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648" r:id="rId2"/>
    <p:sldId id="649" r:id="rId3"/>
    <p:sldId id="650" r:id="rId4"/>
    <p:sldId id="651" r:id="rId5"/>
    <p:sldId id="652" r:id="rId6"/>
    <p:sldId id="653" r:id="rId7"/>
    <p:sldId id="654" r:id="rId8"/>
    <p:sldId id="655" r:id="rId9"/>
    <p:sldId id="656" r:id="rId10"/>
    <p:sldId id="657" r:id="rId11"/>
    <p:sldId id="658" r:id="rId12"/>
    <p:sldId id="659" r:id="rId13"/>
    <p:sldId id="660" r:id="rId14"/>
    <p:sldId id="661" r:id="rId15"/>
    <p:sldId id="663" r:id="rId1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A3AD"/>
    <a:srgbClr val="5F5F5F"/>
    <a:srgbClr val="933C06"/>
    <a:srgbClr val="54B244"/>
    <a:srgbClr val="F2C400"/>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3084" y="-1182"/>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1548" y="-7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886200" cy="609600"/>
          </a:xfrm>
          <a:prstGeom prst="rect">
            <a:avLst/>
          </a:prstGeom>
        </p:spPr>
        <p:txBody>
          <a:bodyPr vert="horz" lIns="91440" tIns="45720" rIns="91440" bIns="45720" rtlCol="0"/>
          <a:lstStyle>
            <a:lvl1pPr algn="l">
              <a:defRPr sz="1200"/>
            </a:lvl1pPr>
          </a:lstStyle>
          <a:p>
            <a:r>
              <a:rPr lang="en-US" dirty="0"/>
              <a:t>Screening for Alcohol Use and Alcohol Use Disorder in Psychiatric Inpatient Settings</a:t>
            </a:r>
          </a:p>
        </p:txBody>
      </p:sp>
      <p:sp>
        <p:nvSpPr>
          <p:cNvPr id="3" name="Date Placeholder 2"/>
          <p:cNvSpPr>
            <a:spLocks noGrp="1"/>
          </p:cNvSpPr>
          <p:nvPr>
            <p:ph type="dt" sz="quarter" idx="1"/>
          </p:nvPr>
        </p:nvSpPr>
        <p:spPr>
          <a:xfrm>
            <a:off x="4267201" y="0"/>
            <a:ext cx="2589212" cy="464820"/>
          </a:xfrm>
          <a:prstGeom prst="rect">
            <a:avLst/>
          </a:prstGeom>
        </p:spPr>
        <p:txBody>
          <a:bodyPr vert="horz" lIns="91440" tIns="45720" rIns="91440" bIns="45720" rtlCol="0"/>
          <a:lstStyle>
            <a:lvl1pPr algn="r">
              <a:defRPr sz="1200"/>
            </a:lvl1pPr>
          </a:lstStyle>
          <a:p>
            <a:r>
              <a:rPr lang="en-US" dirty="0" smtClean="0"/>
              <a:t>Michael M. Miller, MD, FASAM, FAPA</a:t>
            </a:r>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r>
              <a:rPr lang="en-US" dirty="0" smtClean="0"/>
              <a:t>Rogers Memorial Hospital</a:t>
            </a:r>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7A517AF3-9C21-499B-BE7D-E062961690BF}" type="slidenum">
              <a:rPr lang="en-US" smtClean="0"/>
              <a:pPr/>
              <a:t>‹#›</a:t>
            </a:fld>
            <a:endParaRPr lang="en-US"/>
          </a:p>
        </p:txBody>
      </p:sp>
      <p:cxnSp>
        <p:nvCxnSpPr>
          <p:cNvPr id="7" name="Straight Connector 6"/>
          <p:cNvCxnSpPr/>
          <p:nvPr/>
        </p:nvCxnSpPr>
        <p:spPr>
          <a:xfrm>
            <a:off x="0" y="609600"/>
            <a:ext cx="685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8831580"/>
            <a:ext cx="685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84235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3BD287FF-B462-4EFF-A2C2-B6ECBD318631}" type="datetimeFigureOut">
              <a:rPr lang="en-US" smtClean="0"/>
              <a:pPr/>
              <a:t>11/25/2013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774E139D-D3E3-49E7-8FA0-7D29B3E3B9E2}" type="slidenum">
              <a:rPr lang="en-US" smtClean="0"/>
              <a:pPr/>
              <a:t>‹#›</a:t>
            </a:fld>
            <a:endParaRPr lang="en-US"/>
          </a:p>
        </p:txBody>
      </p:sp>
    </p:spTree>
    <p:extLst>
      <p:ext uri="{BB962C8B-B14F-4D97-AF65-F5344CB8AC3E}">
        <p14:creationId xmlns:p14="http://schemas.microsoft.com/office/powerpoint/2010/main" val="980269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elcom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00" y="2514600"/>
            <a:ext cx="5422683" cy="4572000"/>
          </a:xfrm>
          <a:prstGeom prst="rect">
            <a:avLst/>
          </a:prstGeom>
        </p:spPr>
      </p:pic>
      <p:sp>
        <p:nvSpPr>
          <p:cNvPr id="8" name="Rectangle 7"/>
          <p:cNvSpPr/>
          <p:nvPr userDrawn="1"/>
        </p:nvSpPr>
        <p:spPr>
          <a:xfrm>
            <a:off x="3200400" y="1905000"/>
            <a:ext cx="5943600" cy="152400"/>
          </a:xfrm>
          <a:prstGeom prst="rect">
            <a:avLst/>
          </a:prstGeom>
          <a:solidFill>
            <a:srgbClr val="6AA3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2971800" y="1905000"/>
            <a:ext cx="152400" cy="152400"/>
          </a:xfrm>
          <a:prstGeom prst="rect">
            <a:avLst/>
          </a:prstGeom>
          <a:solidFill>
            <a:srgbClr val="933C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userDrawn="1"/>
        </p:nvSpPr>
        <p:spPr>
          <a:xfrm>
            <a:off x="6629400" y="5791200"/>
            <a:ext cx="2057400" cy="677108"/>
          </a:xfrm>
          <a:prstGeom prst="rect">
            <a:avLst/>
          </a:prstGeom>
          <a:noFill/>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srgbClr val="5F5F5F"/>
                </a:solidFill>
                <a:effectLst/>
                <a:uLnTx/>
                <a:uFillTx/>
              </a:rPr>
              <a:t>800-767-4411</a:t>
            </a:r>
          </a:p>
          <a:p>
            <a:pPr marL="0" marR="0" lvl="0" indent="0" algn="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5F5F5F"/>
                </a:solidFill>
                <a:effectLst/>
                <a:uLnTx/>
                <a:uFillTx/>
              </a:rPr>
              <a:t>rogershospital.org</a:t>
            </a:r>
            <a:endParaRPr kumimoji="0" lang="en-US" sz="1800" b="0" i="0" u="none" strike="noStrike" kern="0" cap="none" spc="0" normalizeH="0" baseline="0" noProof="0" dirty="0">
              <a:ln>
                <a:noFill/>
              </a:ln>
              <a:solidFill>
                <a:srgbClr val="5F5F5F"/>
              </a:solidFill>
              <a:effectLst/>
              <a:uLnTx/>
              <a:uFillTx/>
            </a:endParaRPr>
          </a:p>
        </p:txBody>
      </p:sp>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8600" y="304800"/>
            <a:ext cx="1828800" cy="1828800"/>
          </a:xfrm>
          <a:prstGeom prst="rect">
            <a:avLst/>
          </a:prstGeom>
        </p:spPr>
      </p:pic>
      <p:sp>
        <p:nvSpPr>
          <p:cNvPr id="10" name="Rectangle 9"/>
          <p:cNvSpPr/>
          <p:nvPr userDrawn="1"/>
        </p:nvSpPr>
        <p:spPr>
          <a:xfrm>
            <a:off x="2514600" y="569976"/>
            <a:ext cx="6172200" cy="106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4400" b="1" dirty="0" smtClean="0">
                <a:solidFill>
                  <a:srgbClr val="933C06"/>
                </a:solidFill>
              </a:rPr>
              <a:t>Rogers</a:t>
            </a:r>
            <a:r>
              <a:rPr lang="en-US" sz="4400" b="1" baseline="0" dirty="0" smtClean="0">
                <a:solidFill>
                  <a:srgbClr val="933C06"/>
                </a:solidFill>
              </a:rPr>
              <a:t> Memorial Hospital</a:t>
            </a:r>
            <a:endParaRPr lang="en-US" sz="4400" b="1" dirty="0">
              <a:solidFill>
                <a:srgbClr val="933C06"/>
              </a:solidFill>
            </a:endParaRPr>
          </a:p>
        </p:txBody>
      </p:sp>
      <p:sp>
        <p:nvSpPr>
          <p:cNvPr id="15" name="Rectangle 14"/>
          <p:cNvSpPr/>
          <p:nvPr userDrawn="1"/>
        </p:nvSpPr>
        <p:spPr>
          <a:xfrm>
            <a:off x="4572000" y="2196353"/>
            <a:ext cx="4191000" cy="2590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spcAft>
                <a:spcPts val="600"/>
              </a:spcAft>
            </a:pPr>
            <a:r>
              <a:rPr lang="en-US" sz="2400" dirty="0" smtClean="0">
                <a:solidFill>
                  <a:schemeClr val="tx1">
                    <a:lumMod val="65000"/>
                    <a:lumOff val="35000"/>
                  </a:schemeClr>
                </a:solidFill>
              </a:rPr>
              <a:t>Rogers treats children,</a:t>
            </a:r>
            <a:r>
              <a:rPr lang="en-US" sz="2400" baseline="0" dirty="0" smtClean="0">
                <a:solidFill>
                  <a:schemeClr val="tx1">
                    <a:lumMod val="65000"/>
                    <a:lumOff val="35000"/>
                  </a:schemeClr>
                </a:solidFill>
              </a:rPr>
              <a:t> adolescents and adults with:</a:t>
            </a:r>
          </a:p>
          <a:p>
            <a:pPr marL="349250" indent="-349250" algn="l">
              <a:spcAft>
                <a:spcPts val="600"/>
              </a:spcAft>
              <a:buFont typeface="Arial" pitchFamily="34" charset="0"/>
              <a:buChar char="•"/>
              <a:tabLst/>
            </a:pPr>
            <a:r>
              <a:rPr lang="en-US" sz="2400" baseline="0" dirty="0" smtClean="0">
                <a:solidFill>
                  <a:schemeClr val="tx1">
                    <a:lumMod val="65000"/>
                    <a:lumOff val="35000"/>
                  </a:schemeClr>
                </a:solidFill>
              </a:rPr>
              <a:t>Anxiety disorders</a:t>
            </a:r>
          </a:p>
          <a:p>
            <a:pPr marL="349250" indent="-349250" algn="l">
              <a:spcAft>
                <a:spcPts val="600"/>
              </a:spcAft>
              <a:buFont typeface="Arial" pitchFamily="34" charset="0"/>
              <a:buChar char="•"/>
              <a:tabLst/>
            </a:pPr>
            <a:r>
              <a:rPr lang="en-US" sz="2400" baseline="0" dirty="0" smtClean="0">
                <a:solidFill>
                  <a:schemeClr val="tx1">
                    <a:lumMod val="65000"/>
                    <a:lumOff val="35000"/>
                  </a:schemeClr>
                </a:solidFill>
              </a:rPr>
              <a:t>Eating disorders</a:t>
            </a:r>
          </a:p>
          <a:p>
            <a:pPr marL="349250" indent="-349250" algn="l">
              <a:spcAft>
                <a:spcPts val="600"/>
              </a:spcAft>
              <a:buFont typeface="Arial" pitchFamily="34" charset="0"/>
              <a:buChar char="•"/>
              <a:tabLst/>
            </a:pPr>
            <a:r>
              <a:rPr lang="en-US" sz="2400" baseline="0" dirty="0" smtClean="0">
                <a:solidFill>
                  <a:schemeClr val="tx1">
                    <a:lumMod val="65000"/>
                    <a:lumOff val="35000"/>
                  </a:schemeClr>
                </a:solidFill>
              </a:rPr>
              <a:t>Mood disorders</a:t>
            </a:r>
          </a:p>
          <a:p>
            <a:pPr marL="349250" indent="-349250" algn="l">
              <a:spcAft>
                <a:spcPts val="600"/>
              </a:spcAft>
              <a:buFont typeface="Arial" pitchFamily="34" charset="0"/>
              <a:buChar char="•"/>
              <a:tabLst/>
            </a:pPr>
            <a:r>
              <a:rPr lang="en-US" sz="2400" baseline="0" smtClean="0">
                <a:solidFill>
                  <a:schemeClr val="tx1">
                    <a:lumMod val="65000"/>
                    <a:lumOff val="35000"/>
                  </a:schemeClr>
                </a:solidFill>
              </a:rPr>
              <a:t>Substance use </a:t>
            </a:r>
            <a:r>
              <a:rPr lang="en-US" sz="2400" baseline="0" dirty="0" smtClean="0">
                <a:solidFill>
                  <a:schemeClr val="tx1">
                    <a:lumMod val="65000"/>
                    <a:lumOff val="35000"/>
                  </a:schemeClr>
                </a:solidFill>
              </a:rPr>
              <a:t>disorders</a:t>
            </a:r>
            <a:endParaRPr lang="en-US" sz="2400" dirty="0">
              <a:solidFill>
                <a:schemeClr val="tx1">
                  <a:lumMod val="65000"/>
                  <a:lumOff val="35000"/>
                </a:scheme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629400" y="6356350"/>
            <a:ext cx="2057400" cy="365125"/>
          </a:xfrm>
        </p:spPr>
        <p:txBody>
          <a:bodyPr/>
          <a:lstStyle/>
          <a:p>
            <a:fld id="{B6F15528-21DE-4FAA-801E-634DDDAF4B2B}" type="slidenum">
              <a:rPr lang="en-US" smtClean="0"/>
              <a:pPr/>
              <a:t>‹#›</a:t>
            </a:fld>
            <a:endParaRPr lang="en-US"/>
          </a:p>
        </p:txBody>
      </p:sp>
      <p:sp>
        <p:nvSpPr>
          <p:cNvPr id="5" name="Rectangle 4"/>
          <p:cNvSpPr/>
          <p:nvPr userDrawn="1"/>
        </p:nvSpPr>
        <p:spPr>
          <a:xfrm>
            <a:off x="6858000" y="6629400"/>
            <a:ext cx="2286000" cy="152400"/>
          </a:xfrm>
          <a:prstGeom prst="rect">
            <a:avLst/>
          </a:prstGeom>
          <a:solidFill>
            <a:srgbClr val="6AA3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userDrawn="1"/>
        </p:nvSpPr>
        <p:spPr>
          <a:xfrm>
            <a:off x="6629400" y="6629400"/>
            <a:ext cx="152400" cy="152400"/>
          </a:xfrm>
          <a:prstGeom prst="rect">
            <a:avLst/>
          </a:prstGeom>
          <a:solidFill>
            <a:srgbClr val="933C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5046" t="3477" r="4441" b="5550"/>
          <a:stretch/>
        </p:blipFill>
        <p:spPr>
          <a:xfrm>
            <a:off x="6949440" y="4430572"/>
            <a:ext cx="2042160" cy="2052526"/>
          </a:xfrm>
          <a:prstGeom prst="rect">
            <a:avLst/>
          </a:prstGeom>
        </p:spPr>
      </p:pic>
      <p:sp>
        <p:nvSpPr>
          <p:cNvPr id="5" name="Slide Number Placeholder 4"/>
          <p:cNvSpPr>
            <a:spLocks noGrp="1"/>
          </p:cNvSpPr>
          <p:nvPr>
            <p:ph type="sldNum" sz="quarter" idx="12"/>
          </p:nvPr>
        </p:nvSpPr>
        <p:spPr>
          <a:xfrm>
            <a:off x="6629400" y="6356350"/>
            <a:ext cx="2057400" cy="365125"/>
          </a:xfrm>
        </p:spPr>
        <p:txBody>
          <a:bodyPr/>
          <a:lstStyle/>
          <a:p>
            <a:fld id="{B6F15528-21DE-4FAA-801E-634DDDAF4B2B}" type="slidenum">
              <a:rPr lang="en-US" smtClean="0"/>
              <a:pPr/>
              <a:t>‹#›</a:t>
            </a:fld>
            <a:endParaRPr lang="en-US"/>
          </a:p>
        </p:txBody>
      </p:sp>
      <p:sp>
        <p:nvSpPr>
          <p:cNvPr id="6" name="Rectangle 5"/>
          <p:cNvSpPr/>
          <p:nvPr userDrawn="1"/>
        </p:nvSpPr>
        <p:spPr>
          <a:xfrm rot="10800000">
            <a:off x="0" y="1286523"/>
            <a:ext cx="7696200" cy="154619"/>
          </a:xfrm>
          <a:prstGeom prst="rect">
            <a:avLst/>
          </a:prstGeom>
          <a:solidFill>
            <a:srgbClr val="6AA3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rot="10800000">
            <a:off x="7772400" y="1286523"/>
            <a:ext cx="152400" cy="152400"/>
          </a:xfrm>
          <a:prstGeom prst="rect">
            <a:avLst/>
          </a:prstGeom>
          <a:solidFill>
            <a:srgbClr val="933C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6858000" y="6629400"/>
            <a:ext cx="2286000" cy="152400"/>
          </a:xfrm>
          <a:prstGeom prst="rect">
            <a:avLst/>
          </a:prstGeom>
          <a:solidFill>
            <a:srgbClr val="6AA3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6629400" y="6629400"/>
            <a:ext cx="152400" cy="152400"/>
          </a:xfrm>
          <a:prstGeom prst="rect">
            <a:avLst/>
          </a:prstGeom>
          <a:solidFill>
            <a:srgbClr val="933C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ntent Placeholder 2"/>
          <p:cNvSpPr>
            <a:spLocks noGrp="1"/>
          </p:cNvSpPr>
          <p:nvPr>
            <p:ph idx="1"/>
          </p:nvPr>
        </p:nvSpPr>
        <p:spPr>
          <a:xfrm>
            <a:off x="457200" y="1600201"/>
            <a:ext cx="6248400" cy="3581400"/>
          </a:xfrm>
        </p:spPr>
        <p:txBody>
          <a:bodyPr>
            <a:normAutofit/>
          </a:bodyPr>
          <a:lstStyle>
            <a:lvl1pPr marL="0" indent="0">
              <a:spcBef>
                <a:spcPts val="0"/>
              </a:spcBef>
              <a:spcAft>
                <a:spcPts val="1200"/>
              </a:spcAft>
              <a:buNone/>
              <a:defRPr sz="2800">
                <a:solidFill>
                  <a:srgbClr val="5F5F5F"/>
                </a:solidFill>
              </a:defRPr>
            </a:lvl1pPr>
            <a:lvl2pPr>
              <a:defRPr>
                <a:solidFill>
                  <a:srgbClr val="5F5F5F"/>
                </a:solidFill>
              </a:defRPr>
            </a:lvl2pPr>
            <a:lvl3pPr>
              <a:defRPr>
                <a:solidFill>
                  <a:srgbClr val="5F5F5F"/>
                </a:solidFill>
              </a:defRPr>
            </a:lvl3pPr>
            <a:lvl4pPr>
              <a:defRPr>
                <a:solidFill>
                  <a:srgbClr val="5F5F5F"/>
                </a:solidFill>
              </a:defRPr>
            </a:lvl4pPr>
            <a:lvl5pPr>
              <a:defRPr>
                <a:solidFill>
                  <a:srgbClr val="5F5F5F"/>
                </a:solidFill>
              </a:defRPr>
            </a:lvl5pPr>
          </a:lstStyle>
          <a:p>
            <a:pPr lvl="0"/>
            <a:r>
              <a:rPr lang="en-US" smtClean="0"/>
              <a:t>Click to edit Master text styles</a:t>
            </a:r>
          </a:p>
        </p:txBody>
      </p:sp>
      <p:sp>
        <p:nvSpPr>
          <p:cNvPr id="13" name="Rectangle 12"/>
          <p:cNvSpPr/>
          <p:nvPr userDrawn="1"/>
        </p:nvSpPr>
        <p:spPr>
          <a:xfrm>
            <a:off x="457200" y="5466709"/>
            <a:ext cx="4572000" cy="830997"/>
          </a:xfrm>
          <a:prstGeom prst="rect">
            <a:avLst/>
          </a:prstGeom>
        </p:spPr>
        <p:txBody>
          <a:bodyPr>
            <a:spAutoFit/>
          </a:bodyPr>
          <a:lstStyle/>
          <a:p>
            <a:pPr>
              <a:spcAft>
                <a:spcPts val="0"/>
              </a:spcAft>
            </a:pPr>
            <a:r>
              <a:rPr lang="en-US" sz="2400" b="1" dirty="0" smtClean="0">
                <a:solidFill>
                  <a:schemeClr val="tx1">
                    <a:lumMod val="65000"/>
                    <a:lumOff val="35000"/>
                  </a:schemeClr>
                </a:solidFill>
              </a:rPr>
              <a:t>800-767-4411</a:t>
            </a:r>
          </a:p>
          <a:p>
            <a:r>
              <a:rPr lang="en-US" sz="2400" b="1" dirty="0" smtClean="0">
                <a:solidFill>
                  <a:schemeClr val="tx1">
                    <a:lumMod val="65000"/>
                    <a:lumOff val="35000"/>
                  </a:schemeClr>
                </a:solidFill>
              </a:rPr>
              <a:t>rogershospital.org</a:t>
            </a:r>
          </a:p>
        </p:txBody>
      </p:sp>
      <p:sp>
        <p:nvSpPr>
          <p:cNvPr id="14" name="Rectangle 13"/>
          <p:cNvSpPr/>
          <p:nvPr userDrawn="1"/>
        </p:nvSpPr>
        <p:spPr>
          <a:xfrm>
            <a:off x="381000" y="228600"/>
            <a:ext cx="70866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4000" b="1" dirty="0" smtClean="0">
                <a:solidFill>
                  <a:srgbClr val="933C06"/>
                </a:solidFill>
                <a:latin typeface="+mj-lt"/>
              </a:rPr>
              <a:t>Thank you</a:t>
            </a:r>
            <a:endParaRPr lang="en-US" sz="4000" b="1" dirty="0">
              <a:solidFill>
                <a:srgbClr val="933C06"/>
              </a:solidFill>
              <a:latin typeface="+mj-lt"/>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7"/>
          <p:cNvSpPr/>
          <p:nvPr userDrawn="1"/>
        </p:nvSpPr>
        <p:spPr>
          <a:xfrm>
            <a:off x="2410968" y="3392424"/>
            <a:ext cx="6766560" cy="365760"/>
          </a:xfrm>
          <a:prstGeom prst="rect">
            <a:avLst/>
          </a:prstGeom>
          <a:solidFill>
            <a:srgbClr val="6AA3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p:cNvSpPr>
            <a:spLocks noGrp="1"/>
          </p:cNvSpPr>
          <p:nvPr>
            <p:ph type="title"/>
          </p:nvPr>
        </p:nvSpPr>
        <p:spPr>
          <a:xfrm>
            <a:off x="2362200" y="274638"/>
            <a:ext cx="6324600" cy="3078162"/>
          </a:xfrm>
        </p:spPr>
        <p:txBody>
          <a:bodyPr>
            <a:normAutofit/>
          </a:bodyPr>
          <a:lstStyle>
            <a:lvl1pPr algn="l">
              <a:defRPr sz="4000" b="1">
                <a:solidFill>
                  <a:srgbClr val="933C06"/>
                </a:solidFill>
              </a:defRPr>
            </a:lvl1pPr>
          </a:lstStyle>
          <a:p>
            <a:r>
              <a:rPr lang="en-US" dirty="0" smtClean="0"/>
              <a:t>Click to edit Master title style</a:t>
            </a:r>
            <a:endParaRPr lang="en-US" dirty="0"/>
          </a:p>
        </p:txBody>
      </p:sp>
      <p:pic>
        <p:nvPicPr>
          <p:cNvPr id="13" name="Picture 12"/>
          <p:cNvPicPr>
            <a:picLocks noChangeAspect="1"/>
          </p:cNvPicPr>
          <p:nvPr userDrawn="1"/>
        </p:nvPicPr>
        <p:blipFill rotWithShape="1">
          <a:blip r:embed="rId2" cstate="print">
            <a:extLst>
              <a:ext uri="{28A0092B-C50C-407E-A947-70E740481C1C}">
                <a14:useLocalDpi xmlns:a14="http://schemas.microsoft.com/office/drawing/2010/main" val="0"/>
              </a:ext>
            </a:extLst>
          </a:blip>
          <a:srcRect l="4000" t="3260" r="3112" b="3408"/>
          <a:stretch/>
        </p:blipFill>
        <p:spPr>
          <a:xfrm>
            <a:off x="36576" y="2706623"/>
            <a:ext cx="2051304" cy="2061119"/>
          </a:xfrm>
          <a:prstGeom prst="rect">
            <a:avLst/>
          </a:prstGeom>
        </p:spPr>
      </p:pic>
      <p:sp>
        <p:nvSpPr>
          <p:cNvPr id="14" name="Content Placeholder 2"/>
          <p:cNvSpPr>
            <a:spLocks noGrp="1"/>
          </p:cNvSpPr>
          <p:nvPr>
            <p:ph idx="1"/>
          </p:nvPr>
        </p:nvSpPr>
        <p:spPr>
          <a:xfrm>
            <a:off x="2362200" y="3837766"/>
            <a:ext cx="6324600" cy="2523410"/>
          </a:xfrm>
        </p:spPr>
        <p:txBody>
          <a:bodyPr>
            <a:normAutofit/>
          </a:bodyPr>
          <a:lstStyle>
            <a:lvl1pPr marL="0" indent="0" algn="l">
              <a:spcBef>
                <a:spcPts val="0"/>
              </a:spcBef>
              <a:spcAft>
                <a:spcPts val="600"/>
              </a:spcAft>
              <a:buNone/>
              <a:defRPr sz="2800">
                <a:solidFill>
                  <a:srgbClr val="5F5F5F"/>
                </a:solidFill>
              </a:defRPr>
            </a:lvl1pPr>
            <a:lvl2pPr>
              <a:defRPr>
                <a:solidFill>
                  <a:srgbClr val="5F5F5F"/>
                </a:solidFill>
              </a:defRPr>
            </a:lvl2pPr>
            <a:lvl3pPr>
              <a:defRPr>
                <a:solidFill>
                  <a:srgbClr val="5F5F5F"/>
                </a:solidFill>
              </a:defRPr>
            </a:lvl3pPr>
            <a:lvl4pPr>
              <a:defRPr>
                <a:solidFill>
                  <a:srgbClr val="5F5F5F"/>
                </a:solidFill>
              </a:defRPr>
            </a:lvl4pPr>
            <a:lvl5pPr>
              <a:defRPr>
                <a:solidFill>
                  <a:srgbClr val="5F5F5F"/>
                </a:solidFill>
              </a:defRPr>
            </a:lvl5pPr>
          </a:lstStyle>
          <a:p>
            <a:pPr lvl="0"/>
            <a:r>
              <a:rPr lang="en-US" dirty="0"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ullet Point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lvl1pPr algn="l">
              <a:defRPr sz="4000" b="1">
                <a:solidFill>
                  <a:srgbClr val="933C06"/>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7620000" cy="4525963"/>
          </a:xfrm>
        </p:spPr>
        <p:txBody>
          <a:bodyPr/>
          <a:lstStyle>
            <a:lvl1pPr>
              <a:spcBef>
                <a:spcPts val="0"/>
              </a:spcBef>
              <a:spcAft>
                <a:spcPts val="1200"/>
              </a:spcAft>
              <a:defRPr sz="2800">
                <a:solidFill>
                  <a:srgbClr val="5F5F5F"/>
                </a:solidFill>
              </a:defRPr>
            </a:lvl1pPr>
            <a:lvl2pPr>
              <a:spcBef>
                <a:spcPts val="0"/>
              </a:spcBef>
              <a:spcAft>
                <a:spcPts val="1200"/>
              </a:spcAft>
              <a:defRPr sz="2400">
                <a:solidFill>
                  <a:srgbClr val="5F5F5F"/>
                </a:solidFill>
              </a:defRPr>
            </a:lvl2pPr>
            <a:lvl3pPr>
              <a:spcBef>
                <a:spcPts val="0"/>
              </a:spcBef>
              <a:spcAft>
                <a:spcPts val="1200"/>
              </a:spcAft>
              <a:defRPr sz="2200">
                <a:solidFill>
                  <a:srgbClr val="5F5F5F"/>
                </a:solidFill>
              </a:defRPr>
            </a:lvl3pPr>
            <a:lvl4pPr>
              <a:spcBef>
                <a:spcPts val="0"/>
              </a:spcBef>
              <a:spcAft>
                <a:spcPts val="1200"/>
              </a:spcAft>
              <a:defRPr>
                <a:solidFill>
                  <a:srgbClr val="5F5F5F"/>
                </a:solidFill>
              </a:defRPr>
            </a:lvl4pPr>
            <a:lvl5pPr>
              <a:spcBef>
                <a:spcPts val="0"/>
              </a:spcBef>
              <a:spcAft>
                <a:spcPts val="1200"/>
              </a:spcAft>
              <a:defRPr sz="1800">
                <a:solidFill>
                  <a:srgbClr val="5F5F5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6629400" y="6356350"/>
            <a:ext cx="2057400" cy="365125"/>
          </a:xfrm>
        </p:spPr>
        <p:txBody>
          <a:bodyPr/>
          <a:lstStyle/>
          <a:p>
            <a:fld id="{B6F15528-21DE-4FAA-801E-634DDDAF4B2B}" type="slidenum">
              <a:rPr lang="en-US" smtClean="0"/>
              <a:pPr/>
              <a:t>‹#›</a:t>
            </a:fld>
            <a:endParaRPr lang="en-US" dirty="0"/>
          </a:p>
        </p:txBody>
      </p:sp>
      <p:sp>
        <p:nvSpPr>
          <p:cNvPr id="7" name="Rectangle 6"/>
          <p:cNvSpPr/>
          <p:nvPr userDrawn="1"/>
        </p:nvSpPr>
        <p:spPr>
          <a:xfrm rot="10800000">
            <a:off x="0" y="1286523"/>
            <a:ext cx="7696200" cy="154619"/>
          </a:xfrm>
          <a:prstGeom prst="rect">
            <a:avLst/>
          </a:prstGeom>
          <a:solidFill>
            <a:srgbClr val="6AA3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rot="10800000">
            <a:off x="7772400" y="1286523"/>
            <a:ext cx="152400" cy="152400"/>
          </a:xfrm>
          <a:prstGeom prst="rect">
            <a:avLst/>
          </a:prstGeom>
          <a:solidFill>
            <a:srgbClr val="933C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6858000" y="6629400"/>
            <a:ext cx="2286000" cy="152400"/>
          </a:xfrm>
          <a:prstGeom prst="rect">
            <a:avLst/>
          </a:prstGeom>
          <a:solidFill>
            <a:srgbClr val="6AA3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6629400" y="6629400"/>
            <a:ext cx="152400" cy="152400"/>
          </a:xfrm>
          <a:prstGeom prst="rect">
            <a:avLst/>
          </a:prstGeom>
          <a:solidFill>
            <a:srgbClr val="933C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Paragraph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lvl1pPr algn="l">
              <a:defRPr sz="4000" b="1">
                <a:solidFill>
                  <a:srgbClr val="933C06"/>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7696200" cy="4525963"/>
          </a:xfrm>
        </p:spPr>
        <p:txBody>
          <a:bodyPr>
            <a:normAutofit/>
          </a:bodyPr>
          <a:lstStyle>
            <a:lvl1pPr marL="0" indent="0">
              <a:spcBef>
                <a:spcPts val="0"/>
              </a:spcBef>
              <a:spcAft>
                <a:spcPts val="1200"/>
              </a:spcAft>
              <a:buNone/>
              <a:defRPr sz="2800">
                <a:solidFill>
                  <a:srgbClr val="5F5F5F"/>
                </a:solidFill>
              </a:defRPr>
            </a:lvl1pPr>
            <a:lvl2pPr>
              <a:defRPr>
                <a:solidFill>
                  <a:srgbClr val="5F5F5F"/>
                </a:solidFill>
              </a:defRPr>
            </a:lvl2pPr>
            <a:lvl3pPr>
              <a:defRPr>
                <a:solidFill>
                  <a:srgbClr val="5F5F5F"/>
                </a:solidFill>
              </a:defRPr>
            </a:lvl3pPr>
            <a:lvl4pPr>
              <a:defRPr>
                <a:solidFill>
                  <a:srgbClr val="5F5F5F"/>
                </a:solidFill>
              </a:defRPr>
            </a:lvl4pPr>
            <a:lvl5pPr>
              <a:defRPr>
                <a:solidFill>
                  <a:srgbClr val="5F5F5F"/>
                </a:solidFill>
              </a:defRPr>
            </a:lvl5pPr>
          </a:lstStyle>
          <a:p>
            <a:pPr lvl="0"/>
            <a:r>
              <a:rPr lang="en-US" smtClean="0"/>
              <a:t>Click to edit Master text styles</a:t>
            </a:r>
          </a:p>
        </p:txBody>
      </p:sp>
      <p:sp>
        <p:nvSpPr>
          <p:cNvPr id="6" name="Slide Number Placeholder 5"/>
          <p:cNvSpPr>
            <a:spLocks noGrp="1"/>
          </p:cNvSpPr>
          <p:nvPr>
            <p:ph type="sldNum" sz="quarter" idx="12"/>
          </p:nvPr>
        </p:nvSpPr>
        <p:spPr>
          <a:xfrm>
            <a:off x="6629400" y="6356350"/>
            <a:ext cx="2057400" cy="365125"/>
          </a:xfrm>
        </p:spPr>
        <p:txBody>
          <a:bodyPr/>
          <a:lstStyle/>
          <a:p>
            <a:fld id="{B6F15528-21DE-4FAA-801E-634DDDAF4B2B}" type="slidenum">
              <a:rPr lang="en-US" smtClean="0"/>
              <a:pPr/>
              <a:t>‹#›</a:t>
            </a:fld>
            <a:endParaRPr lang="en-US" dirty="0"/>
          </a:p>
        </p:txBody>
      </p:sp>
      <p:sp>
        <p:nvSpPr>
          <p:cNvPr id="7" name="Rectangle 6"/>
          <p:cNvSpPr/>
          <p:nvPr userDrawn="1"/>
        </p:nvSpPr>
        <p:spPr>
          <a:xfrm rot="10800000">
            <a:off x="0" y="1286523"/>
            <a:ext cx="7696200" cy="154619"/>
          </a:xfrm>
          <a:prstGeom prst="rect">
            <a:avLst/>
          </a:prstGeom>
          <a:solidFill>
            <a:srgbClr val="6AA3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rot="10800000">
            <a:off x="7772400" y="1286523"/>
            <a:ext cx="152400" cy="152400"/>
          </a:xfrm>
          <a:prstGeom prst="rect">
            <a:avLst/>
          </a:prstGeom>
          <a:solidFill>
            <a:srgbClr val="933C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6858000" y="6629400"/>
            <a:ext cx="2286000" cy="152400"/>
          </a:xfrm>
          <a:prstGeom prst="rect">
            <a:avLst/>
          </a:prstGeom>
          <a:solidFill>
            <a:srgbClr val="6AA3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6629400" y="6629400"/>
            <a:ext cx="152400" cy="152400"/>
          </a:xfrm>
          <a:prstGeom prst="rect">
            <a:avLst/>
          </a:prstGeom>
          <a:solidFill>
            <a:srgbClr val="933C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ubtitle w/ Paragraph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lvl1pPr algn="l">
              <a:defRPr sz="4000" b="1">
                <a:solidFill>
                  <a:srgbClr val="933C06"/>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209800"/>
            <a:ext cx="7696200" cy="3916363"/>
          </a:xfrm>
        </p:spPr>
        <p:txBody>
          <a:bodyPr>
            <a:normAutofit/>
          </a:bodyPr>
          <a:lstStyle>
            <a:lvl1pPr marL="0" indent="0">
              <a:spcBef>
                <a:spcPts val="0"/>
              </a:spcBef>
              <a:spcAft>
                <a:spcPts val="1200"/>
              </a:spcAft>
              <a:buNone/>
              <a:defRPr sz="2800">
                <a:solidFill>
                  <a:srgbClr val="5F5F5F"/>
                </a:solidFill>
              </a:defRPr>
            </a:lvl1pPr>
            <a:lvl2pPr>
              <a:defRPr>
                <a:solidFill>
                  <a:srgbClr val="5F5F5F"/>
                </a:solidFill>
              </a:defRPr>
            </a:lvl2pPr>
            <a:lvl3pPr>
              <a:defRPr>
                <a:solidFill>
                  <a:srgbClr val="5F5F5F"/>
                </a:solidFill>
              </a:defRPr>
            </a:lvl3pPr>
            <a:lvl4pPr>
              <a:defRPr>
                <a:solidFill>
                  <a:srgbClr val="5F5F5F"/>
                </a:solidFill>
              </a:defRPr>
            </a:lvl4pPr>
            <a:lvl5pPr>
              <a:defRPr>
                <a:solidFill>
                  <a:srgbClr val="5F5F5F"/>
                </a:solidFill>
              </a:defRPr>
            </a:lvl5pPr>
          </a:lstStyle>
          <a:p>
            <a:pPr lvl="0"/>
            <a:r>
              <a:rPr lang="en-US" smtClean="0"/>
              <a:t>Click to edit Master text styles</a:t>
            </a:r>
          </a:p>
        </p:txBody>
      </p:sp>
      <p:sp>
        <p:nvSpPr>
          <p:cNvPr id="6" name="Slide Number Placeholder 5"/>
          <p:cNvSpPr>
            <a:spLocks noGrp="1"/>
          </p:cNvSpPr>
          <p:nvPr>
            <p:ph type="sldNum" sz="quarter" idx="12"/>
          </p:nvPr>
        </p:nvSpPr>
        <p:spPr>
          <a:xfrm>
            <a:off x="6629400" y="6356350"/>
            <a:ext cx="2057400" cy="365125"/>
          </a:xfrm>
        </p:spPr>
        <p:txBody>
          <a:bodyPr/>
          <a:lstStyle/>
          <a:p>
            <a:fld id="{B6F15528-21DE-4FAA-801E-634DDDAF4B2B}" type="slidenum">
              <a:rPr lang="en-US" smtClean="0"/>
              <a:pPr/>
              <a:t>‹#›</a:t>
            </a:fld>
            <a:endParaRPr lang="en-US" dirty="0"/>
          </a:p>
        </p:txBody>
      </p:sp>
      <p:sp>
        <p:nvSpPr>
          <p:cNvPr id="7" name="Rectangle 6"/>
          <p:cNvSpPr/>
          <p:nvPr userDrawn="1"/>
        </p:nvSpPr>
        <p:spPr>
          <a:xfrm rot="10800000">
            <a:off x="0" y="1286523"/>
            <a:ext cx="7696200" cy="154619"/>
          </a:xfrm>
          <a:prstGeom prst="rect">
            <a:avLst/>
          </a:prstGeom>
          <a:solidFill>
            <a:srgbClr val="6AA3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rot="10800000">
            <a:off x="7772400" y="1286523"/>
            <a:ext cx="152400" cy="152400"/>
          </a:xfrm>
          <a:prstGeom prst="rect">
            <a:avLst/>
          </a:prstGeom>
          <a:solidFill>
            <a:srgbClr val="933C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6858000" y="6629400"/>
            <a:ext cx="2286000" cy="152400"/>
          </a:xfrm>
          <a:prstGeom prst="rect">
            <a:avLst/>
          </a:prstGeom>
          <a:solidFill>
            <a:srgbClr val="6AA3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6629400" y="6629400"/>
            <a:ext cx="152400" cy="152400"/>
          </a:xfrm>
          <a:prstGeom prst="rect">
            <a:avLst/>
          </a:prstGeom>
          <a:solidFill>
            <a:srgbClr val="933C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Placeholder 2"/>
          <p:cNvSpPr>
            <a:spLocks noGrp="1"/>
          </p:cNvSpPr>
          <p:nvPr>
            <p:ph type="body" idx="13" hasCustomPrompt="1"/>
          </p:nvPr>
        </p:nvSpPr>
        <p:spPr>
          <a:xfrm>
            <a:off x="457200" y="1524000"/>
            <a:ext cx="7696200" cy="609599"/>
          </a:xfrm>
        </p:spPr>
        <p:txBody>
          <a:bodyPr anchor="t">
            <a:normAutofit/>
          </a:bodyPr>
          <a:lstStyle>
            <a:lvl1pPr marL="0" indent="0">
              <a:buNone/>
              <a:defRPr sz="3200" b="1">
                <a:solidFill>
                  <a:srgbClr val="5F5F5F"/>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57200" y="2538413"/>
            <a:ext cx="7772400" cy="1500187"/>
          </a:xfrm>
        </p:spPr>
        <p:txBody>
          <a:bodyPr anchor="ctr">
            <a:normAutofit/>
          </a:bodyPr>
          <a:lstStyle>
            <a:lvl1pPr marL="0" indent="0">
              <a:buNone/>
              <a:defRPr sz="4800" b="1">
                <a:solidFill>
                  <a:srgbClr val="933C06"/>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Click to edit Master title style</a:t>
            </a:r>
          </a:p>
        </p:txBody>
      </p:sp>
      <p:sp>
        <p:nvSpPr>
          <p:cNvPr id="6" name="Slide Number Placeholder 5"/>
          <p:cNvSpPr>
            <a:spLocks noGrp="1"/>
          </p:cNvSpPr>
          <p:nvPr>
            <p:ph type="sldNum" sz="quarter" idx="12"/>
          </p:nvPr>
        </p:nvSpPr>
        <p:spPr>
          <a:xfrm>
            <a:off x="6629400" y="6356350"/>
            <a:ext cx="2057400" cy="365125"/>
          </a:xfrm>
        </p:spPr>
        <p:txBody>
          <a:bodyPr/>
          <a:lstStyle/>
          <a:p>
            <a:fld id="{B6F15528-21DE-4FAA-801E-634DDDAF4B2B}" type="slidenum">
              <a:rPr lang="en-US" smtClean="0"/>
              <a:pPr/>
              <a:t>‹#›</a:t>
            </a:fld>
            <a:endParaRPr lang="en-US"/>
          </a:p>
        </p:txBody>
      </p:sp>
      <p:sp>
        <p:nvSpPr>
          <p:cNvPr id="7" name="Rectangle 6"/>
          <p:cNvSpPr/>
          <p:nvPr userDrawn="1"/>
        </p:nvSpPr>
        <p:spPr>
          <a:xfrm rot="10800000">
            <a:off x="0" y="1286523"/>
            <a:ext cx="7696200" cy="154619"/>
          </a:xfrm>
          <a:prstGeom prst="rect">
            <a:avLst/>
          </a:prstGeom>
          <a:solidFill>
            <a:srgbClr val="6AA3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rot="10800000">
            <a:off x="7772400" y="1286523"/>
            <a:ext cx="152400" cy="152400"/>
          </a:xfrm>
          <a:prstGeom prst="rect">
            <a:avLst/>
          </a:prstGeom>
          <a:solidFill>
            <a:srgbClr val="933C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6858000" y="6629400"/>
            <a:ext cx="2286000" cy="152400"/>
          </a:xfrm>
          <a:prstGeom prst="rect">
            <a:avLst/>
          </a:prstGeom>
          <a:solidFill>
            <a:srgbClr val="6AA3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6629400" y="6629400"/>
            <a:ext cx="152400" cy="152400"/>
          </a:xfrm>
          <a:prstGeom prst="rect">
            <a:avLst/>
          </a:prstGeom>
          <a:solidFill>
            <a:srgbClr val="933C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ullet Points 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marL="228600" indent="-228600">
              <a:defRPr sz="2800">
                <a:solidFill>
                  <a:srgbClr val="5F5F5F"/>
                </a:solidFill>
              </a:defRPr>
            </a:lvl1pPr>
            <a:lvl2pPr marL="577850" indent="-349250">
              <a:defRPr sz="2400">
                <a:solidFill>
                  <a:srgbClr val="5F5F5F"/>
                </a:solidFill>
              </a:defRPr>
            </a:lvl2pPr>
            <a:lvl3pPr marL="739775" indent="-161925">
              <a:defRPr sz="2200">
                <a:solidFill>
                  <a:srgbClr val="5F5F5F"/>
                </a:solidFill>
              </a:defRPr>
            </a:lvl3pPr>
            <a:lvl4pPr marL="968375" indent="-228600">
              <a:defRPr sz="2000">
                <a:solidFill>
                  <a:srgbClr val="5F5F5F"/>
                </a:solidFill>
              </a:defRPr>
            </a:lvl4pPr>
            <a:lvl5pPr>
              <a:defRPr sz="1800">
                <a:solidFill>
                  <a:srgbClr val="5F5F5F"/>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4648200" y="1600200"/>
            <a:ext cx="4038600" cy="4525963"/>
          </a:xfrm>
        </p:spPr>
        <p:txBody>
          <a:bodyPr/>
          <a:lstStyle>
            <a:lvl1pPr marL="228600" indent="-228600">
              <a:defRPr sz="2800">
                <a:solidFill>
                  <a:srgbClr val="5F5F5F"/>
                </a:solidFill>
              </a:defRPr>
            </a:lvl1pPr>
            <a:lvl2pPr marL="577850" indent="-349250">
              <a:defRPr sz="2400">
                <a:solidFill>
                  <a:srgbClr val="5F5F5F"/>
                </a:solidFill>
              </a:defRPr>
            </a:lvl2pPr>
            <a:lvl3pPr marL="806450" indent="-228600">
              <a:defRPr sz="2200">
                <a:solidFill>
                  <a:srgbClr val="5F5F5F"/>
                </a:solidFill>
              </a:defRPr>
            </a:lvl3pPr>
            <a:lvl4pPr marL="1089025" indent="-282575">
              <a:defRPr sz="2000">
                <a:solidFill>
                  <a:srgbClr val="5F5F5F"/>
                </a:solidFill>
              </a:defRPr>
            </a:lvl4pPr>
            <a:lvl5pPr>
              <a:defRPr sz="1800">
                <a:solidFill>
                  <a:srgbClr val="5F5F5F"/>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Slide Number Placeholder 6"/>
          <p:cNvSpPr>
            <a:spLocks noGrp="1"/>
          </p:cNvSpPr>
          <p:nvPr>
            <p:ph type="sldNum" sz="quarter" idx="12"/>
          </p:nvPr>
        </p:nvSpPr>
        <p:spPr>
          <a:xfrm>
            <a:off x="6629400" y="6356350"/>
            <a:ext cx="2057400" cy="365125"/>
          </a:xfrm>
        </p:spPr>
        <p:txBody>
          <a:bodyPr/>
          <a:lstStyle/>
          <a:p>
            <a:fld id="{B6F15528-21DE-4FAA-801E-634DDDAF4B2B}" type="slidenum">
              <a:rPr lang="en-US" smtClean="0"/>
              <a:pPr/>
              <a:t>‹#›</a:t>
            </a:fld>
            <a:endParaRPr lang="en-US"/>
          </a:p>
        </p:txBody>
      </p:sp>
      <p:sp>
        <p:nvSpPr>
          <p:cNvPr id="8" name="Title 1"/>
          <p:cNvSpPr>
            <a:spLocks noGrp="1"/>
          </p:cNvSpPr>
          <p:nvPr>
            <p:ph type="title"/>
          </p:nvPr>
        </p:nvSpPr>
        <p:spPr>
          <a:xfrm>
            <a:off x="457200" y="274638"/>
            <a:ext cx="8229600" cy="1020762"/>
          </a:xfrm>
        </p:spPr>
        <p:txBody>
          <a:bodyPr>
            <a:normAutofit/>
          </a:bodyPr>
          <a:lstStyle>
            <a:lvl1pPr algn="l">
              <a:defRPr sz="4000" b="1">
                <a:solidFill>
                  <a:srgbClr val="933C06"/>
                </a:solidFill>
              </a:defRPr>
            </a:lvl1pPr>
          </a:lstStyle>
          <a:p>
            <a:r>
              <a:rPr lang="en-US" dirty="0" smtClean="0"/>
              <a:t>Click to edit Master title style</a:t>
            </a:r>
            <a:endParaRPr lang="en-US" dirty="0"/>
          </a:p>
        </p:txBody>
      </p:sp>
      <p:sp>
        <p:nvSpPr>
          <p:cNvPr id="9" name="Rectangle 8"/>
          <p:cNvSpPr/>
          <p:nvPr userDrawn="1"/>
        </p:nvSpPr>
        <p:spPr>
          <a:xfrm rot="10800000">
            <a:off x="0" y="1286523"/>
            <a:ext cx="7696200" cy="154619"/>
          </a:xfrm>
          <a:prstGeom prst="rect">
            <a:avLst/>
          </a:prstGeom>
          <a:solidFill>
            <a:srgbClr val="6AA3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rot="10800000">
            <a:off x="7772400" y="1286523"/>
            <a:ext cx="152400" cy="152400"/>
          </a:xfrm>
          <a:prstGeom prst="rect">
            <a:avLst/>
          </a:prstGeom>
          <a:solidFill>
            <a:srgbClr val="933C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6858000" y="6629400"/>
            <a:ext cx="2286000" cy="152400"/>
          </a:xfrm>
          <a:prstGeom prst="rect">
            <a:avLst/>
          </a:prstGeom>
          <a:solidFill>
            <a:srgbClr val="6AA3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6629400" y="6629400"/>
            <a:ext cx="152400" cy="152400"/>
          </a:xfrm>
          <a:prstGeom prst="rect">
            <a:avLst/>
          </a:prstGeom>
          <a:solidFill>
            <a:srgbClr val="933C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ullet Points 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ctr"/>
          <a:lstStyle>
            <a:lvl1pPr marL="0" indent="0">
              <a:buNone/>
              <a:defRPr sz="2400" b="1">
                <a:solidFill>
                  <a:srgbClr val="5F5F5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marL="228600" indent="-228600">
              <a:defRPr sz="2200">
                <a:solidFill>
                  <a:srgbClr val="5F5F5F"/>
                </a:solidFill>
              </a:defRPr>
            </a:lvl1pPr>
            <a:lvl2pPr marL="457200" indent="-228600">
              <a:defRPr sz="2000">
                <a:solidFill>
                  <a:srgbClr val="5F5F5F"/>
                </a:solidFill>
              </a:defRPr>
            </a:lvl2pPr>
            <a:lvl3pPr marL="685800" indent="-228600">
              <a:defRPr sz="1800">
                <a:solidFill>
                  <a:srgbClr val="5F5F5F"/>
                </a:solidFill>
              </a:defRPr>
            </a:lvl3pPr>
            <a:lvl4pPr marL="914400" indent="-228600">
              <a:defRPr sz="1600">
                <a:solidFill>
                  <a:srgbClr val="5F5F5F"/>
                </a:solidFill>
              </a:defRPr>
            </a:lvl4pPr>
            <a:lvl5pPr>
              <a:defRPr sz="1600">
                <a:solidFill>
                  <a:srgbClr val="5F5F5F"/>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Text Placeholder 4"/>
          <p:cNvSpPr>
            <a:spLocks noGrp="1"/>
          </p:cNvSpPr>
          <p:nvPr>
            <p:ph type="body" sz="quarter" idx="3"/>
          </p:nvPr>
        </p:nvSpPr>
        <p:spPr>
          <a:xfrm>
            <a:off x="4645025" y="1535113"/>
            <a:ext cx="4041775" cy="639762"/>
          </a:xfrm>
        </p:spPr>
        <p:txBody>
          <a:bodyPr anchor="ctr"/>
          <a:lstStyle>
            <a:lvl1pPr marL="0" indent="0">
              <a:buNone/>
              <a:defRPr sz="2400" b="1">
                <a:solidFill>
                  <a:srgbClr val="5F5F5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marL="228600" indent="-228600">
              <a:defRPr sz="2200">
                <a:solidFill>
                  <a:srgbClr val="5F5F5F"/>
                </a:solidFill>
              </a:defRPr>
            </a:lvl1pPr>
            <a:lvl2pPr marL="457200" indent="-228600">
              <a:defRPr sz="2000">
                <a:solidFill>
                  <a:srgbClr val="5F5F5F"/>
                </a:solidFill>
              </a:defRPr>
            </a:lvl2pPr>
            <a:lvl3pPr marL="685800" indent="-228600">
              <a:defRPr sz="1800">
                <a:solidFill>
                  <a:srgbClr val="5F5F5F"/>
                </a:solidFill>
              </a:defRPr>
            </a:lvl3pPr>
            <a:lvl4pPr marL="914400" indent="-228600">
              <a:defRPr sz="1600">
                <a:solidFill>
                  <a:srgbClr val="5F5F5F"/>
                </a:solidFill>
              </a:defRPr>
            </a:lvl4pPr>
            <a:lvl5pPr>
              <a:buNone/>
              <a:defRPr sz="1600">
                <a:solidFill>
                  <a:srgbClr val="5F5F5F"/>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9" name="Slide Number Placeholder 8"/>
          <p:cNvSpPr>
            <a:spLocks noGrp="1"/>
          </p:cNvSpPr>
          <p:nvPr>
            <p:ph type="sldNum" sz="quarter" idx="12"/>
          </p:nvPr>
        </p:nvSpPr>
        <p:spPr>
          <a:xfrm>
            <a:off x="6629400" y="6356350"/>
            <a:ext cx="2057400" cy="365125"/>
          </a:xfrm>
        </p:spPr>
        <p:txBody>
          <a:bodyPr/>
          <a:lstStyle/>
          <a:p>
            <a:fld id="{B6F15528-21DE-4FAA-801E-634DDDAF4B2B}" type="slidenum">
              <a:rPr lang="en-US" smtClean="0"/>
              <a:pPr/>
              <a:t>‹#›</a:t>
            </a:fld>
            <a:endParaRPr lang="en-US"/>
          </a:p>
        </p:txBody>
      </p:sp>
      <p:sp>
        <p:nvSpPr>
          <p:cNvPr id="10" name="Rectangle 9"/>
          <p:cNvSpPr/>
          <p:nvPr userDrawn="1"/>
        </p:nvSpPr>
        <p:spPr>
          <a:xfrm rot="10800000">
            <a:off x="0" y="1286523"/>
            <a:ext cx="7696200" cy="154619"/>
          </a:xfrm>
          <a:prstGeom prst="rect">
            <a:avLst/>
          </a:prstGeom>
          <a:solidFill>
            <a:srgbClr val="6AA3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rot="10800000">
            <a:off x="7772400" y="1286523"/>
            <a:ext cx="152400" cy="152400"/>
          </a:xfrm>
          <a:prstGeom prst="rect">
            <a:avLst/>
          </a:prstGeom>
          <a:solidFill>
            <a:srgbClr val="933C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6858000" y="6629400"/>
            <a:ext cx="2286000" cy="152400"/>
          </a:xfrm>
          <a:prstGeom prst="rect">
            <a:avLst/>
          </a:prstGeom>
          <a:solidFill>
            <a:srgbClr val="6AA3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6629400" y="6629400"/>
            <a:ext cx="152400" cy="152400"/>
          </a:xfrm>
          <a:prstGeom prst="rect">
            <a:avLst/>
          </a:prstGeom>
          <a:solidFill>
            <a:srgbClr val="933C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a:spLocks noGrp="1"/>
          </p:cNvSpPr>
          <p:nvPr>
            <p:ph type="title"/>
          </p:nvPr>
        </p:nvSpPr>
        <p:spPr>
          <a:xfrm>
            <a:off x="457200" y="274638"/>
            <a:ext cx="8229600" cy="1020762"/>
          </a:xfrm>
        </p:spPr>
        <p:txBody>
          <a:bodyPr>
            <a:normAutofit/>
          </a:bodyPr>
          <a:lstStyle>
            <a:lvl1pPr algn="l">
              <a:defRPr sz="4000" b="1">
                <a:solidFill>
                  <a:srgbClr val="933C06"/>
                </a:solidFill>
              </a:defRPr>
            </a:lvl1pPr>
          </a:lstStyle>
          <a:p>
            <a:r>
              <a:rPr lang="en-US" dirty="0"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629400" y="6356350"/>
            <a:ext cx="2057400" cy="365125"/>
          </a:xfrm>
        </p:spPr>
        <p:txBody>
          <a:bodyPr/>
          <a:lstStyle/>
          <a:p>
            <a:fld id="{B6F15528-21DE-4FAA-801E-634DDDAF4B2B}" type="slidenum">
              <a:rPr lang="en-US" smtClean="0"/>
              <a:pPr/>
              <a:t>‹#›</a:t>
            </a:fld>
            <a:endParaRPr lang="en-US"/>
          </a:p>
        </p:txBody>
      </p:sp>
      <p:sp>
        <p:nvSpPr>
          <p:cNvPr id="6" name="Rectangle 5"/>
          <p:cNvSpPr/>
          <p:nvPr userDrawn="1"/>
        </p:nvSpPr>
        <p:spPr>
          <a:xfrm rot="10800000">
            <a:off x="0" y="1286523"/>
            <a:ext cx="7696200" cy="154619"/>
          </a:xfrm>
          <a:prstGeom prst="rect">
            <a:avLst/>
          </a:prstGeom>
          <a:solidFill>
            <a:srgbClr val="6AA3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rot="10800000">
            <a:off x="7772400" y="1286523"/>
            <a:ext cx="152400" cy="152400"/>
          </a:xfrm>
          <a:prstGeom prst="rect">
            <a:avLst/>
          </a:prstGeom>
          <a:solidFill>
            <a:srgbClr val="933C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6858000" y="6629400"/>
            <a:ext cx="2286000" cy="152400"/>
          </a:xfrm>
          <a:prstGeom prst="rect">
            <a:avLst/>
          </a:prstGeom>
          <a:solidFill>
            <a:srgbClr val="6AA3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6629400" y="6629400"/>
            <a:ext cx="152400" cy="152400"/>
          </a:xfrm>
          <a:prstGeom prst="rect">
            <a:avLst/>
          </a:prstGeom>
          <a:solidFill>
            <a:srgbClr val="933C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a:spLocks noGrp="1"/>
          </p:cNvSpPr>
          <p:nvPr>
            <p:ph type="title"/>
          </p:nvPr>
        </p:nvSpPr>
        <p:spPr>
          <a:xfrm>
            <a:off x="457200" y="274638"/>
            <a:ext cx="8229600" cy="1020762"/>
          </a:xfrm>
        </p:spPr>
        <p:txBody>
          <a:bodyPr>
            <a:normAutofit/>
          </a:bodyPr>
          <a:lstStyle>
            <a:lvl1pPr algn="l">
              <a:defRPr sz="4000" b="1">
                <a:solidFill>
                  <a:srgbClr val="933C06"/>
                </a:solidFill>
              </a:defRPr>
            </a:lvl1pPr>
          </a:lstStyle>
          <a:p>
            <a:r>
              <a:rPr lang="en-US" dirty="0"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0207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5F5F5F"/>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49" r:id="rId2"/>
    <p:sldLayoutId id="2147483650" r:id="rId3"/>
    <p:sldLayoutId id="2147483656" r:id="rId4"/>
    <p:sldLayoutId id="2147483657" r:id="rId5"/>
    <p:sldLayoutId id="2147483651" r:id="rId6"/>
    <p:sldLayoutId id="2147483652" r:id="rId7"/>
    <p:sldLayoutId id="2147483653" r:id="rId8"/>
    <p:sldLayoutId id="2147483654" r:id="rId9"/>
    <p:sldLayoutId id="2147483655" r:id="rId10"/>
    <p:sldLayoutId id="2147483658" r:id="rId11"/>
  </p:sldLayoutIdLst>
  <p:txStyles>
    <p:titleStyle>
      <a:lvl1pPr algn="l" defTabSz="914400" rtl="0" eaLnBrk="1" latinLnBrk="0" hangingPunct="1">
        <a:spcBef>
          <a:spcPct val="0"/>
        </a:spcBef>
        <a:buNone/>
        <a:defRPr sz="4000" b="1" kern="1200">
          <a:solidFill>
            <a:srgbClr val="933C06"/>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5F5F5F"/>
          </a:solidFill>
          <a:latin typeface="+mn-lt"/>
          <a:ea typeface="+mn-ea"/>
          <a:cs typeface="+mn-cs"/>
        </a:defRPr>
      </a:lvl1pPr>
      <a:lvl2pPr marL="685800" indent="-336550" algn="l" defTabSz="914400" rtl="0" eaLnBrk="1" latinLnBrk="0" hangingPunct="1">
        <a:spcBef>
          <a:spcPct val="20000"/>
        </a:spcBef>
        <a:buFont typeface="Arial" pitchFamily="34" charset="0"/>
        <a:buChar char="–"/>
        <a:defRPr sz="2800" kern="1200">
          <a:solidFill>
            <a:srgbClr val="5F5F5F"/>
          </a:solidFill>
          <a:latin typeface="+mn-lt"/>
          <a:ea typeface="+mn-ea"/>
          <a:cs typeface="+mn-cs"/>
        </a:defRPr>
      </a:lvl2pPr>
      <a:lvl3pPr marL="914400" indent="-228600" algn="l" defTabSz="914400" rtl="0" eaLnBrk="1" latinLnBrk="0" hangingPunct="1">
        <a:spcBef>
          <a:spcPct val="20000"/>
        </a:spcBef>
        <a:buFont typeface="Arial" pitchFamily="34" charset="0"/>
        <a:buChar char="•"/>
        <a:defRPr sz="2400" kern="1200">
          <a:solidFill>
            <a:srgbClr val="5F5F5F"/>
          </a:solidFill>
          <a:latin typeface="+mn-lt"/>
          <a:ea typeface="+mn-ea"/>
          <a:cs typeface="+mn-cs"/>
        </a:defRPr>
      </a:lvl3pPr>
      <a:lvl4pPr marL="1263650" indent="-349250" algn="l" defTabSz="914400" rtl="0" eaLnBrk="1" latinLnBrk="0" hangingPunct="1">
        <a:spcBef>
          <a:spcPct val="20000"/>
        </a:spcBef>
        <a:buFont typeface="Arial" pitchFamily="34" charset="0"/>
        <a:buChar char="–"/>
        <a:defRPr sz="2000" kern="1200">
          <a:solidFill>
            <a:srgbClr val="5F5F5F"/>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5F5F5F"/>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7.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t>Screening for Alcohol Use and Alcohol Use Disorder in Psychiatric Inpatient Settings</a:t>
            </a:r>
            <a:endParaRPr lang="en-US" sz="4800" b="1" dirty="0"/>
          </a:p>
        </p:txBody>
      </p:sp>
      <p:sp>
        <p:nvSpPr>
          <p:cNvPr id="3" name="Content Placeholder 2"/>
          <p:cNvSpPr>
            <a:spLocks noGrp="1"/>
          </p:cNvSpPr>
          <p:nvPr>
            <p:ph idx="1"/>
          </p:nvPr>
        </p:nvSpPr>
        <p:spPr/>
        <p:txBody>
          <a:bodyPr>
            <a:normAutofit/>
          </a:bodyPr>
          <a:lstStyle/>
          <a:p>
            <a:pPr>
              <a:spcAft>
                <a:spcPts val="0"/>
              </a:spcAft>
            </a:pPr>
            <a:r>
              <a:rPr lang="en-US" b="1" dirty="0"/>
              <a:t>Michael M. Miller, </a:t>
            </a:r>
            <a:r>
              <a:rPr lang="en-US" b="1" dirty="0" smtClean="0"/>
              <a:t>MD, </a:t>
            </a:r>
            <a:r>
              <a:rPr lang="en-US" b="1" dirty="0"/>
              <a:t>FASAM, FAPA</a:t>
            </a:r>
            <a:r>
              <a:rPr lang="en-US" sz="2000" dirty="0"/>
              <a:t/>
            </a:r>
            <a:br>
              <a:rPr lang="en-US" sz="2000" dirty="0"/>
            </a:br>
            <a:endParaRPr lang="en-US" sz="2000" dirty="0" smtClean="0"/>
          </a:p>
          <a:p>
            <a:pPr>
              <a:spcAft>
                <a:spcPts val="0"/>
              </a:spcAft>
            </a:pPr>
            <a:r>
              <a:rPr lang="en-US" sz="2000" dirty="0" smtClean="0"/>
              <a:t>National </a:t>
            </a:r>
            <a:r>
              <a:rPr lang="en-US" sz="2000" dirty="0"/>
              <a:t>Association of Psychiatric Health Systems </a:t>
            </a:r>
          </a:p>
          <a:p>
            <a:pPr>
              <a:spcAft>
                <a:spcPts val="0"/>
              </a:spcAft>
            </a:pPr>
            <a:r>
              <a:rPr lang="en-US" sz="2000" dirty="0"/>
              <a:t>National SBIRT ATTC</a:t>
            </a:r>
          </a:p>
          <a:p>
            <a:pPr>
              <a:spcAft>
                <a:spcPts val="0"/>
              </a:spcAft>
            </a:pPr>
            <a:r>
              <a:rPr lang="en-US" sz="2000" dirty="0"/>
              <a:t>American Hospital Association </a:t>
            </a:r>
          </a:p>
          <a:p>
            <a:pPr>
              <a:spcAft>
                <a:spcPts val="0"/>
              </a:spcAft>
            </a:pPr>
            <a:endParaRPr lang="en-US" sz="2000" dirty="0" smtClean="0"/>
          </a:p>
          <a:p>
            <a:pPr>
              <a:spcAft>
                <a:spcPts val="0"/>
              </a:spcAft>
            </a:pPr>
            <a:r>
              <a:rPr lang="en-US" sz="2000" dirty="0" smtClean="0"/>
              <a:t>November </a:t>
            </a:r>
            <a:r>
              <a:rPr lang="en-US" sz="2000" dirty="0"/>
              <a:t>25, </a:t>
            </a:r>
            <a:r>
              <a:rPr lang="en-US" sz="2000" dirty="0" smtClean="0"/>
              <a:t>2013</a:t>
            </a:r>
            <a:endParaRPr lang="en-US" sz="2000" dirty="0"/>
          </a:p>
        </p:txBody>
      </p:sp>
    </p:spTree>
    <p:extLst>
      <p:ext uri="{BB962C8B-B14F-4D97-AF65-F5344CB8AC3E}">
        <p14:creationId xmlns:p14="http://schemas.microsoft.com/office/powerpoint/2010/main" val="28571524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It’s Good to Identify Both</a:t>
            </a:r>
            <a:endParaRPr lang="en-US" b="1" dirty="0"/>
          </a:p>
        </p:txBody>
      </p:sp>
      <p:sp>
        <p:nvSpPr>
          <p:cNvPr id="3" name="Content Placeholder 2"/>
          <p:cNvSpPr>
            <a:spLocks noGrp="1"/>
          </p:cNvSpPr>
          <p:nvPr>
            <p:ph idx="1"/>
          </p:nvPr>
        </p:nvSpPr>
        <p:spPr/>
        <p:txBody>
          <a:bodyPr/>
          <a:lstStyle/>
          <a:p>
            <a:r>
              <a:rPr lang="en-US" b="1" dirty="0" smtClean="0"/>
              <a:t>Heavy Drinkers </a:t>
            </a:r>
            <a:r>
              <a:rPr lang="en-US" dirty="0" smtClean="0"/>
              <a:t>– associated with increased probability of adverse health status.</a:t>
            </a:r>
          </a:p>
          <a:p>
            <a:pPr lvl="1"/>
            <a:r>
              <a:rPr lang="en-US" dirty="0" smtClean="0"/>
              <a:t>Illnesses</a:t>
            </a:r>
          </a:p>
          <a:p>
            <a:pPr lvl="1"/>
            <a:r>
              <a:rPr lang="en-US" dirty="0" smtClean="0"/>
              <a:t>Injuries</a:t>
            </a:r>
          </a:p>
          <a:p>
            <a:pPr lvl="1"/>
            <a:endParaRPr lang="en-US" dirty="0"/>
          </a:p>
          <a:p>
            <a:r>
              <a:rPr lang="en-US" b="1" dirty="0" smtClean="0"/>
              <a:t>Addicted Drinkers </a:t>
            </a:r>
            <a:r>
              <a:rPr lang="en-US" dirty="0" smtClean="0"/>
              <a:t>– a primary health condition which can go unidentified but which needs primary treatment.</a:t>
            </a:r>
            <a:endParaRPr lang="en-US" dirty="0"/>
          </a:p>
        </p:txBody>
      </p:sp>
    </p:spTree>
    <p:extLst>
      <p:ext uri="{BB962C8B-B14F-4D97-AF65-F5344CB8AC3E}">
        <p14:creationId xmlns:p14="http://schemas.microsoft.com/office/powerpoint/2010/main" val="42898209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 Oversimplify</a:t>
            </a:r>
            <a:endParaRPr lang="en-US" b="1" dirty="0"/>
          </a:p>
        </p:txBody>
      </p:sp>
      <p:sp>
        <p:nvSpPr>
          <p:cNvPr id="3" name="Content Placeholder 2"/>
          <p:cNvSpPr>
            <a:spLocks noGrp="1"/>
          </p:cNvSpPr>
          <p:nvPr>
            <p:ph idx="1"/>
          </p:nvPr>
        </p:nvSpPr>
        <p:spPr/>
        <p:txBody>
          <a:bodyPr/>
          <a:lstStyle/>
          <a:p>
            <a:r>
              <a:rPr lang="en-US" dirty="0" smtClean="0"/>
              <a:t>Alcohol Use Disorder is present in:</a:t>
            </a:r>
          </a:p>
          <a:p>
            <a:pPr lvl="1"/>
            <a:r>
              <a:rPr lang="en-US" dirty="0" smtClean="0"/>
              <a:t>10% of the public</a:t>
            </a:r>
          </a:p>
          <a:p>
            <a:pPr lvl="1"/>
            <a:r>
              <a:rPr lang="en-US" dirty="0" smtClean="0"/>
              <a:t>20% of general medical outpatients</a:t>
            </a:r>
          </a:p>
          <a:p>
            <a:pPr lvl="1"/>
            <a:r>
              <a:rPr lang="en-US" dirty="0" smtClean="0"/>
              <a:t>30% of general medical inpatients</a:t>
            </a:r>
          </a:p>
          <a:p>
            <a:pPr lvl="1"/>
            <a:r>
              <a:rPr lang="en-US" dirty="0" smtClean="0"/>
              <a:t>40 to 45% of psychiatric inpatients</a:t>
            </a:r>
          </a:p>
          <a:p>
            <a:pPr lvl="1"/>
            <a:r>
              <a:rPr lang="en-US" dirty="0" smtClean="0"/>
              <a:t>60 to 80% of surgical trauma inpatients (ICU)</a:t>
            </a:r>
            <a:endParaRPr lang="en-US" dirty="0"/>
          </a:p>
        </p:txBody>
      </p:sp>
    </p:spTree>
    <p:extLst>
      <p:ext uri="{BB962C8B-B14F-4D97-AF65-F5344CB8AC3E}">
        <p14:creationId xmlns:p14="http://schemas.microsoft.com/office/powerpoint/2010/main" val="5130421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Tobacco is #1</a:t>
            </a:r>
            <a:br>
              <a:rPr lang="en-US" b="1" dirty="0" smtClean="0"/>
            </a:br>
            <a:r>
              <a:rPr lang="en-US" sz="3600" b="1" dirty="0" smtClean="0"/>
              <a:t>But Alcohol Ain’t Trivial</a:t>
            </a:r>
            <a:endParaRPr lang="en-US" sz="3600" b="1" dirty="0"/>
          </a:p>
        </p:txBody>
      </p:sp>
      <p:sp>
        <p:nvSpPr>
          <p:cNvPr id="3" name="Content Placeholder 2"/>
          <p:cNvSpPr>
            <a:spLocks noGrp="1"/>
          </p:cNvSpPr>
          <p:nvPr>
            <p:ph idx="1"/>
          </p:nvPr>
        </p:nvSpPr>
        <p:spPr>
          <a:xfrm>
            <a:off x="457200" y="1600200"/>
            <a:ext cx="8229600" cy="4572000"/>
          </a:xfrm>
        </p:spPr>
        <p:txBody>
          <a:bodyPr>
            <a:noAutofit/>
          </a:bodyPr>
          <a:lstStyle/>
          <a:p>
            <a:r>
              <a:rPr lang="en-US" sz="2800" dirty="0" smtClean="0"/>
              <a:t>Highest prevalence among psychiatric inpatients:  tobacco use disorder</a:t>
            </a:r>
          </a:p>
          <a:p>
            <a:r>
              <a:rPr lang="en-US" sz="2800" dirty="0" smtClean="0"/>
              <a:t>Greatest potential to save lives:  tobacco use disorder</a:t>
            </a:r>
          </a:p>
          <a:p>
            <a:r>
              <a:rPr lang="en-US" sz="2800" dirty="0" smtClean="0"/>
              <a:t>Greatest moral imperative:  assist psychiatric patients to stop smoking</a:t>
            </a:r>
          </a:p>
          <a:p>
            <a:r>
              <a:rPr lang="en-US" sz="2800" i="1" dirty="0" smtClean="0"/>
              <a:t>BUT…..</a:t>
            </a:r>
            <a:r>
              <a:rPr lang="en-US" sz="2800" dirty="0" smtClean="0"/>
              <a:t>alcohol use is a significant factor on the overall health of psychiatric patients and affects adherence to pharmacological and psychosocial treatments, engagement, and retention</a:t>
            </a:r>
          </a:p>
          <a:p>
            <a:r>
              <a:rPr lang="en-US" sz="2800" i="1" dirty="0" smtClean="0"/>
              <a:t>And thus….</a:t>
            </a:r>
            <a:r>
              <a:rPr lang="en-US" sz="2800" dirty="0" smtClean="0"/>
              <a:t>affects probability of re-admission</a:t>
            </a:r>
            <a:endParaRPr lang="en-US" sz="2800" i="1" dirty="0"/>
          </a:p>
        </p:txBody>
      </p:sp>
    </p:spTree>
    <p:extLst>
      <p:ext uri="{BB962C8B-B14F-4D97-AF65-F5344CB8AC3E}">
        <p14:creationId xmlns:p14="http://schemas.microsoft.com/office/powerpoint/2010/main" val="28720815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Some Interesting </a:t>
            </a:r>
            <a:r>
              <a:rPr lang="en-US" b="1" dirty="0"/>
              <a:t>T</a:t>
            </a:r>
            <a:r>
              <a:rPr lang="en-US" b="1" dirty="0" smtClean="0"/>
              <a:t>itles</a:t>
            </a:r>
            <a:endParaRPr lang="en-US" b="1" dirty="0"/>
          </a:p>
        </p:txBody>
      </p:sp>
      <p:sp>
        <p:nvSpPr>
          <p:cNvPr id="3" name="Content Placeholder 2"/>
          <p:cNvSpPr>
            <a:spLocks noGrp="1"/>
          </p:cNvSpPr>
          <p:nvPr>
            <p:ph idx="1"/>
          </p:nvPr>
        </p:nvSpPr>
        <p:spPr/>
        <p:txBody>
          <a:bodyPr>
            <a:normAutofit/>
          </a:bodyPr>
          <a:lstStyle/>
          <a:p>
            <a:r>
              <a:rPr lang="en-US" dirty="0" smtClean="0"/>
              <a:t>Subdiagnostic alcohol use by depressed men and women seeking outpatient psychiatric services.  </a:t>
            </a:r>
          </a:p>
          <a:p>
            <a:pPr marL="457200" lvl="1" indent="0">
              <a:buNone/>
            </a:pPr>
            <a:r>
              <a:rPr lang="en-US" dirty="0" err="1" smtClean="0"/>
              <a:t>Satre</a:t>
            </a:r>
            <a:r>
              <a:rPr lang="en-US" dirty="0" smtClean="0"/>
              <a:t> DD, Chi FW, </a:t>
            </a:r>
            <a:r>
              <a:rPr lang="en-US" dirty="0" err="1" smtClean="0"/>
              <a:t>Eisenrath</a:t>
            </a:r>
            <a:r>
              <a:rPr lang="en-US" dirty="0" smtClean="0"/>
              <a:t> S, </a:t>
            </a:r>
            <a:r>
              <a:rPr lang="en-US" dirty="0" err="1" smtClean="0"/>
              <a:t>Weisner</a:t>
            </a:r>
            <a:r>
              <a:rPr lang="en-US" dirty="0" smtClean="0"/>
              <a:t> C.</a:t>
            </a:r>
          </a:p>
          <a:p>
            <a:pPr marL="457200" lvl="1" indent="0">
              <a:buNone/>
            </a:pPr>
            <a:r>
              <a:rPr lang="en-US" dirty="0" smtClean="0"/>
              <a:t>Alcoholism:  </a:t>
            </a:r>
            <a:r>
              <a:rPr lang="en-US" dirty="0" err="1" smtClean="0"/>
              <a:t>Clin</a:t>
            </a:r>
            <a:r>
              <a:rPr lang="en-US" dirty="0" smtClean="0"/>
              <a:t>. </a:t>
            </a:r>
            <a:r>
              <a:rPr lang="en-US" dirty="0" err="1" smtClean="0"/>
              <a:t>Exper</a:t>
            </a:r>
            <a:r>
              <a:rPr lang="en-US" dirty="0" smtClean="0"/>
              <a:t>. Res.  35:695-702 (2011)</a:t>
            </a:r>
          </a:p>
          <a:p>
            <a:r>
              <a:rPr lang="en-US" dirty="0" smtClean="0"/>
              <a:t>Impediments to screening for hazardous alcohol use and dependence in general hospital psychiatric inpatients.</a:t>
            </a:r>
          </a:p>
          <a:p>
            <a:pPr marL="457200" lvl="1" indent="0">
              <a:buNone/>
            </a:pPr>
            <a:r>
              <a:rPr lang="en-US" dirty="0" err="1" smtClean="0"/>
              <a:t>Hulse</a:t>
            </a:r>
            <a:r>
              <a:rPr lang="en-US" dirty="0" smtClean="0"/>
              <a:t> GK</a:t>
            </a:r>
          </a:p>
          <a:p>
            <a:pPr marL="457200" lvl="1" indent="0">
              <a:buNone/>
            </a:pPr>
            <a:r>
              <a:rPr lang="en-US" dirty="0" err="1" smtClean="0"/>
              <a:t>Aust</a:t>
            </a:r>
            <a:r>
              <a:rPr lang="en-US" dirty="0" smtClean="0"/>
              <a:t> N Z Jour Psychiatry. 35:606-12 (2001)</a:t>
            </a:r>
            <a:endParaRPr lang="en-US" dirty="0"/>
          </a:p>
        </p:txBody>
      </p:sp>
    </p:spTree>
    <p:extLst>
      <p:ext uri="{BB962C8B-B14F-4D97-AF65-F5344CB8AC3E}">
        <p14:creationId xmlns:p14="http://schemas.microsoft.com/office/powerpoint/2010/main" val="21959758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Some Interesting Titles</a:t>
            </a:r>
            <a:endParaRPr lang="en-US" b="1" dirty="0"/>
          </a:p>
        </p:txBody>
      </p:sp>
      <p:sp>
        <p:nvSpPr>
          <p:cNvPr id="3" name="Content Placeholder 2"/>
          <p:cNvSpPr>
            <a:spLocks noGrp="1"/>
          </p:cNvSpPr>
          <p:nvPr>
            <p:ph idx="1"/>
          </p:nvPr>
        </p:nvSpPr>
        <p:spPr/>
        <p:txBody>
          <a:bodyPr>
            <a:normAutofit fontScale="85000" lnSpcReduction="10000"/>
          </a:bodyPr>
          <a:lstStyle/>
          <a:p>
            <a:r>
              <a:rPr lang="en-US" dirty="0" smtClean="0"/>
              <a:t>Risky use and misuse of alcohol, drugs and cigarettes detected by screening questionnaires in a clinical psychosis unit. [Sweden]  </a:t>
            </a:r>
          </a:p>
          <a:p>
            <a:pPr marL="457200" lvl="1" indent="0">
              <a:buNone/>
            </a:pPr>
            <a:r>
              <a:rPr lang="en-US" dirty="0" err="1" smtClean="0"/>
              <a:t>Cruce</a:t>
            </a:r>
            <a:r>
              <a:rPr lang="en-US" dirty="0" smtClean="0"/>
              <a:t> G, Nordstrom LG, </a:t>
            </a:r>
            <a:r>
              <a:rPr lang="en-US" dirty="0" err="1" smtClean="0"/>
              <a:t>Ojehagen</a:t>
            </a:r>
            <a:r>
              <a:rPr lang="en-US" dirty="0" smtClean="0"/>
              <a:t> A.</a:t>
            </a:r>
          </a:p>
          <a:p>
            <a:pPr marL="457200" lvl="1" indent="0">
              <a:buNone/>
            </a:pPr>
            <a:r>
              <a:rPr lang="en-US" dirty="0" smtClean="0"/>
              <a:t>Nordic Journal of Psychiatry. 61:92-99 (2007)</a:t>
            </a:r>
          </a:p>
          <a:p>
            <a:pPr>
              <a:spcBef>
                <a:spcPts val="1200"/>
              </a:spcBef>
            </a:pPr>
            <a:r>
              <a:rPr lang="en-US" dirty="0" smtClean="0"/>
              <a:t>Alcohol use disorders in schizophrenia. [Sweden]  </a:t>
            </a:r>
          </a:p>
          <a:p>
            <a:pPr marL="457200" lvl="1" indent="0">
              <a:buNone/>
            </a:pPr>
            <a:r>
              <a:rPr lang="en-US" dirty="0" smtClean="0"/>
              <a:t>Jones RM et al.</a:t>
            </a:r>
          </a:p>
          <a:p>
            <a:pPr marL="457200" lvl="1" indent="0">
              <a:buNone/>
            </a:pPr>
            <a:r>
              <a:rPr lang="en-US" dirty="0" smtClean="0"/>
              <a:t>Journal of Clinical Psychiatry. 72:775-79 (2011)</a:t>
            </a:r>
          </a:p>
          <a:p>
            <a:pPr marL="457200" lvl="1" indent="0">
              <a:buNone/>
            </a:pPr>
            <a:r>
              <a:rPr lang="en-US" dirty="0" smtClean="0"/>
              <a:t>“</a:t>
            </a:r>
            <a:r>
              <a:rPr lang="en-US" dirty="0" err="1" smtClean="0"/>
              <a:t>Cormorbid</a:t>
            </a:r>
            <a:r>
              <a:rPr lang="en-US" dirty="0" smtClean="0"/>
              <a:t> AUDs in schizophrenia are associated with increase morbidity, more inpatient treatment, and violent offending.  It is of clinical importance to identify those with schizophrenia who may go on to develop an AUD.”</a:t>
            </a:r>
          </a:p>
        </p:txBody>
      </p:sp>
    </p:spTree>
    <p:extLst>
      <p:ext uri="{BB962C8B-B14F-4D97-AF65-F5344CB8AC3E}">
        <p14:creationId xmlns:p14="http://schemas.microsoft.com/office/powerpoint/2010/main" val="20516557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6637" b="3940"/>
          <a:stretch/>
        </p:blipFill>
        <p:spPr>
          <a:xfrm>
            <a:off x="563074" y="1645925"/>
            <a:ext cx="6204795" cy="3733800"/>
          </a:xfrm>
          <a:prstGeom prst="rect">
            <a:avLst/>
          </a:prstGeom>
        </p:spPr>
      </p:pic>
      <p:sp>
        <p:nvSpPr>
          <p:cNvPr id="9" name="Rectangle 8"/>
          <p:cNvSpPr/>
          <p:nvPr/>
        </p:nvSpPr>
        <p:spPr>
          <a:xfrm>
            <a:off x="562275" y="5562600"/>
            <a:ext cx="2561925" cy="830997"/>
          </a:xfrm>
          <a:prstGeom prst="rect">
            <a:avLst/>
          </a:prstGeom>
        </p:spPr>
        <p:txBody>
          <a:bodyPr wrap="square">
            <a:spAutoFit/>
          </a:bodyPr>
          <a:lstStyle/>
          <a:p>
            <a:pPr>
              <a:spcAft>
                <a:spcPts val="0"/>
              </a:spcAft>
            </a:pPr>
            <a:r>
              <a:rPr lang="en-US" sz="2400" b="1" dirty="0" smtClean="0">
                <a:solidFill>
                  <a:schemeClr val="tx1">
                    <a:lumMod val="65000"/>
                    <a:lumOff val="35000"/>
                  </a:schemeClr>
                </a:solidFill>
              </a:rPr>
              <a:t>800-767-4411</a:t>
            </a:r>
          </a:p>
          <a:p>
            <a:r>
              <a:rPr lang="en-US" sz="2400" b="1" dirty="0" smtClean="0">
                <a:solidFill>
                  <a:schemeClr val="tx1">
                    <a:lumMod val="65000"/>
                    <a:lumOff val="35000"/>
                  </a:schemeClr>
                </a:solidFill>
              </a:rPr>
              <a:t>rogershospital.org</a:t>
            </a:r>
          </a:p>
        </p:txBody>
      </p:sp>
      <p:sp>
        <p:nvSpPr>
          <p:cNvPr id="10" name="Title 9"/>
          <p:cNvSpPr>
            <a:spLocks noGrp="1"/>
          </p:cNvSpPr>
          <p:nvPr>
            <p:ph type="title"/>
          </p:nvPr>
        </p:nvSpPr>
        <p:spPr/>
        <p:txBody>
          <a:bodyPr/>
          <a:lstStyle/>
          <a:p>
            <a:r>
              <a:rPr lang="en-US" dirty="0" smtClean="0"/>
              <a:t>Thank you!</a:t>
            </a:r>
            <a:endParaRPr lang="en-US" dirty="0"/>
          </a:p>
        </p:txBody>
      </p:sp>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t="4557" r="3650" b="3863"/>
          <a:stretch/>
        </p:blipFill>
        <p:spPr>
          <a:xfrm>
            <a:off x="6886075" y="4783757"/>
            <a:ext cx="1863290" cy="1771048"/>
          </a:xfrm>
          <a:prstGeom prst="rect">
            <a:avLst/>
          </a:prstGeom>
        </p:spPr>
      </p:pic>
      <p:sp>
        <p:nvSpPr>
          <p:cNvPr id="6" name="Rectangle 5"/>
          <p:cNvSpPr>
            <a:spLocks noChangeArrowheads="1"/>
          </p:cNvSpPr>
          <p:nvPr/>
        </p:nvSpPr>
        <p:spPr bwMode="auto">
          <a:xfrm>
            <a:off x="3657600" y="457200"/>
            <a:ext cx="4572000" cy="738664"/>
          </a:xfrm>
          <a:prstGeom prst="rect">
            <a:avLst/>
          </a:prstGeom>
          <a:noFill/>
          <a:ln w="9525">
            <a:noFill/>
            <a:miter lim="800000"/>
            <a:headEnd/>
            <a:tailEnd/>
          </a:ln>
        </p:spPr>
        <p:txBody>
          <a:bodyPr wrap="square">
            <a:spAutoFit/>
          </a:bodyPr>
          <a:lstStyle/>
          <a:p>
            <a:r>
              <a:rPr lang="en-US" sz="2200" b="1" dirty="0">
                <a:solidFill>
                  <a:srgbClr val="933C06"/>
                </a:solidFill>
              </a:rPr>
              <a:t>Michael M. Miller, MD, FASAM, FAPA</a:t>
            </a:r>
          </a:p>
          <a:p>
            <a:r>
              <a:rPr lang="en-US" sz="2000" dirty="0">
                <a:solidFill>
                  <a:srgbClr val="933C06"/>
                </a:solidFill>
              </a:rPr>
              <a:t>mmiller@rogershospital.org</a:t>
            </a:r>
          </a:p>
        </p:txBody>
      </p:sp>
    </p:spTree>
    <p:extLst>
      <p:ext uri="{BB962C8B-B14F-4D97-AF65-F5344CB8AC3E}">
        <p14:creationId xmlns:p14="http://schemas.microsoft.com/office/powerpoint/2010/main" val="22484263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rtlCol="0">
            <a:normAutofit/>
          </a:bodyPr>
          <a:lstStyle/>
          <a:p>
            <a:pPr fontAlgn="auto">
              <a:spcAft>
                <a:spcPts val="0"/>
              </a:spcAft>
              <a:defRPr/>
            </a:pPr>
            <a:r>
              <a:rPr lang="en-US" sz="2800" b="1" dirty="0" smtClean="0">
                <a:latin typeface="+mn-lt"/>
              </a:rPr>
              <a:t>Michael M. Miller, MD, FASAM, FAPA</a:t>
            </a:r>
            <a:r>
              <a:rPr lang="en-US" dirty="0" smtClean="0"/>
              <a:t/>
            </a:r>
            <a:br>
              <a:rPr lang="en-US" dirty="0" smtClean="0"/>
            </a:br>
            <a:r>
              <a:rPr lang="en-US" sz="2000" b="1" dirty="0" smtClean="0">
                <a:latin typeface="+mn-lt"/>
              </a:rPr>
              <a:t>mmiller@rogershospital.org</a:t>
            </a:r>
            <a:endParaRPr lang="en-US" sz="2000" b="1" dirty="0">
              <a:latin typeface="+mn-lt"/>
            </a:endParaRPr>
          </a:p>
        </p:txBody>
      </p:sp>
      <p:sp>
        <p:nvSpPr>
          <p:cNvPr id="5123" name="Rectangle 2"/>
          <p:cNvSpPr>
            <a:spLocks noGrp="1" noChangeArrowheads="1"/>
          </p:cNvSpPr>
          <p:nvPr>
            <p:ph idx="1"/>
          </p:nvPr>
        </p:nvSpPr>
        <p:spPr>
          <a:xfrm>
            <a:off x="381000" y="1447800"/>
            <a:ext cx="8382000" cy="4876800"/>
          </a:xfrm>
        </p:spPr>
        <p:txBody>
          <a:bodyPr rtlCol="0">
            <a:noAutofit/>
          </a:bodyPr>
          <a:lstStyle/>
          <a:p>
            <a:pPr>
              <a:spcAft>
                <a:spcPts val="0"/>
              </a:spcAft>
              <a:defRPr/>
            </a:pPr>
            <a:r>
              <a:rPr lang="en-US" sz="2000" dirty="0" smtClean="0"/>
              <a:t>Medical Director</a:t>
            </a:r>
          </a:p>
          <a:p>
            <a:pPr indent="4763" fontAlgn="auto">
              <a:spcAft>
                <a:spcPts val="0"/>
              </a:spcAft>
              <a:buFontTx/>
              <a:buNone/>
              <a:defRPr/>
            </a:pPr>
            <a:r>
              <a:rPr lang="en-US" sz="2000" dirty="0" smtClean="0"/>
              <a:t>Herrington Recovery Center at Rogers Memorial Hospital </a:t>
            </a:r>
          </a:p>
          <a:p>
            <a:pPr indent="4763" fontAlgn="auto">
              <a:spcAft>
                <a:spcPts val="0"/>
              </a:spcAft>
              <a:buFontTx/>
              <a:buNone/>
              <a:defRPr/>
            </a:pPr>
            <a:r>
              <a:rPr lang="en-US" sz="2000" dirty="0" smtClean="0"/>
              <a:t>Oconomowoc, Wisconsin</a:t>
            </a:r>
          </a:p>
          <a:p>
            <a:pPr>
              <a:spcBef>
                <a:spcPts val="600"/>
              </a:spcBef>
              <a:spcAft>
                <a:spcPts val="0"/>
              </a:spcAft>
              <a:defRPr/>
            </a:pPr>
            <a:r>
              <a:rPr lang="en-US" sz="2000" dirty="0" smtClean="0"/>
              <a:t>Clinical Adjunct Associate Professor</a:t>
            </a:r>
          </a:p>
          <a:p>
            <a:pPr indent="4763" fontAlgn="auto">
              <a:spcAft>
                <a:spcPts val="0"/>
              </a:spcAft>
              <a:buFontTx/>
              <a:buNone/>
              <a:defRPr/>
            </a:pPr>
            <a:r>
              <a:rPr lang="en-US" sz="2000" dirty="0" smtClean="0"/>
              <a:t>University of Wisconsin School of Medicine and Public Health</a:t>
            </a:r>
          </a:p>
          <a:p>
            <a:pPr>
              <a:spcBef>
                <a:spcPts val="600"/>
              </a:spcBef>
              <a:spcAft>
                <a:spcPts val="0"/>
              </a:spcAft>
              <a:defRPr/>
            </a:pPr>
            <a:r>
              <a:rPr lang="en-US" sz="2000" dirty="0" smtClean="0"/>
              <a:t>Assistant Clinical Professor</a:t>
            </a:r>
          </a:p>
          <a:p>
            <a:pPr indent="4763" fontAlgn="auto">
              <a:spcAft>
                <a:spcPts val="0"/>
              </a:spcAft>
              <a:buFontTx/>
              <a:buNone/>
              <a:defRPr/>
            </a:pPr>
            <a:r>
              <a:rPr lang="en-US" sz="2000" dirty="0" smtClean="0"/>
              <a:t>Medical College of Wisconsin, Dept of Psychiatry &amp; Behavioral Health</a:t>
            </a:r>
          </a:p>
          <a:p>
            <a:pPr>
              <a:spcBef>
                <a:spcPts val="600"/>
              </a:spcBef>
              <a:spcAft>
                <a:spcPts val="0"/>
              </a:spcAft>
              <a:defRPr/>
            </a:pPr>
            <a:r>
              <a:rPr lang="en-US" sz="2000" dirty="0" smtClean="0"/>
              <a:t>Past President and Board Chair</a:t>
            </a:r>
          </a:p>
          <a:p>
            <a:pPr indent="4763" fontAlgn="auto">
              <a:spcAft>
                <a:spcPts val="0"/>
              </a:spcAft>
              <a:buFontTx/>
              <a:buNone/>
              <a:defRPr/>
            </a:pPr>
            <a:r>
              <a:rPr lang="en-US" sz="2000" dirty="0" smtClean="0"/>
              <a:t>American Society of Addiction Medicine (ASAM)</a:t>
            </a:r>
          </a:p>
          <a:p>
            <a:pPr>
              <a:spcBef>
                <a:spcPts val="600"/>
              </a:spcBef>
              <a:spcAft>
                <a:spcPts val="0"/>
              </a:spcAft>
              <a:defRPr/>
            </a:pPr>
            <a:r>
              <a:rPr lang="en-US" sz="2000" dirty="0" smtClean="0"/>
              <a:t>Director</a:t>
            </a:r>
          </a:p>
          <a:p>
            <a:pPr indent="4763" fontAlgn="auto">
              <a:spcAft>
                <a:spcPts val="0"/>
              </a:spcAft>
              <a:buFontTx/>
              <a:buNone/>
              <a:defRPr/>
            </a:pPr>
            <a:r>
              <a:rPr lang="en-US" sz="2000" dirty="0" smtClean="0"/>
              <a:t>American Board of Addiction Medicine (ABAM)</a:t>
            </a:r>
          </a:p>
          <a:p>
            <a:pPr>
              <a:spcBef>
                <a:spcPts val="600"/>
              </a:spcBef>
              <a:spcAft>
                <a:spcPts val="0"/>
              </a:spcAft>
              <a:defRPr/>
            </a:pPr>
            <a:r>
              <a:rPr lang="en-US" sz="2000" dirty="0" smtClean="0"/>
              <a:t>Past Chair</a:t>
            </a:r>
          </a:p>
          <a:p>
            <a:pPr indent="4763" fontAlgn="auto">
              <a:spcAft>
                <a:spcPts val="0"/>
              </a:spcAft>
              <a:buFontTx/>
              <a:buNone/>
              <a:defRPr/>
            </a:pPr>
            <a:r>
              <a:rPr lang="en-US" sz="2000" dirty="0" smtClean="0"/>
              <a:t>Hospital Accreditation Program PTAC, The Joint Commission</a:t>
            </a:r>
          </a:p>
        </p:txBody>
      </p:sp>
    </p:spTree>
    <p:extLst>
      <p:ext uri="{BB962C8B-B14F-4D97-AF65-F5344CB8AC3E}">
        <p14:creationId xmlns:p14="http://schemas.microsoft.com/office/powerpoint/2010/main" val="29313242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7"/>
          <p:cNvSpPr txBox="1">
            <a:spLocks noChangeArrowheads="1"/>
          </p:cNvSpPr>
          <p:nvPr/>
        </p:nvSpPr>
        <p:spPr bwMode="auto">
          <a:xfrm>
            <a:off x="381000" y="1573213"/>
            <a:ext cx="8305800" cy="3970337"/>
          </a:xfrm>
          <a:prstGeom prst="rect">
            <a:avLst/>
          </a:prstGeom>
          <a:solidFill>
            <a:schemeClr val="bg1"/>
          </a:solidFill>
          <a:ln w="9525">
            <a:solidFill>
              <a:schemeClr val="bg1"/>
            </a:solidFill>
            <a:miter lim="800000"/>
            <a:headEnd/>
            <a:tailEnd/>
          </a:ln>
        </p:spPr>
        <p:txBody>
          <a:bodyPr>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7171" name="Picture 2" descr="ASAMLOGO"/>
          <p:cNvPicPr>
            <a:picLocks noChangeAspect="1" noChangeArrowheads="1"/>
          </p:cNvPicPr>
          <p:nvPr/>
        </p:nvPicPr>
        <p:blipFill rotWithShape="1">
          <a:blip r:embed="rId2" cstate="print"/>
          <a:srcRect/>
          <a:stretch/>
        </p:blipFill>
        <p:spPr bwMode="auto">
          <a:xfrm>
            <a:off x="5638800" y="2286000"/>
            <a:ext cx="2498725" cy="2514600"/>
          </a:xfrm>
          <a:prstGeom prst="rect">
            <a:avLst/>
          </a:prstGeom>
          <a:noFill/>
          <a:ln w="9525">
            <a:noFill/>
            <a:miter lim="800000"/>
            <a:headEnd/>
            <a:tailEnd/>
          </a:ln>
          <a:effectLst>
            <a:prstShdw prst="shdw13" dist="53882" dir="13500000">
              <a:srgbClr val="808080"/>
            </a:prstShdw>
          </a:effectLst>
        </p:spPr>
      </p:pic>
      <p:pic>
        <p:nvPicPr>
          <p:cNvPr id="7172" name="Picture 3" descr="airbrush"/>
          <p:cNvPicPr>
            <a:picLocks noChangeAspect="1" noChangeArrowheads="1"/>
          </p:cNvPicPr>
          <p:nvPr/>
        </p:nvPicPr>
        <p:blipFill>
          <a:blip r:embed="rId3" cstate="print"/>
          <a:srcRect/>
          <a:stretch>
            <a:fillRect/>
          </a:stretch>
        </p:blipFill>
        <p:spPr bwMode="auto">
          <a:xfrm>
            <a:off x="609600" y="1905000"/>
            <a:ext cx="8001000" cy="201613"/>
          </a:xfrm>
          <a:prstGeom prst="rect">
            <a:avLst/>
          </a:prstGeom>
          <a:noFill/>
          <a:ln w="9525">
            <a:noFill/>
            <a:miter lim="800000"/>
            <a:headEnd/>
            <a:tailEnd/>
          </a:ln>
        </p:spPr>
      </p:pic>
      <p:sp>
        <p:nvSpPr>
          <p:cNvPr id="7173" name="WordArt 4"/>
          <p:cNvSpPr>
            <a:spLocks noChangeArrowheads="1" noChangeShapeType="1" noTextEdit="1"/>
          </p:cNvSpPr>
          <p:nvPr/>
        </p:nvSpPr>
        <p:spPr bwMode="auto">
          <a:xfrm>
            <a:off x="838200" y="2438400"/>
            <a:ext cx="4541838" cy="2133600"/>
          </a:xfrm>
          <a:prstGeom prst="rect">
            <a:avLst/>
          </a:prstGeom>
        </p:spPr>
        <p:txBody>
          <a:bodyPr wrap="none" fromWordArt="1">
            <a:prstTxWarp prst="textPlain">
              <a:avLst>
                <a:gd name="adj" fmla="val 50000"/>
              </a:avLst>
            </a:prstTxWarp>
            <a:scene3d>
              <a:camera prst="legacyPerspectiveBottomRight">
                <a:rot lat="0" lon="21239991" rev="0"/>
              </a:camera>
              <a:lightRig rig="legacyHarsh3" dir="l"/>
            </a:scene3d>
            <a:sp3d extrusionH="430200" prstMaterial="legacyMatte">
              <a:extrusionClr>
                <a:srgbClr val="C0C0C0"/>
              </a:extrusionClr>
            </a:sp3d>
          </a:bodyPr>
          <a:lstStyle/>
          <a:p>
            <a:pPr algn="ctr"/>
            <a:r>
              <a:rPr lang="en-US" sz="3600" kern="10" dirty="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latin typeface="Arial Black"/>
              </a:rPr>
              <a:t>ASAM</a:t>
            </a:r>
          </a:p>
        </p:txBody>
      </p:sp>
      <p:pic>
        <p:nvPicPr>
          <p:cNvPr id="7174" name="Picture 5" descr="airbrush"/>
          <p:cNvPicPr>
            <a:picLocks noChangeAspect="1" noChangeArrowheads="1"/>
          </p:cNvPicPr>
          <p:nvPr/>
        </p:nvPicPr>
        <p:blipFill>
          <a:blip r:embed="rId3" cstate="print"/>
          <a:srcRect/>
          <a:stretch>
            <a:fillRect/>
          </a:stretch>
        </p:blipFill>
        <p:spPr bwMode="auto">
          <a:xfrm>
            <a:off x="609600" y="4953000"/>
            <a:ext cx="8001000" cy="201613"/>
          </a:xfrm>
          <a:prstGeom prst="rect">
            <a:avLst/>
          </a:prstGeom>
          <a:noFill/>
          <a:ln w="9525">
            <a:noFill/>
            <a:miter lim="800000"/>
            <a:headEnd/>
            <a:tailEnd/>
          </a:ln>
        </p:spPr>
      </p:pic>
    </p:spTree>
    <p:extLst>
      <p:ext uri="{BB962C8B-B14F-4D97-AF65-F5344CB8AC3E}">
        <p14:creationId xmlns:p14="http://schemas.microsoft.com/office/powerpoint/2010/main" val="21395033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0" name="Picture 2" descr="ABAMF seal"/>
          <p:cNvPicPr>
            <a:picLocks noChangeAspect="1" noChangeArrowheads="1"/>
          </p:cNvPicPr>
          <p:nvPr/>
        </p:nvPicPr>
        <p:blipFill>
          <a:blip r:embed="rId2" cstate="print"/>
          <a:srcRect/>
          <a:stretch>
            <a:fillRect/>
          </a:stretch>
        </p:blipFill>
        <p:spPr bwMode="auto">
          <a:xfrm>
            <a:off x="5445124" y="1752600"/>
            <a:ext cx="2860675" cy="3886200"/>
          </a:xfrm>
          <a:prstGeom prst="rect">
            <a:avLst/>
          </a:prstGeom>
          <a:noFill/>
          <a:ln w="9525">
            <a:noFill/>
            <a:miter lim="800000"/>
            <a:headEnd/>
            <a:tailEnd/>
          </a:ln>
        </p:spPr>
      </p:pic>
      <p:pic>
        <p:nvPicPr>
          <p:cNvPr id="68611" name="Picture 3" descr="ABAM Seal Image"/>
          <p:cNvPicPr>
            <a:picLocks noChangeAspect="1" noChangeArrowheads="1"/>
          </p:cNvPicPr>
          <p:nvPr/>
        </p:nvPicPr>
        <p:blipFill>
          <a:blip r:embed="rId3" cstate="print"/>
          <a:srcRect/>
          <a:stretch>
            <a:fillRect/>
          </a:stretch>
        </p:blipFill>
        <p:spPr bwMode="auto">
          <a:xfrm>
            <a:off x="685800" y="2057400"/>
            <a:ext cx="3681506" cy="3352800"/>
          </a:xfrm>
          <a:prstGeom prst="rect">
            <a:avLst/>
          </a:prstGeom>
          <a:noFill/>
          <a:ln w="9525">
            <a:noFill/>
            <a:miter lim="800000"/>
            <a:headEnd/>
            <a:tailEnd/>
          </a:ln>
        </p:spPr>
      </p:pic>
    </p:spTree>
    <p:extLst>
      <p:ext uri="{BB962C8B-B14F-4D97-AF65-F5344CB8AC3E}">
        <p14:creationId xmlns:p14="http://schemas.microsoft.com/office/powerpoint/2010/main" val="18663863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Why?</a:t>
            </a:r>
            <a:endParaRPr lang="en-US" b="1" dirty="0"/>
          </a:p>
        </p:txBody>
      </p:sp>
      <p:sp>
        <p:nvSpPr>
          <p:cNvPr id="3" name="Content Placeholder 2"/>
          <p:cNvSpPr>
            <a:spLocks noGrp="1"/>
          </p:cNvSpPr>
          <p:nvPr>
            <p:ph idx="1"/>
          </p:nvPr>
        </p:nvSpPr>
        <p:spPr/>
        <p:txBody>
          <a:bodyPr/>
          <a:lstStyle/>
          <a:p>
            <a:r>
              <a:rPr lang="en-US" dirty="0" smtClean="0"/>
              <a:t>We have to.</a:t>
            </a:r>
          </a:p>
          <a:p>
            <a:r>
              <a:rPr lang="en-US" dirty="0" smtClean="0"/>
              <a:t>It will improve the quality of the care we offer.</a:t>
            </a:r>
          </a:p>
          <a:p>
            <a:r>
              <a:rPr lang="en-US" dirty="0" smtClean="0"/>
              <a:t>It can lower costs by identifying a variable that adversely affects treatment adherence and outcomes and this affects costs in an era of accountability for costs and outcomes.</a:t>
            </a:r>
            <a:endParaRPr lang="en-US" dirty="0"/>
          </a:p>
        </p:txBody>
      </p:sp>
    </p:spTree>
    <p:extLst>
      <p:ext uri="{BB962C8B-B14F-4D97-AF65-F5344CB8AC3E}">
        <p14:creationId xmlns:p14="http://schemas.microsoft.com/office/powerpoint/2010/main" val="32267119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can it “find”?</a:t>
            </a:r>
            <a:endParaRPr lang="en-US" b="1" dirty="0"/>
          </a:p>
        </p:txBody>
      </p:sp>
      <p:sp>
        <p:nvSpPr>
          <p:cNvPr id="3" name="Content Placeholder 2"/>
          <p:cNvSpPr>
            <a:spLocks noGrp="1"/>
          </p:cNvSpPr>
          <p:nvPr>
            <p:ph idx="1"/>
          </p:nvPr>
        </p:nvSpPr>
        <p:spPr/>
        <p:txBody>
          <a:bodyPr/>
          <a:lstStyle/>
          <a:p>
            <a:r>
              <a:rPr lang="en-US" dirty="0" smtClean="0"/>
              <a:t>Unhealthy Alcohol Use</a:t>
            </a:r>
          </a:p>
          <a:p>
            <a:pPr lvl="1"/>
            <a:r>
              <a:rPr lang="en-US" dirty="0" smtClean="0"/>
              <a:t>Sub-diagnostic</a:t>
            </a:r>
          </a:p>
          <a:p>
            <a:pPr lvl="1"/>
            <a:r>
              <a:rPr lang="en-US" dirty="0" smtClean="0"/>
              <a:t>At Risk Use, Harmful Use</a:t>
            </a:r>
          </a:p>
          <a:p>
            <a:pPr marL="457200" lvl="1" indent="0">
              <a:buNone/>
            </a:pPr>
            <a:endParaRPr lang="en-US" dirty="0" smtClean="0"/>
          </a:p>
          <a:p>
            <a:r>
              <a:rPr lang="en-US" dirty="0" smtClean="0"/>
              <a:t>Alcohol Use Disorder</a:t>
            </a:r>
          </a:p>
          <a:p>
            <a:pPr lvl="1"/>
            <a:r>
              <a:rPr lang="en-US" dirty="0" smtClean="0"/>
              <a:t>Diagnosable, </a:t>
            </a:r>
            <a:r>
              <a:rPr lang="en-US" dirty="0" err="1" smtClean="0"/>
              <a:t>codeable</a:t>
            </a:r>
            <a:r>
              <a:rPr lang="en-US" dirty="0" smtClean="0"/>
              <a:t>, treatable</a:t>
            </a:r>
          </a:p>
          <a:p>
            <a:pPr lvl="1"/>
            <a:r>
              <a:rPr lang="en-US" dirty="0" smtClean="0"/>
              <a:t>Mild, Moderate, Severe in DSM-5</a:t>
            </a:r>
          </a:p>
          <a:p>
            <a:pPr lvl="1"/>
            <a:endParaRPr lang="en-US" dirty="0"/>
          </a:p>
        </p:txBody>
      </p:sp>
    </p:spTree>
    <p:extLst>
      <p:ext uri="{BB962C8B-B14F-4D97-AF65-F5344CB8AC3E}">
        <p14:creationId xmlns:p14="http://schemas.microsoft.com/office/powerpoint/2010/main" val="266303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AutoShape 4"/>
          <p:cNvSpPr>
            <a:spLocks noChangeArrowheads="1"/>
          </p:cNvSpPr>
          <p:nvPr/>
        </p:nvSpPr>
        <p:spPr bwMode="auto">
          <a:xfrm>
            <a:off x="1320800" y="1524000"/>
            <a:ext cx="6502400" cy="4953000"/>
          </a:xfrm>
          <a:prstGeom prst="triangle">
            <a:avLst>
              <a:gd name="adj" fmla="val 50000"/>
            </a:avLst>
          </a:prstGeom>
          <a:solidFill>
            <a:schemeClr val="accent3"/>
          </a:solidFill>
          <a:ln w="9525">
            <a:solidFill>
              <a:schemeClr val="accent1"/>
            </a:solidFill>
            <a:miter lim="800000"/>
            <a:headEnd/>
            <a:tailEnd/>
          </a:ln>
          <a:effectLst/>
          <a:extLst/>
        </p:spPr>
        <p:txBody>
          <a:bodyPr wrap="none" anchor="ctr"/>
          <a:lstStyle/>
          <a:p>
            <a:endParaRPr lang="en-US"/>
          </a:p>
        </p:txBody>
      </p:sp>
      <p:sp>
        <p:nvSpPr>
          <p:cNvPr id="63494" name="Line 6"/>
          <p:cNvSpPr>
            <a:spLocks noChangeShapeType="1"/>
          </p:cNvSpPr>
          <p:nvPr/>
        </p:nvSpPr>
        <p:spPr bwMode="auto">
          <a:xfrm>
            <a:off x="3733800" y="2743200"/>
            <a:ext cx="160020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3495" name="Line 7"/>
          <p:cNvSpPr>
            <a:spLocks noChangeShapeType="1"/>
          </p:cNvSpPr>
          <p:nvPr/>
        </p:nvSpPr>
        <p:spPr bwMode="auto">
          <a:xfrm>
            <a:off x="3200400" y="3657600"/>
            <a:ext cx="274320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3496" name="Line 8"/>
          <p:cNvSpPr>
            <a:spLocks noChangeShapeType="1"/>
          </p:cNvSpPr>
          <p:nvPr/>
        </p:nvSpPr>
        <p:spPr bwMode="auto">
          <a:xfrm>
            <a:off x="2590800" y="4343400"/>
            <a:ext cx="3886200" cy="0"/>
          </a:xfrm>
          <a:prstGeom prst="line">
            <a:avLst/>
          </a:prstGeom>
          <a:noFill/>
          <a:ln w="50800">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3497" name="Rectangle 9"/>
          <p:cNvSpPr>
            <a:spLocks noChangeArrowheads="1"/>
          </p:cNvSpPr>
          <p:nvPr/>
        </p:nvSpPr>
        <p:spPr bwMode="auto">
          <a:xfrm rot="-3181736">
            <a:off x="3634151" y="1602247"/>
            <a:ext cx="745398"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dirty="0">
                <a:solidFill>
                  <a:srgbClr val="5F5F5F"/>
                </a:solidFill>
              </a:rPr>
              <a:t>heavy</a:t>
            </a:r>
          </a:p>
        </p:txBody>
      </p:sp>
      <p:sp>
        <p:nvSpPr>
          <p:cNvPr id="63498" name="Rectangle 10"/>
          <p:cNvSpPr>
            <a:spLocks noChangeArrowheads="1"/>
          </p:cNvSpPr>
          <p:nvPr/>
        </p:nvSpPr>
        <p:spPr bwMode="auto">
          <a:xfrm rot="24948116">
            <a:off x="4664869" y="1794669"/>
            <a:ext cx="1131888"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000" dirty="0">
                <a:solidFill>
                  <a:srgbClr val="5F5F5F"/>
                </a:solidFill>
              </a:rPr>
              <a:t>severe</a:t>
            </a:r>
          </a:p>
        </p:txBody>
      </p:sp>
      <p:sp>
        <p:nvSpPr>
          <p:cNvPr id="63499" name="Rectangle 11"/>
          <p:cNvSpPr>
            <a:spLocks noChangeArrowheads="1"/>
          </p:cNvSpPr>
          <p:nvPr/>
        </p:nvSpPr>
        <p:spPr bwMode="auto">
          <a:xfrm rot="-3354201">
            <a:off x="1641592" y="3435373"/>
            <a:ext cx="2109553"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dirty="0">
                <a:solidFill>
                  <a:srgbClr val="5F5F5F"/>
                </a:solidFill>
              </a:rPr>
              <a:t>consumption </a:t>
            </a:r>
          </a:p>
        </p:txBody>
      </p:sp>
      <p:sp>
        <p:nvSpPr>
          <p:cNvPr id="63500" name="Rectangle 12"/>
          <p:cNvSpPr>
            <a:spLocks noChangeArrowheads="1"/>
          </p:cNvSpPr>
          <p:nvPr/>
        </p:nvSpPr>
        <p:spPr bwMode="auto">
          <a:xfrm rot="-3268949">
            <a:off x="1166839" y="5736891"/>
            <a:ext cx="650820"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dirty="0">
                <a:solidFill>
                  <a:srgbClr val="5F5F5F"/>
                </a:solidFill>
              </a:rPr>
              <a:t>none</a:t>
            </a:r>
          </a:p>
        </p:txBody>
      </p:sp>
      <p:sp>
        <p:nvSpPr>
          <p:cNvPr id="63501" name="Rectangle 13"/>
          <p:cNvSpPr>
            <a:spLocks noChangeArrowheads="1"/>
          </p:cNvSpPr>
          <p:nvPr/>
        </p:nvSpPr>
        <p:spPr bwMode="auto">
          <a:xfrm rot="24825524">
            <a:off x="7211218" y="5758657"/>
            <a:ext cx="919163"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000" dirty="0">
                <a:solidFill>
                  <a:srgbClr val="5F5F5F"/>
                </a:solidFill>
              </a:rPr>
              <a:t>none</a:t>
            </a:r>
          </a:p>
        </p:txBody>
      </p:sp>
      <p:sp>
        <p:nvSpPr>
          <p:cNvPr id="63502" name="Rectangle 14"/>
          <p:cNvSpPr>
            <a:spLocks noChangeArrowheads="1"/>
          </p:cNvSpPr>
          <p:nvPr/>
        </p:nvSpPr>
        <p:spPr bwMode="auto">
          <a:xfrm rot="25034420">
            <a:off x="5470084" y="3583011"/>
            <a:ext cx="2224969"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dirty="0">
                <a:solidFill>
                  <a:srgbClr val="5F5F5F"/>
                </a:solidFill>
              </a:rPr>
              <a:t>consequences</a:t>
            </a:r>
          </a:p>
        </p:txBody>
      </p:sp>
      <p:sp>
        <p:nvSpPr>
          <p:cNvPr id="63503" name="Rectangle 15"/>
          <p:cNvSpPr>
            <a:spLocks noChangeArrowheads="1"/>
          </p:cNvSpPr>
          <p:nvPr/>
        </p:nvSpPr>
        <p:spPr bwMode="auto">
          <a:xfrm>
            <a:off x="2981336" y="3657600"/>
            <a:ext cx="3097196"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2800" dirty="0">
                <a:solidFill>
                  <a:schemeClr val="bg1"/>
                </a:solidFill>
              </a:rPr>
              <a:t> </a:t>
            </a:r>
            <a:r>
              <a:rPr lang="en-US" altLang="en-US" sz="2400" dirty="0" smtClean="0">
                <a:solidFill>
                  <a:schemeClr val="bg1"/>
                </a:solidFill>
              </a:rPr>
              <a:t>Risky: At Risk of Harms</a:t>
            </a:r>
            <a:endParaRPr lang="en-US" altLang="en-US" sz="2400" dirty="0">
              <a:solidFill>
                <a:schemeClr val="bg1"/>
              </a:solidFill>
            </a:endParaRPr>
          </a:p>
        </p:txBody>
      </p:sp>
      <p:sp>
        <p:nvSpPr>
          <p:cNvPr id="63504" name="AutoShape 16"/>
          <p:cNvSpPr>
            <a:spLocks noChangeArrowheads="1"/>
          </p:cNvSpPr>
          <p:nvPr/>
        </p:nvSpPr>
        <p:spPr bwMode="auto">
          <a:xfrm>
            <a:off x="3505200" y="1524000"/>
            <a:ext cx="2133600" cy="1676400"/>
          </a:xfrm>
          <a:prstGeom prst="triangle">
            <a:avLst>
              <a:gd name="adj" fmla="val 50000"/>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5" name="Text Box 17"/>
          <p:cNvSpPr txBox="1">
            <a:spLocks noChangeArrowheads="1"/>
          </p:cNvSpPr>
          <p:nvPr/>
        </p:nvSpPr>
        <p:spPr bwMode="auto">
          <a:xfrm>
            <a:off x="1905000" y="4525963"/>
            <a:ext cx="5308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200" dirty="0" smtClean="0">
                <a:solidFill>
                  <a:schemeClr val="bg1"/>
                </a:solidFill>
              </a:rPr>
              <a:t>Low risk use</a:t>
            </a:r>
            <a:endParaRPr lang="en-US" altLang="en-US" sz="3200" dirty="0">
              <a:solidFill>
                <a:schemeClr val="bg1"/>
              </a:solidFill>
            </a:endParaRPr>
          </a:p>
        </p:txBody>
      </p:sp>
      <p:sp>
        <p:nvSpPr>
          <p:cNvPr id="63506" name="Line 18"/>
          <p:cNvSpPr>
            <a:spLocks noChangeShapeType="1"/>
          </p:cNvSpPr>
          <p:nvPr/>
        </p:nvSpPr>
        <p:spPr bwMode="auto">
          <a:xfrm>
            <a:off x="1943100" y="5562600"/>
            <a:ext cx="525780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07" name="Line 19"/>
          <p:cNvSpPr>
            <a:spLocks noChangeShapeType="1"/>
          </p:cNvSpPr>
          <p:nvPr/>
        </p:nvSpPr>
        <p:spPr bwMode="auto">
          <a:xfrm>
            <a:off x="3429000" y="3200400"/>
            <a:ext cx="220980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3508" name="Text Box 20"/>
          <p:cNvSpPr txBox="1">
            <a:spLocks noChangeArrowheads="1"/>
          </p:cNvSpPr>
          <p:nvPr/>
        </p:nvSpPr>
        <p:spPr bwMode="auto">
          <a:xfrm>
            <a:off x="1676400" y="1676400"/>
            <a:ext cx="1752600" cy="701675"/>
          </a:xfrm>
          <a:prstGeom prst="rect">
            <a:avLst/>
          </a:prstGeom>
          <a:solidFill>
            <a:srgbClr val="FFCC99"/>
          </a:solidFill>
          <a:ln>
            <a:noFill/>
          </a:ln>
          <a:effectLst>
            <a:outerShdw dist="107763" dir="2700000" algn="ctr" rotWithShape="0">
              <a:schemeClr val="bg2">
                <a:alpha val="5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spcBef>
                <a:spcPct val="50000"/>
              </a:spcBef>
            </a:pPr>
            <a:r>
              <a:rPr lang="en-US" altLang="en-US" sz="2000" dirty="0"/>
              <a:t>Alcohol Use </a:t>
            </a:r>
            <a:br>
              <a:rPr lang="en-US" altLang="en-US" sz="2000" dirty="0"/>
            </a:br>
            <a:r>
              <a:rPr lang="en-US" altLang="en-US" sz="2000" dirty="0"/>
              <a:t>Disorders</a:t>
            </a:r>
          </a:p>
        </p:txBody>
      </p:sp>
      <p:sp>
        <p:nvSpPr>
          <p:cNvPr id="63509" name="Text Box 21"/>
          <p:cNvSpPr txBox="1">
            <a:spLocks noChangeArrowheads="1"/>
          </p:cNvSpPr>
          <p:nvPr/>
        </p:nvSpPr>
        <p:spPr bwMode="auto">
          <a:xfrm>
            <a:off x="2895600" y="5715000"/>
            <a:ext cx="3429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3200">
                <a:solidFill>
                  <a:schemeClr val="bg1"/>
                </a:solidFill>
              </a:rPr>
              <a:t>Abstinence</a:t>
            </a:r>
          </a:p>
        </p:txBody>
      </p:sp>
      <p:sp>
        <p:nvSpPr>
          <p:cNvPr id="63510" name="Text Box 22"/>
          <p:cNvSpPr txBox="1">
            <a:spLocks noChangeArrowheads="1"/>
          </p:cNvSpPr>
          <p:nvPr/>
        </p:nvSpPr>
        <p:spPr bwMode="auto">
          <a:xfrm>
            <a:off x="3733800" y="2743200"/>
            <a:ext cx="1905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000" dirty="0" smtClean="0">
                <a:solidFill>
                  <a:schemeClr val="tx1">
                    <a:lumMod val="85000"/>
                    <a:lumOff val="15000"/>
                  </a:schemeClr>
                </a:solidFill>
              </a:rPr>
              <a:t>Alcohol Abuse</a:t>
            </a:r>
            <a:endParaRPr lang="en-US" altLang="en-US" sz="2000" dirty="0">
              <a:solidFill>
                <a:schemeClr val="tx1">
                  <a:lumMod val="85000"/>
                  <a:lumOff val="15000"/>
                </a:schemeClr>
              </a:solidFill>
            </a:endParaRPr>
          </a:p>
        </p:txBody>
      </p:sp>
      <p:sp>
        <p:nvSpPr>
          <p:cNvPr id="63511" name="Text Box 23"/>
          <p:cNvSpPr txBox="1">
            <a:spLocks noChangeArrowheads="1"/>
          </p:cNvSpPr>
          <p:nvPr/>
        </p:nvSpPr>
        <p:spPr bwMode="auto">
          <a:xfrm>
            <a:off x="3429001" y="3200400"/>
            <a:ext cx="228272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spcBef>
                <a:spcPct val="50000"/>
              </a:spcBef>
            </a:pPr>
            <a:r>
              <a:rPr lang="en-US" altLang="en-US" sz="2000" b="1" dirty="0" smtClean="0">
                <a:solidFill>
                  <a:schemeClr val="bg1"/>
                </a:solidFill>
              </a:rPr>
              <a:t>Problems = Harmful</a:t>
            </a:r>
            <a:endParaRPr lang="en-US" altLang="en-US" sz="2000" b="1" dirty="0">
              <a:solidFill>
                <a:schemeClr val="bg1"/>
              </a:solidFill>
            </a:endParaRPr>
          </a:p>
        </p:txBody>
      </p:sp>
      <p:sp>
        <p:nvSpPr>
          <p:cNvPr id="63512" name="Line 24"/>
          <p:cNvSpPr>
            <a:spLocks noChangeShapeType="1"/>
          </p:cNvSpPr>
          <p:nvPr/>
        </p:nvSpPr>
        <p:spPr bwMode="auto">
          <a:xfrm>
            <a:off x="4572000" y="1447800"/>
            <a:ext cx="1905000" cy="2895600"/>
          </a:xfrm>
          <a:prstGeom prst="line">
            <a:avLst/>
          </a:prstGeom>
          <a:noFill/>
          <a:ln w="50800">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13" name="Line 25"/>
          <p:cNvSpPr>
            <a:spLocks noChangeShapeType="1"/>
          </p:cNvSpPr>
          <p:nvPr/>
        </p:nvSpPr>
        <p:spPr bwMode="auto">
          <a:xfrm flipH="1">
            <a:off x="2590800" y="1447800"/>
            <a:ext cx="1905000" cy="2895600"/>
          </a:xfrm>
          <a:prstGeom prst="line">
            <a:avLst/>
          </a:prstGeom>
          <a:noFill/>
          <a:ln w="50800">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14" name="Line 26"/>
          <p:cNvSpPr>
            <a:spLocks noChangeShapeType="1"/>
          </p:cNvSpPr>
          <p:nvPr/>
        </p:nvSpPr>
        <p:spPr bwMode="auto">
          <a:xfrm>
            <a:off x="2743200" y="4267200"/>
            <a:ext cx="3581400" cy="0"/>
          </a:xfrm>
          <a:prstGeom prst="line">
            <a:avLst/>
          </a:prstGeom>
          <a:noFill/>
          <a:ln w="952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15" name="Rectangle 27"/>
          <p:cNvSpPr>
            <a:spLocks noChangeArrowheads="1"/>
          </p:cNvSpPr>
          <p:nvPr/>
        </p:nvSpPr>
        <p:spPr bwMode="auto">
          <a:xfrm>
            <a:off x="3984700" y="2209800"/>
            <a:ext cx="1133324" cy="582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1600" dirty="0">
                <a:solidFill>
                  <a:schemeClr val="tx1">
                    <a:lumMod val="85000"/>
                    <a:lumOff val="15000"/>
                  </a:schemeClr>
                </a:solidFill>
              </a:rPr>
              <a:t>Alcoholism</a:t>
            </a:r>
          </a:p>
          <a:p>
            <a:pPr algn="ctr" eaLnBrk="0" hangingPunct="0"/>
            <a:r>
              <a:rPr lang="en-US" altLang="en-US" sz="1600" dirty="0">
                <a:solidFill>
                  <a:schemeClr val="tx1">
                    <a:lumMod val="85000"/>
                    <a:lumOff val="15000"/>
                  </a:schemeClr>
                </a:solidFill>
              </a:rPr>
              <a:t>Dependence</a:t>
            </a:r>
          </a:p>
        </p:txBody>
      </p:sp>
      <p:sp>
        <p:nvSpPr>
          <p:cNvPr id="63516" name="Line 28"/>
          <p:cNvSpPr>
            <a:spLocks noChangeShapeType="1"/>
          </p:cNvSpPr>
          <p:nvPr/>
        </p:nvSpPr>
        <p:spPr bwMode="auto">
          <a:xfrm>
            <a:off x="3733800" y="2743200"/>
            <a:ext cx="1600200" cy="0"/>
          </a:xfrm>
          <a:prstGeom prst="line">
            <a:avLst/>
          </a:prstGeom>
          <a:noFill/>
          <a:ln w="952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17" name="AutoShape 29"/>
          <p:cNvSpPr>
            <a:spLocks noChangeArrowheads="1"/>
          </p:cNvSpPr>
          <p:nvPr/>
        </p:nvSpPr>
        <p:spPr bwMode="auto">
          <a:xfrm rot="1664903">
            <a:off x="3343275" y="2168525"/>
            <a:ext cx="685800" cy="304800"/>
          </a:xfrm>
          <a:prstGeom prst="rightArrow">
            <a:avLst>
              <a:gd name="adj1" fmla="val 50000"/>
              <a:gd name="adj2" fmla="val 56250"/>
            </a:avLst>
          </a:prstGeom>
          <a:solidFill>
            <a:srgbClr val="6AA3AD"/>
          </a:solidFill>
          <a:ln w="9525">
            <a:solidFill>
              <a:schemeClr val="tx1"/>
            </a:solidFill>
            <a:miter lim="800000"/>
            <a:headEnd/>
            <a:tailEnd/>
          </a:ln>
          <a:effectLst/>
          <a:extLst/>
        </p:spPr>
        <p:txBody>
          <a:bodyPr wrap="none" anchor="ctr"/>
          <a:lstStyle/>
          <a:p>
            <a:endParaRPr lang="en-US"/>
          </a:p>
        </p:txBody>
      </p:sp>
      <p:sp>
        <p:nvSpPr>
          <p:cNvPr id="63518" name="Line 30"/>
          <p:cNvSpPr>
            <a:spLocks noChangeShapeType="1"/>
          </p:cNvSpPr>
          <p:nvPr/>
        </p:nvSpPr>
        <p:spPr bwMode="auto">
          <a:xfrm>
            <a:off x="2743200" y="4267200"/>
            <a:ext cx="358140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19" name="AutoShape 31"/>
          <p:cNvSpPr>
            <a:spLocks noChangeArrowheads="1"/>
          </p:cNvSpPr>
          <p:nvPr/>
        </p:nvSpPr>
        <p:spPr bwMode="auto">
          <a:xfrm>
            <a:off x="6858000" y="2971800"/>
            <a:ext cx="1219200" cy="457200"/>
          </a:xfrm>
          <a:prstGeom prst="leftArrow">
            <a:avLst>
              <a:gd name="adj1" fmla="val 50000"/>
              <a:gd name="adj2" fmla="val 66667"/>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20" name="Text Box 32"/>
          <p:cNvSpPr txBox="1">
            <a:spLocks noChangeArrowheads="1"/>
          </p:cNvSpPr>
          <p:nvPr/>
        </p:nvSpPr>
        <p:spPr bwMode="auto">
          <a:xfrm>
            <a:off x="6400800" y="2438400"/>
            <a:ext cx="230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b="1">
                <a:solidFill>
                  <a:srgbClr val="FF0000"/>
                </a:solidFill>
              </a:rPr>
              <a:t>Unhealthy Use</a:t>
            </a:r>
          </a:p>
        </p:txBody>
      </p:sp>
      <p:sp>
        <p:nvSpPr>
          <p:cNvPr id="31" name="Title 1"/>
          <p:cNvSpPr>
            <a:spLocks noGrp="1"/>
          </p:cNvSpPr>
          <p:nvPr>
            <p:ph type="title"/>
          </p:nvPr>
        </p:nvSpPr>
        <p:spPr>
          <a:xfrm>
            <a:off x="457200" y="274638"/>
            <a:ext cx="8229600" cy="1143000"/>
          </a:xfrm>
        </p:spPr>
        <p:txBody>
          <a:bodyPr>
            <a:normAutofit/>
          </a:bodyPr>
          <a:lstStyle/>
          <a:p>
            <a:r>
              <a:rPr lang="en-US" b="1" dirty="0" smtClean="0"/>
              <a:t>The Spectrum of Alcohol Use</a:t>
            </a:r>
            <a:endParaRPr lang="en-US" b="1" dirty="0"/>
          </a:p>
        </p:txBody>
      </p:sp>
    </p:spTree>
    <p:extLst>
      <p:ext uri="{BB962C8B-B14F-4D97-AF65-F5344CB8AC3E}">
        <p14:creationId xmlns:p14="http://schemas.microsoft.com/office/powerpoint/2010/main" val="26382963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AutoShape 2"/>
          <p:cNvSpPr>
            <a:spLocks noChangeArrowheads="1"/>
          </p:cNvSpPr>
          <p:nvPr/>
        </p:nvSpPr>
        <p:spPr bwMode="auto">
          <a:xfrm>
            <a:off x="1295400" y="1524000"/>
            <a:ext cx="6502400" cy="4953000"/>
          </a:xfrm>
          <a:prstGeom prst="triangle">
            <a:avLst>
              <a:gd name="adj" fmla="val 50000"/>
            </a:avLst>
          </a:prstGeom>
          <a:solidFill>
            <a:schemeClr val="accent3"/>
          </a:solidFill>
          <a:ln w="9525">
            <a:solidFill>
              <a:schemeClr val="accent1"/>
            </a:solidFill>
            <a:miter lim="800000"/>
            <a:headEnd/>
            <a:tailEnd/>
          </a:ln>
          <a:effectLst/>
          <a:extLst/>
        </p:spPr>
        <p:txBody>
          <a:bodyPr wrap="none" anchor="ctr"/>
          <a:lstStyle/>
          <a:p>
            <a:endParaRPr lang="en-US"/>
          </a:p>
        </p:txBody>
      </p:sp>
      <p:sp>
        <p:nvSpPr>
          <p:cNvPr id="93188" name="Line 4"/>
          <p:cNvSpPr>
            <a:spLocks noChangeShapeType="1"/>
          </p:cNvSpPr>
          <p:nvPr/>
        </p:nvSpPr>
        <p:spPr bwMode="auto">
          <a:xfrm>
            <a:off x="3733800" y="2743200"/>
            <a:ext cx="160020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3189" name="Line 5"/>
          <p:cNvSpPr>
            <a:spLocks noChangeShapeType="1"/>
          </p:cNvSpPr>
          <p:nvPr/>
        </p:nvSpPr>
        <p:spPr bwMode="auto">
          <a:xfrm>
            <a:off x="3200400" y="3657600"/>
            <a:ext cx="274320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3193" name="Rectangle 9"/>
          <p:cNvSpPr>
            <a:spLocks noChangeArrowheads="1"/>
          </p:cNvSpPr>
          <p:nvPr/>
        </p:nvSpPr>
        <p:spPr bwMode="auto">
          <a:xfrm rot="-3354201">
            <a:off x="1385094" y="2655094"/>
            <a:ext cx="404018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3600" b="1" dirty="0">
                <a:solidFill>
                  <a:srgbClr val="5F5F5F"/>
                </a:solidFill>
              </a:rPr>
              <a:t>Levels of USE</a:t>
            </a:r>
          </a:p>
          <a:p>
            <a:pPr eaLnBrk="0" hangingPunct="0"/>
            <a:endParaRPr lang="en-US" altLang="en-US" sz="3600" b="1" dirty="0">
              <a:solidFill>
                <a:srgbClr val="5F5F5F"/>
              </a:solidFill>
            </a:endParaRPr>
          </a:p>
        </p:txBody>
      </p:sp>
      <p:sp>
        <p:nvSpPr>
          <p:cNvPr id="93194" name="Rectangle 10"/>
          <p:cNvSpPr>
            <a:spLocks noChangeArrowheads="1"/>
          </p:cNvSpPr>
          <p:nvPr/>
        </p:nvSpPr>
        <p:spPr bwMode="auto">
          <a:xfrm rot="-3268949">
            <a:off x="1166839" y="5736891"/>
            <a:ext cx="650820"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dirty="0">
                <a:solidFill>
                  <a:srgbClr val="5F5F5F"/>
                </a:solidFill>
              </a:rPr>
              <a:t>none</a:t>
            </a:r>
          </a:p>
        </p:txBody>
      </p:sp>
      <p:sp>
        <p:nvSpPr>
          <p:cNvPr id="93195" name="Rectangle 11"/>
          <p:cNvSpPr>
            <a:spLocks noChangeArrowheads="1"/>
          </p:cNvSpPr>
          <p:nvPr/>
        </p:nvSpPr>
        <p:spPr bwMode="auto">
          <a:xfrm rot="24825524">
            <a:off x="7211218" y="5758657"/>
            <a:ext cx="919163"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000" dirty="0">
                <a:solidFill>
                  <a:srgbClr val="5F5F5F"/>
                </a:solidFill>
              </a:rPr>
              <a:t>none</a:t>
            </a:r>
          </a:p>
        </p:txBody>
      </p:sp>
      <p:sp>
        <p:nvSpPr>
          <p:cNvPr id="93196" name="Rectangle 12"/>
          <p:cNvSpPr>
            <a:spLocks noChangeArrowheads="1"/>
          </p:cNvSpPr>
          <p:nvPr/>
        </p:nvSpPr>
        <p:spPr bwMode="auto">
          <a:xfrm rot="25034420">
            <a:off x="3403601" y="4135437"/>
            <a:ext cx="6997700"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3600" b="1" dirty="0">
                <a:solidFill>
                  <a:srgbClr val="5F5F5F"/>
                </a:solidFill>
              </a:rPr>
              <a:t>TREATMENT INTENSITY</a:t>
            </a:r>
          </a:p>
        </p:txBody>
      </p:sp>
      <p:sp>
        <p:nvSpPr>
          <p:cNvPr id="93197" name="Rectangle 13"/>
          <p:cNvSpPr>
            <a:spLocks noChangeArrowheads="1"/>
          </p:cNvSpPr>
          <p:nvPr/>
        </p:nvSpPr>
        <p:spPr bwMode="auto">
          <a:xfrm>
            <a:off x="3470275" y="3657600"/>
            <a:ext cx="2122488"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3200"/>
              <a:t> Risky Use</a:t>
            </a:r>
            <a:endParaRPr lang="en-US" altLang="en-US" sz="2800"/>
          </a:p>
        </p:txBody>
      </p:sp>
      <p:sp>
        <p:nvSpPr>
          <p:cNvPr id="93198" name="AutoShape 14"/>
          <p:cNvSpPr>
            <a:spLocks noChangeArrowheads="1"/>
          </p:cNvSpPr>
          <p:nvPr/>
        </p:nvSpPr>
        <p:spPr bwMode="auto">
          <a:xfrm>
            <a:off x="3486912" y="1496568"/>
            <a:ext cx="2133600" cy="1676400"/>
          </a:xfrm>
          <a:prstGeom prst="triangle">
            <a:avLst>
              <a:gd name="adj" fmla="val 50000"/>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199" name="Text Box 15"/>
          <p:cNvSpPr txBox="1">
            <a:spLocks noChangeArrowheads="1"/>
          </p:cNvSpPr>
          <p:nvPr/>
        </p:nvSpPr>
        <p:spPr bwMode="auto">
          <a:xfrm>
            <a:off x="1905000" y="4525963"/>
            <a:ext cx="5308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200"/>
              <a:t>Use</a:t>
            </a:r>
          </a:p>
        </p:txBody>
      </p:sp>
      <p:sp>
        <p:nvSpPr>
          <p:cNvPr id="93200" name="Line 16"/>
          <p:cNvSpPr>
            <a:spLocks noChangeShapeType="1"/>
          </p:cNvSpPr>
          <p:nvPr/>
        </p:nvSpPr>
        <p:spPr bwMode="auto">
          <a:xfrm>
            <a:off x="1943100" y="5562600"/>
            <a:ext cx="525780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201" name="Line 17"/>
          <p:cNvSpPr>
            <a:spLocks noChangeShapeType="1"/>
          </p:cNvSpPr>
          <p:nvPr/>
        </p:nvSpPr>
        <p:spPr bwMode="auto">
          <a:xfrm>
            <a:off x="3429000" y="3200400"/>
            <a:ext cx="220980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3203" name="Text Box 19"/>
          <p:cNvSpPr txBox="1">
            <a:spLocks noChangeArrowheads="1"/>
          </p:cNvSpPr>
          <p:nvPr/>
        </p:nvSpPr>
        <p:spPr bwMode="auto">
          <a:xfrm>
            <a:off x="2286000" y="5715000"/>
            <a:ext cx="4419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3200" dirty="0"/>
              <a:t>Abstinence / Non-Use</a:t>
            </a:r>
          </a:p>
        </p:txBody>
      </p:sp>
      <p:sp>
        <p:nvSpPr>
          <p:cNvPr id="93204" name="Text Box 20"/>
          <p:cNvSpPr txBox="1">
            <a:spLocks noChangeArrowheads="1"/>
          </p:cNvSpPr>
          <p:nvPr/>
        </p:nvSpPr>
        <p:spPr bwMode="auto">
          <a:xfrm>
            <a:off x="3619500" y="2743200"/>
            <a:ext cx="1905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000" b="1" dirty="0"/>
              <a:t>        </a:t>
            </a:r>
            <a:r>
              <a:rPr lang="en-US" altLang="en-US" sz="2000" b="1" dirty="0" smtClean="0"/>
              <a:t>305.00</a:t>
            </a:r>
            <a:endParaRPr lang="en-US" altLang="en-US" sz="2000" b="1" dirty="0"/>
          </a:p>
        </p:txBody>
      </p:sp>
      <p:sp>
        <p:nvSpPr>
          <p:cNvPr id="93205" name="Text Box 21"/>
          <p:cNvSpPr txBox="1">
            <a:spLocks noChangeArrowheads="1"/>
          </p:cNvSpPr>
          <p:nvPr/>
        </p:nvSpPr>
        <p:spPr bwMode="auto">
          <a:xfrm>
            <a:off x="3733800" y="3200400"/>
            <a:ext cx="1905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spcBef>
                <a:spcPct val="50000"/>
              </a:spcBef>
            </a:pPr>
            <a:r>
              <a:rPr lang="en-US" altLang="en-US" sz="2000" b="1" dirty="0"/>
              <a:t>Problem  Use</a:t>
            </a:r>
          </a:p>
          <a:p>
            <a:pPr eaLnBrk="0" hangingPunct="0">
              <a:spcBef>
                <a:spcPct val="50000"/>
              </a:spcBef>
            </a:pPr>
            <a:endParaRPr lang="en-US" altLang="en-US" sz="2000" b="1" dirty="0"/>
          </a:p>
        </p:txBody>
      </p:sp>
      <p:sp>
        <p:nvSpPr>
          <p:cNvPr id="93208" name="Line 24"/>
          <p:cNvSpPr>
            <a:spLocks noChangeShapeType="1"/>
          </p:cNvSpPr>
          <p:nvPr/>
        </p:nvSpPr>
        <p:spPr bwMode="auto">
          <a:xfrm>
            <a:off x="2743200" y="4267200"/>
            <a:ext cx="3581400" cy="0"/>
          </a:xfrm>
          <a:prstGeom prst="line">
            <a:avLst/>
          </a:prstGeom>
          <a:noFill/>
          <a:ln w="952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209" name="Rectangle 25"/>
          <p:cNvSpPr>
            <a:spLocks noChangeArrowheads="1"/>
          </p:cNvSpPr>
          <p:nvPr/>
        </p:nvSpPr>
        <p:spPr bwMode="auto">
          <a:xfrm>
            <a:off x="4004689" y="2209800"/>
            <a:ext cx="958597" cy="643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altLang="en-US" sz="2000" b="1" dirty="0"/>
              <a:t> </a:t>
            </a:r>
            <a:r>
              <a:rPr lang="en-US" altLang="en-US" sz="2000" b="1" dirty="0" smtClean="0"/>
              <a:t>303.90</a:t>
            </a:r>
            <a:endParaRPr lang="en-US" altLang="en-US" sz="2000" b="1" dirty="0"/>
          </a:p>
          <a:p>
            <a:pPr algn="ctr" eaLnBrk="0" hangingPunct="0"/>
            <a:endParaRPr lang="en-US" altLang="en-US" sz="1600" dirty="0"/>
          </a:p>
        </p:txBody>
      </p:sp>
      <p:sp>
        <p:nvSpPr>
          <p:cNvPr id="93210" name="Line 26"/>
          <p:cNvSpPr>
            <a:spLocks noChangeShapeType="1"/>
          </p:cNvSpPr>
          <p:nvPr/>
        </p:nvSpPr>
        <p:spPr bwMode="auto">
          <a:xfrm>
            <a:off x="3743425" y="2743200"/>
            <a:ext cx="1600200" cy="0"/>
          </a:xfrm>
          <a:prstGeom prst="line">
            <a:avLst/>
          </a:prstGeom>
          <a:noFill/>
          <a:ln w="9525">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212" name="Line 28"/>
          <p:cNvSpPr>
            <a:spLocks noChangeShapeType="1"/>
          </p:cNvSpPr>
          <p:nvPr/>
        </p:nvSpPr>
        <p:spPr bwMode="auto">
          <a:xfrm>
            <a:off x="2743200" y="4267200"/>
            <a:ext cx="358140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 name="Title 1"/>
          <p:cNvSpPr>
            <a:spLocks noGrp="1"/>
          </p:cNvSpPr>
          <p:nvPr>
            <p:ph type="title"/>
          </p:nvPr>
        </p:nvSpPr>
        <p:spPr>
          <a:xfrm>
            <a:off x="457200" y="274638"/>
            <a:ext cx="8229600" cy="1143000"/>
          </a:xfrm>
        </p:spPr>
        <p:txBody>
          <a:bodyPr>
            <a:normAutofit fontScale="90000"/>
          </a:bodyPr>
          <a:lstStyle/>
          <a:p>
            <a:r>
              <a:rPr lang="en-US" b="1" dirty="0"/>
              <a:t>“Broadening the Base of Treatment”</a:t>
            </a:r>
            <a:br>
              <a:rPr lang="en-US" b="1" dirty="0"/>
            </a:br>
            <a:r>
              <a:rPr lang="en-US" sz="3100" b="1" dirty="0"/>
              <a:t>IOM Report--1990</a:t>
            </a:r>
          </a:p>
        </p:txBody>
      </p:sp>
    </p:spTree>
    <p:extLst>
      <p:ext uri="{BB962C8B-B14F-4D97-AF65-F5344CB8AC3E}">
        <p14:creationId xmlns:p14="http://schemas.microsoft.com/office/powerpoint/2010/main" val="30127850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228600"/>
            <a:ext cx="8229600" cy="1020762"/>
          </a:xfrm>
        </p:spPr>
        <p:txBody>
          <a:bodyPr>
            <a:normAutofit fontScale="90000"/>
          </a:bodyPr>
          <a:lstStyle/>
          <a:p>
            <a:r>
              <a:rPr lang="en-US" altLang="en-US" sz="4000" b="1" dirty="0"/>
              <a:t>What are we assessing/treating?</a:t>
            </a:r>
            <a:br>
              <a:rPr lang="en-US" altLang="en-US" sz="4000" b="1" dirty="0"/>
            </a:br>
            <a:r>
              <a:rPr lang="en-US" altLang="en-US" sz="4000" b="1" dirty="0"/>
              <a:t>What might we intervene upon?</a:t>
            </a:r>
          </a:p>
        </p:txBody>
      </p:sp>
      <p:sp>
        <p:nvSpPr>
          <p:cNvPr id="62468" name="Rectangle 4"/>
          <p:cNvSpPr>
            <a:spLocks noChangeArrowheads="1"/>
          </p:cNvSpPr>
          <p:nvPr/>
        </p:nvSpPr>
        <p:spPr bwMode="auto">
          <a:xfrm>
            <a:off x="2595563" y="1195388"/>
            <a:ext cx="317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000">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469" name="Rectangle 5"/>
          <p:cNvSpPr>
            <a:spLocks noChangeArrowheads="1"/>
          </p:cNvSpPr>
          <p:nvPr/>
        </p:nvSpPr>
        <p:spPr bwMode="auto">
          <a:xfrm>
            <a:off x="2595563" y="1336675"/>
            <a:ext cx="317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000">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470" name="Rectangle 6"/>
          <p:cNvSpPr>
            <a:spLocks noChangeArrowheads="1"/>
          </p:cNvSpPr>
          <p:nvPr/>
        </p:nvSpPr>
        <p:spPr bwMode="auto">
          <a:xfrm>
            <a:off x="2595563" y="1477963"/>
            <a:ext cx="317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000">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471" name="Rectangle 7"/>
          <p:cNvSpPr>
            <a:spLocks noChangeArrowheads="1"/>
          </p:cNvSpPr>
          <p:nvPr/>
        </p:nvSpPr>
        <p:spPr bwMode="auto">
          <a:xfrm>
            <a:off x="2595563" y="1619250"/>
            <a:ext cx="317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000">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472" name="Rectangle 8"/>
          <p:cNvSpPr>
            <a:spLocks noChangeArrowheads="1"/>
          </p:cNvSpPr>
          <p:nvPr/>
        </p:nvSpPr>
        <p:spPr bwMode="auto">
          <a:xfrm>
            <a:off x="2595563" y="1760538"/>
            <a:ext cx="317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000">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473" name="Rectangle 9"/>
          <p:cNvSpPr>
            <a:spLocks noChangeArrowheads="1"/>
          </p:cNvSpPr>
          <p:nvPr/>
        </p:nvSpPr>
        <p:spPr bwMode="auto">
          <a:xfrm>
            <a:off x="2595563" y="1903413"/>
            <a:ext cx="317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000">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474" name="Rectangle 10"/>
          <p:cNvSpPr>
            <a:spLocks noChangeArrowheads="1"/>
          </p:cNvSpPr>
          <p:nvPr/>
        </p:nvSpPr>
        <p:spPr bwMode="auto">
          <a:xfrm>
            <a:off x="2595563" y="2044700"/>
            <a:ext cx="317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000">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475" name="Rectangle 11"/>
          <p:cNvSpPr>
            <a:spLocks noChangeArrowheads="1"/>
          </p:cNvSpPr>
          <p:nvPr/>
        </p:nvSpPr>
        <p:spPr bwMode="auto">
          <a:xfrm>
            <a:off x="2595563" y="2185988"/>
            <a:ext cx="317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000">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476" name="Rectangle 12"/>
          <p:cNvSpPr>
            <a:spLocks noChangeArrowheads="1"/>
          </p:cNvSpPr>
          <p:nvPr/>
        </p:nvSpPr>
        <p:spPr bwMode="auto">
          <a:xfrm>
            <a:off x="2595563" y="2327275"/>
            <a:ext cx="317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000">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477" name="Rectangle 13"/>
          <p:cNvSpPr>
            <a:spLocks noChangeArrowheads="1"/>
          </p:cNvSpPr>
          <p:nvPr/>
        </p:nvSpPr>
        <p:spPr bwMode="auto">
          <a:xfrm>
            <a:off x="2595563" y="2468563"/>
            <a:ext cx="317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000">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478" name="Rectangle 14"/>
          <p:cNvSpPr>
            <a:spLocks noChangeArrowheads="1"/>
          </p:cNvSpPr>
          <p:nvPr/>
        </p:nvSpPr>
        <p:spPr bwMode="auto">
          <a:xfrm>
            <a:off x="2595563" y="2609850"/>
            <a:ext cx="317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000">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479" name="Rectangle 15"/>
          <p:cNvSpPr>
            <a:spLocks noChangeArrowheads="1"/>
          </p:cNvSpPr>
          <p:nvPr/>
        </p:nvSpPr>
        <p:spPr bwMode="auto">
          <a:xfrm>
            <a:off x="2595563" y="2751138"/>
            <a:ext cx="317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000">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480" name="Rectangle 16"/>
          <p:cNvSpPr>
            <a:spLocks noChangeArrowheads="1"/>
          </p:cNvSpPr>
          <p:nvPr/>
        </p:nvSpPr>
        <p:spPr bwMode="auto">
          <a:xfrm>
            <a:off x="2595563" y="2892425"/>
            <a:ext cx="317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000">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481" name="Rectangle 17"/>
          <p:cNvSpPr>
            <a:spLocks noChangeArrowheads="1"/>
          </p:cNvSpPr>
          <p:nvPr/>
        </p:nvSpPr>
        <p:spPr bwMode="auto">
          <a:xfrm>
            <a:off x="2595563" y="3033713"/>
            <a:ext cx="317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000">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482" name="Rectangle 18"/>
          <p:cNvSpPr>
            <a:spLocks noChangeArrowheads="1"/>
          </p:cNvSpPr>
          <p:nvPr/>
        </p:nvSpPr>
        <p:spPr bwMode="auto">
          <a:xfrm>
            <a:off x="2595563" y="3175000"/>
            <a:ext cx="317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000">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483" name="Rectangle 19"/>
          <p:cNvSpPr>
            <a:spLocks noChangeArrowheads="1"/>
          </p:cNvSpPr>
          <p:nvPr/>
        </p:nvSpPr>
        <p:spPr bwMode="auto">
          <a:xfrm>
            <a:off x="2595563" y="3316288"/>
            <a:ext cx="317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000">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484" name="Rectangle 20"/>
          <p:cNvSpPr>
            <a:spLocks noChangeArrowheads="1"/>
          </p:cNvSpPr>
          <p:nvPr/>
        </p:nvSpPr>
        <p:spPr bwMode="auto">
          <a:xfrm>
            <a:off x="2595563" y="3457575"/>
            <a:ext cx="317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000">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485" name="Rectangle 21"/>
          <p:cNvSpPr>
            <a:spLocks noChangeArrowheads="1"/>
          </p:cNvSpPr>
          <p:nvPr/>
        </p:nvSpPr>
        <p:spPr bwMode="auto">
          <a:xfrm>
            <a:off x="2595563" y="3598863"/>
            <a:ext cx="317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000">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486" name="Rectangle 22"/>
          <p:cNvSpPr>
            <a:spLocks noChangeArrowheads="1"/>
          </p:cNvSpPr>
          <p:nvPr/>
        </p:nvSpPr>
        <p:spPr bwMode="auto">
          <a:xfrm>
            <a:off x="2595563" y="3740150"/>
            <a:ext cx="317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000">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487" name="Rectangle 23"/>
          <p:cNvSpPr>
            <a:spLocks noChangeArrowheads="1"/>
          </p:cNvSpPr>
          <p:nvPr/>
        </p:nvSpPr>
        <p:spPr bwMode="auto">
          <a:xfrm>
            <a:off x="2595563" y="3883025"/>
            <a:ext cx="317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000">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488" name="Rectangle 24"/>
          <p:cNvSpPr>
            <a:spLocks noChangeArrowheads="1"/>
          </p:cNvSpPr>
          <p:nvPr/>
        </p:nvSpPr>
        <p:spPr bwMode="auto">
          <a:xfrm>
            <a:off x="2595563" y="4024313"/>
            <a:ext cx="317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000">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489" name="Rectangle 25"/>
          <p:cNvSpPr>
            <a:spLocks noChangeArrowheads="1"/>
          </p:cNvSpPr>
          <p:nvPr/>
        </p:nvSpPr>
        <p:spPr bwMode="auto">
          <a:xfrm>
            <a:off x="2595563" y="4306888"/>
            <a:ext cx="317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000">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490" name="Rectangle 26"/>
          <p:cNvSpPr>
            <a:spLocks noChangeArrowheads="1"/>
          </p:cNvSpPr>
          <p:nvPr/>
        </p:nvSpPr>
        <p:spPr bwMode="auto">
          <a:xfrm>
            <a:off x="2595563" y="4448175"/>
            <a:ext cx="317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000">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491" name="Rectangle 27"/>
          <p:cNvSpPr>
            <a:spLocks noChangeArrowheads="1"/>
          </p:cNvSpPr>
          <p:nvPr/>
        </p:nvSpPr>
        <p:spPr bwMode="auto">
          <a:xfrm>
            <a:off x="2595563" y="4589463"/>
            <a:ext cx="317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000">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492" name="Rectangle 28"/>
          <p:cNvSpPr>
            <a:spLocks noChangeArrowheads="1"/>
          </p:cNvSpPr>
          <p:nvPr/>
        </p:nvSpPr>
        <p:spPr bwMode="auto">
          <a:xfrm>
            <a:off x="2595563" y="4730750"/>
            <a:ext cx="317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000">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493" name="Rectangle 29"/>
          <p:cNvSpPr>
            <a:spLocks noChangeArrowheads="1"/>
          </p:cNvSpPr>
          <p:nvPr/>
        </p:nvSpPr>
        <p:spPr bwMode="auto">
          <a:xfrm>
            <a:off x="2595563" y="4872038"/>
            <a:ext cx="317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000">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494" name="Rectangle 30"/>
          <p:cNvSpPr>
            <a:spLocks noChangeArrowheads="1"/>
          </p:cNvSpPr>
          <p:nvPr/>
        </p:nvSpPr>
        <p:spPr bwMode="auto">
          <a:xfrm>
            <a:off x="2595563" y="5013325"/>
            <a:ext cx="317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000">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495" name="Rectangle 31"/>
          <p:cNvSpPr>
            <a:spLocks noChangeArrowheads="1"/>
          </p:cNvSpPr>
          <p:nvPr/>
        </p:nvSpPr>
        <p:spPr bwMode="auto">
          <a:xfrm>
            <a:off x="2595563" y="5154613"/>
            <a:ext cx="317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000">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496" name="Rectangle 32"/>
          <p:cNvSpPr>
            <a:spLocks noChangeArrowheads="1"/>
          </p:cNvSpPr>
          <p:nvPr/>
        </p:nvSpPr>
        <p:spPr bwMode="auto">
          <a:xfrm>
            <a:off x="2595563" y="5295900"/>
            <a:ext cx="317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000">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497" name="Rectangle 33"/>
          <p:cNvSpPr>
            <a:spLocks noChangeArrowheads="1"/>
          </p:cNvSpPr>
          <p:nvPr/>
        </p:nvSpPr>
        <p:spPr bwMode="auto">
          <a:xfrm>
            <a:off x="2595563" y="5437188"/>
            <a:ext cx="317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000">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498" name="Rectangle 34"/>
          <p:cNvSpPr>
            <a:spLocks noChangeArrowheads="1"/>
          </p:cNvSpPr>
          <p:nvPr/>
        </p:nvSpPr>
        <p:spPr bwMode="auto">
          <a:xfrm>
            <a:off x="2595563" y="5578475"/>
            <a:ext cx="317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000">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499" name="Rectangle 35"/>
          <p:cNvSpPr>
            <a:spLocks noChangeArrowheads="1"/>
          </p:cNvSpPr>
          <p:nvPr/>
        </p:nvSpPr>
        <p:spPr bwMode="auto">
          <a:xfrm>
            <a:off x="2595563" y="5721350"/>
            <a:ext cx="317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000">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500" name="Rectangle 36"/>
          <p:cNvSpPr>
            <a:spLocks noChangeArrowheads="1"/>
          </p:cNvSpPr>
          <p:nvPr/>
        </p:nvSpPr>
        <p:spPr bwMode="auto">
          <a:xfrm>
            <a:off x="2595563" y="5862638"/>
            <a:ext cx="317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000">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501" name="Rectangle 37"/>
          <p:cNvSpPr>
            <a:spLocks noChangeArrowheads="1"/>
          </p:cNvSpPr>
          <p:nvPr/>
        </p:nvSpPr>
        <p:spPr bwMode="auto">
          <a:xfrm>
            <a:off x="2595563" y="6003925"/>
            <a:ext cx="317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000">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502" name="Rectangle 38"/>
          <p:cNvSpPr>
            <a:spLocks noChangeArrowheads="1"/>
          </p:cNvSpPr>
          <p:nvPr/>
        </p:nvSpPr>
        <p:spPr bwMode="auto">
          <a:xfrm>
            <a:off x="2595563" y="6145213"/>
            <a:ext cx="317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000">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503" name="Rectangle 39"/>
          <p:cNvSpPr>
            <a:spLocks noChangeArrowheads="1"/>
          </p:cNvSpPr>
          <p:nvPr/>
        </p:nvSpPr>
        <p:spPr bwMode="auto">
          <a:xfrm>
            <a:off x="2595563" y="6286500"/>
            <a:ext cx="317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000">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504" name="Rectangle 40"/>
          <p:cNvSpPr>
            <a:spLocks noChangeArrowheads="1"/>
          </p:cNvSpPr>
          <p:nvPr/>
        </p:nvSpPr>
        <p:spPr bwMode="auto">
          <a:xfrm>
            <a:off x="2595563" y="6427788"/>
            <a:ext cx="317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000">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505" name="Rectangle 41"/>
          <p:cNvSpPr>
            <a:spLocks noChangeArrowheads="1"/>
          </p:cNvSpPr>
          <p:nvPr/>
        </p:nvSpPr>
        <p:spPr bwMode="auto">
          <a:xfrm>
            <a:off x="2595563" y="6569075"/>
            <a:ext cx="317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000">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506" name="Rectangle 42"/>
          <p:cNvSpPr>
            <a:spLocks noChangeArrowheads="1"/>
          </p:cNvSpPr>
          <p:nvPr/>
        </p:nvSpPr>
        <p:spPr bwMode="auto">
          <a:xfrm>
            <a:off x="2595563" y="6710363"/>
            <a:ext cx="317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000">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507" name="Rectangle 43"/>
          <p:cNvSpPr>
            <a:spLocks noChangeArrowheads="1"/>
          </p:cNvSpPr>
          <p:nvPr/>
        </p:nvSpPr>
        <p:spPr bwMode="auto">
          <a:xfrm>
            <a:off x="1447800" y="1938338"/>
            <a:ext cx="22177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ltLang="en-US" b="1" dirty="0">
                <a:solidFill>
                  <a:srgbClr val="933C06"/>
                </a:solidFill>
                <a:ea typeface="ＭＳ Ｐゴシック" pitchFamily="1" charset="-128"/>
              </a:rPr>
              <a:t>Types of </a:t>
            </a:r>
            <a:r>
              <a:rPr lang="en-US" altLang="en-US" b="1" dirty="0" smtClean="0">
                <a:solidFill>
                  <a:srgbClr val="933C06"/>
                </a:solidFill>
                <a:ea typeface="ＭＳ Ｐゴシック" pitchFamily="1" charset="-128"/>
              </a:rPr>
              <a:t>Drinkers:</a:t>
            </a:r>
            <a:endParaRPr lang="en-US" altLang="en-US" dirty="0">
              <a:solidFill>
                <a:srgbClr val="933C06"/>
              </a:solidFill>
              <a:ea typeface="ＭＳ Ｐゴシック" pitchFamily="1" charset="-128"/>
            </a:endParaRPr>
          </a:p>
        </p:txBody>
      </p:sp>
      <p:sp>
        <p:nvSpPr>
          <p:cNvPr id="62508" name="Rectangle 44"/>
          <p:cNvSpPr>
            <a:spLocks noChangeArrowheads="1"/>
          </p:cNvSpPr>
          <p:nvPr/>
        </p:nvSpPr>
        <p:spPr bwMode="auto">
          <a:xfrm>
            <a:off x="3322638" y="2344738"/>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500" b="1">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509" name="Rectangle 45"/>
          <p:cNvSpPr>
            <a:spLocks noChangeArrowheads="1"/>
          </p:cNvSpPr>
          <p:nvPr/>
        </p:nvSpPr>
        <p:spPr bwMode="auto">
          <a:xfrm>
            <a:off x="3341688" y="2554288"/>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500" b="1">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510" name="Rectangle 46"/>
          <p:cNvSpPr>
            <a:spLocks noChangeArrowheads="1"/>
          </p:cNvSpPr>
          <p:nvPr/>
        </p:nvSpPr>
        <p:spPr bwMode="auto">
          <a:xfrm>
            <a:off x="1521420" y="2485291"/>
            <a:ext cx="214828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eaLnBrk="0" hangingPunct="0"/>
            <a:r>
              <a:rPr lang="en-US" altLang="en-US" dirty="0">
                <a:solidFill>
                  <a:srgbClr val="5F5F5F"/>
                </a:solidFill>
                <a:ea typeface="ＭＳ Ｐゴシック" pitchFamily="1" charset="-128"/>
              </a:rPr>
              <a:t>Alcohol </a:t>
            </a:r>
            <a:r>
              <a:rPr lang="en-US" altLang="en-US" dirty="0" smtClean="0">
                <a:solidFill>
                  <a:srgbClr val="5F5F5F"/>
                </a:solidFill>
                <a:ea typeface="ＭＳ Ｐゴシック" pitchFamily="1" charset="-128"/>
              </a:rPr>
              <a:t>Dependent</a:t>
            </a:r>
          </a:p>
          <a:p>
            <a:pPr eaLnBrk="0" hangingPunct="0"/>
            <a:r>
              <a:rPr lang="en-US" altLang="en-US" dirty="0" smtClean="0">
                <a:solidFill>
                  <a:srgbClr val="5F5F5F"/>
                </a:solidFill>
                <a:ea typeface="ＭＳ Ｐゴシック" pitchFamily="1" charset="-128"/>
              </a:rPr>
              <a:t>(DSM-5  A.U.D Moderate/Severe)</a:t>
            </a:r>
            <a:endParaRPr lang="en-US" altLang="en-US" dirty="0">
              <a:solidFill>
                <a:srgbClr val="5F5F5F"/>
              </a:solidFill>
              <a:ea typeface="ＭＳ Ｐゴシック" pitchFamily="1" charset="-128"/>
            </a:endParaRPr>
          </a:p>
        </p:txBody>
      </p:sp>
      <p:sp>
        <p:nvSpPr>
          <p:cNvPr id="62511" name="Rectangle 47"/>
          <p:cNvSpPr>
            <a:spLocks noChangeArrowheads="1"/>
          </p:cNvSpPr>
          <p:nvPr/>
        </p:nvSpPr>
        <p:spPr bwMode="auto">
          <a:xfrm>
            <a:off x="3819525" y="2874963"/>
            <a:ext cx="381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200">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512" name="Rectangle 48"/>
          <p:cNvSpPr>
            <a:spLocks noChangeArrowheads="1"/>
          </p:cNvSpPr>
          <p:nvPr/>
        </p:nvSpPr>
        <p:spPr bwMode="auto">
          <a:xfrm>
            <a:off x="1338263" y="4346575"/>
            <a:ext cx="381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200">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513" name="Rectangle 49"/>
          <p:cNvSpPr>
            <a:spLocks noChangeArrowheads="1"/>
          </p:cNvSpPr>
          <p:nvPr/>
        </p:nvSpPr>
        <p:spPr bwMode="auto">
          <a:xfrm>
            <a:off x="3252788" y="4473575"/>
            <a:ext cx="381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200">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514" name="Rectangle 50"/>
          <p:cNvSpPr>
            <a:spLocks noChangeArrowheads="1"/>
          </p:cNvSpPr>
          <p:nvPr/>
        </p:nvSpPr>
        <p:spPr bwMode="auto">
          <a:xfrm>
            <a:off x="3146425" y="4635500"/>
            <a:ext cx="381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200">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grpSp>
        <p:nvGrpSpPr>
          <p:cNvPr id="62515" name="Group 51"/>
          <p:cNvGrpSpPr>
            <a:grpSpLocks/>
          </p:cNvGrpSpPr>
          <p:nvPr/>
        </p:nvGrpSpPr>
        <p:grpSpPr bwMode="auto">
          <a:xfrm>
            <a:off x="2274888" y="2770188"/>
            <a:ext cx="3741737" cy="3249612"/>
            <a:chOff x="1961" y="1563"/>
            <a:chExt cx="1541" cy="1511"/>
          </a:xfrm>
        </p:grpSpPr>
        <p:sp>
          <p:nvSpPr>
            <p:cNvPr id="62516" name="Freeform 52"/>
            <p:cNvSpPr>
              <a:spLocks/>
            </p:cNvSpPr>
            <p:nvPr/>
          </p:nvSpPr>
          <p:spPr bwMode="auto">
            <a:xfrm>
              <a:off x="1961" y="2378"/>
              <a:ext cx="1541" cy="696"/>
            </a:xfrm>
            <a:custGeom>
              <a:avLst/>
              <a:gdLst>
                <a:gd name="T0" fmla="*/ 1541 w 1541"/>
                <a:gd name="T1" fmla="*/ 696 h 696"/>
                <a:gd name="T2" fmla="*/ 1186 w 1541"/>
                <a:gd name="T3" fmla="*/ 0 h 696"/>
                <a:gd name="T4" fmla="*/ 355 w 1541"/>
                <a:gd name="T5" fmla="*/ 0 h 696"/>
                <a:gd name="T6" fmla="*/ 0 w 1541"/>
                <a:gd name="T7" fmla="*/ 696 h 696"/>
                <a:gd name="T8" fmla="*/ 1541 w 1541"/>
                <a:gd name="T9" fmla="*/ 696 h 696"/>
              </a:gdLst>
              <a:ahLst/>
              <a:cxnLst>
                <a:cxn ang="0">
                  <a:pos x="T0" y="T1"/>
                </a:cxn>
                <a:cxn ang="0">
                  <a:pos x="T2" y="T3"/>
                </a:cxn>
                <a:cxn ang="0">
                  <a:pos x="T4" y="T5"/>
                </a:cxn>
                <a:cxn ang="0">
                  <a:pos x="T6" y="T7"/>
                </a:cxn>
                <a:cxn ang="0">
                  <a:pos x="T8" y="T9"/>
                </a:cxn>
              </a:cxnLst>
              <a:rect l="0" t="0" r="r" b="b"/>
              <a:pathLst>
                <a:path w="1541" h="696">
                  <a:moveTo>
                    <a:pt x="1541" y="696"/>
                  </a:moveTo>
                  <a:lnTo>
                    <a:pt x="1186" y="0"/>
                  </a:lnTo>
                  <a:lnTo>
                    <a:pt x="355" y="0"/>
                  </a:lnTo>
                  <a:lnTo>
                    <a:pt x="0" y="696"/>
                  </a:lnTo>
                  <a:lnTo>
                    <a:pt x="1541" y="696"/>
                  </a:lnTo>
                  <a:close/>
                </a:path>
              </a:pathLst>
            </a:custGeom>
            <a:solidFill>
              <a:srgbClr val="54B24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17" name="Freeform 53"/>
            <p:cNvSpPr>
              <a:spLocks/>
            </p:cNvSpPr>
            <p:nvPr/>
          </p:nvSpPr>
          <p:spPr bwMode="auto">
            <a:xfrm>
              <a:off x="2317" y="1798"/>
              <a:ext cx="830" cy="581"/>
            </a:xfrm>
            <a:custGeom>
              <a:avLst/>
              <a:gdLst>
                <a:gd name="T0" fmla="*/ 830 w 830"/>
                <a:gd name="T1" fmla="*/ 581 h 581"/>
                <a:gd name="T2" fmla="*/ 534 w 830"/>
                <a:gd name="T3" fmla="*/ 0 h 581"/>
                <a:gd name="T4" fmla="*/ 296 w 830"/>
                <a:gd name="T5" fmla="*/ 0 h 581"/>
                <a:gd name="T6" fmla="*/ 0 w 830"/>
                <a:gd name="T7" fmla="*/ 581 h 581"/>
                <a:gd name="T8" fmla="*/ 830 w 830"/>
                <a:gd name="T9" fmla="*/ 581 h 581"/>
              </a:gdLst>
              <a:ahLst/>
              <a:cxnLst>
                <a:cxn ang="0">
                  <a:pos x="T0" y="T1"/>
                </a:cxn>
                <a:cxn ang="0">
                  <a:pos x="T2" y="T3"/>
                </a:cxn>
                <a:cxn ang="0">
                  <a:pos x="T4" y="T5"/>
                </a:cxn>
                <a:cxn ang="0">
                  <a:pos x="T6" y="T7"/>
                </a:cxn>
                <a:cxn ang="0">
                  <a:pos x="T8" y="T9"/>
                </a:cxn>
              </a:cxnLst>
              <a:rect l="0" t="0" r="r" b="b"/>
              <a:pathLst>
                <a:path w="830" h="581">
                  <a:moveTo>
                    <a:pt x="830" y="581"/>
                  </a:moveTo>
                  <a:lnTo>
                    <a:pt x="534" y="0"/>
                  </a:lnTo>
                  <a:lnTo>
                    <a:pt x="296" y="0"/>
                  </a:lnTo>
                  <a:lnTo>
                    <a:pt x="0" y="581"/>
                  </a:lnTo>
                  <a:lnTo>
                    <a:pt x="830" y="581"/>
                  </a:lnTo>
                  <a:close/>
                </a:path>
              </a:pathLst>
            </a:custGeom>
            <a:solidFill>
              <a:srgbClr val="F2C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518" name="Freeform 54"/>
            <p:cNvSpPr>
              <a:spLocks/>
            </p:cNvSpPr>
            <p:nvPr/>
          </p:nvSpPr>
          <p:spPr bwMode="auto">
            <a:xfrm>
              <a:off x="2613" y="1563"/>
              <a:ext cx="240" cy="235"/>
            </a:xfrm>
            <a:custGeom>
              <a:avLst/>
              <a:gdLst>
                <a:gd name="T0" fmla="*/ 118 w 240"/>
                <a:gd name="T1" fmla="*/ 0 h 235"/>
                <a:gd name="T2" fmla="*/ 0 w 240"/>
                <a:gd name="T3" fmla="*/ 235 h 235"/>
                <a:gd name="T4" fmla="*/ 240 w 240"/>
                <a:gd name="T5" fmla="*/ 235 h 235"/>
                <a:gd name="T6" fmla="*/ 118 w 240"/>
                <a:gd name="T7" fmla="*/ 0 h 235"/>
              </a:gdLst>
              <a:ahLst/>
              <a:cxnLst>
                <a:cxn ang="0">
                  <a:pos x="T0" y="T1"/>
                </a:cxn>
                <a:cxn ang="0">
                  <a:pos x="T2" y="T3"/>
                </a:cxn>
                <a:cxn ang="0">
                  <a:pos x="T4" y="T5"/>
                </a:cxn>
                <a:cxn ang="0">
                  <a:pos x="T6" y="T7"/>
                </a:cxn>
              </a:cxnLst>
              <a:rect l="0" t="0" r="r" b="b"/>
              <a:pathLst>
                <a:path w="240" h="235">
                  <a:moveTo>
                    <a:pt x="118" y="0"/>
                  </a:moveTo>
                  <a:lnTo>
                    <a:pt x="0" y="235"/>
                  </a:lnTo>
                  <a:lnTo>
                    <a:pt x="240" y="235"/>
                  </a:lnTo>
                  <a:lnTo>
                    <a:pt x="118"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62519" name="Rectangle 55"/>
          <p:cNvSpPr>
            <a:spLocks noChangeArrowheads="1"/>
          </p:cNvSpPr>
          <p:nvPr/>
        </p:nvSpPr>
        <p:spPr bwMode="auto">
          <a:xfrm>
            <a:off x="4311650" y="2973388"/>
            <a:ext cx="1047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3300" b="1" i="1">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520" name="Rectangle 56"/>
          <p:cNvSpPr>
            <a:spLocks noChangeArrowheads="1"/>
          </p:cNvSpPr>
          <p:nvPr/>
        </p:nvSpPr>
        <p:spPr bwMode="auto">
          <a:xfrm>
            <a:off x="5634038" y="2824163"/>
            <a:ext cx="50334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dirty="0">
                <a:solidFill>
                  <a:srgbClr val="5F5F5F"/>
                </a:solidFill>
                <a:ea typeface="ＭＳ Ｐゴシック" pitchFamily="1" charset="-128"/>
              </a:rPr>
              <a:t>~ 5 %</a:t>
            </a:r>
          </a:p>
        </p:txBody>
      </p:sp>
      <p:sp>
        <p:nvSpPr>
          <p:cNvPr id="62521" name="Rectangle 57"/>
          <p:cNvSpPr>
            <a:spLocks noChangeArrowheads="1"/>
          </p:cNvSpPr>
          <p:nvPr/>
        </p:nvSpPr>
        <p:spPr bwMode="auto">
          <a:xfrm>
            <a:off x="5024438" y="2874963"/>
            <a:ext cx="381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200">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522" name="Rectangle 58"/>
          <p:cNvSpPr>
            <a:spLocks noChangeArrowheads="1"/>
          </p:cNvSpPr>
          <p:nvPr/>
        </p:nvSpPr>
        <p:spPr bwMode="auto">
          <a:xfrm>
            <a:off x="5614988" y="3714750"/>
            <a:ext cx="5434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dirty="0">
                <a:solidFill>
                  <a:srgbClr val="5F5F5F"/>
                </a:solidFill>
                <a:ea typeface="ＭＳ Ｐゴシック" pitchFamily="1" charset="-128"/>
              </a:rPr>
              <a:t>~ 25%</a:t>
            </a:r>
          </a:p>
        </p:txBody>
      </p:sp>
      <p:sp>
        <p:nvSpPr>
          <p:cNvPr id="62523" name="Rectangle 59"/>
          <p:cNvSpPr>
            <a:spLocks noChangeArrowheads="1"/>
          </p:cNvSpPr>
          <p:nvPr/>
        </p:nvSpPr>
        <p:spPr bwMode="auto">
          <a:xfrm>
            <a:off x="5383213" y="3549650"/>
            <a:ext cx="381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200">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524" name="Rectangle 60"/>
          <p:cNvSpPr>
            <a:spLocks noChangeArrowheads="1"/>
          </p:cNvSpPr>
          <p:nvPr/>
        </p:nvSpPr>
        <p:spPr bwMode="auto">
          <a:xfrm>
            <a:off x="5720625" y="5132877"/>
            <a:ext cx="5434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dirty="0">
                <a:solidFill>
                  <a:srgbClr val="5F5F5F"/>
                </a:solidFill>
                <a:ea typeface="ＭＳ Ｐゴシック" pitchFamily="1" charset="-128"/>
              </a:rPr>
              <a:t>~ 70%</a:t>
            </a:r>
          </a:p>
        </p:txBody>
      </p:sp>
      <p:sp>
        <p:nvSpPr>
          <p:cNvPr id="62525" name="Rectangle 61"/>
          <p:cNvSpPr>
            <a:spLocks noChangeArrowheads="1"/>
          </p:cNvSpPr>
          <p:nvPr/>
        </p:nvSpPr>
        <p:spPr bwMode="auto">
          <a:xfrm>
            <a:off x="5751513" y="4533900"/>
            <a:ext cx="381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200">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526" name="Rectangle 62"/>
          <p:cNvSpPr>
            <a:spLocks noChangeArrowheads="1"/>
          </p:cNvSpPr>
          <p:nvPr/>
        </p:nvSpPr>
        <p:spPr bwMode="auto">
          <a:xfrm>
            <a:off x="1403350" y="3709988"/>
            <a:ext cx="13978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dirty="0">
                <a:solidFill>
                  <a:srgbClr val="5F5F5F"/>
                </a:solidFill>
                <a:ea typeface="ＭＳ Ｐゴシック" pitchFamily="1" charset="-128"/>
              </a:rPr>
              <a:t>Risky or Harmful</a:t>
            </a:r>
          </a:p>
        </p:txBody>
      </p:sp>
      <p:sp>
        <p:nvSpPr>
          <p:cNvPr id="62527" name="Rectangle 63"/>
          <p:cNvSpPr>
            <a:spLocks noChangeArrowheads="1"/>
          </p:cNvSpPr>
          <p:nvPr/>
        </p:nvSpPr>
        <p:spPr bwMode="auto">
          <a:xfrm>
            <a:off x="3557588" y="3582988"/>
            <a:ext cx="381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200">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528" name="Rectangle 64"/>
          <p:cNvSpPr>
            <a:spLocks noChangeArrowheads="1"/>
          </p:cNvSpPr>
          <p:nvPr/>
        </p:nvSpPr>
        <p:spPr bwMode="auto">
          <a:xfrm>
            <a:off x="4729163" y="1946275"/>
            <a:ext cx="19177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ltLang="en-US" b="1" dirty="0">
                <a:solidFill>
                  <a:srgbClr val="933C06"/>
                </a:solidFill>
                <a:ea typeface="ＭＳ Ｐゴシック" pitchFamily="1" charset="-128"/>
              </a:rPr>
              <a:t>Prevalence in </a:t>
            </a:r>
            <a:r>
              <a:rPr lang="en-US" altLang="en-US" b="1" dirty="0" smtClean="0">
                <a:solidFill>
                  <a:srgbClr val="933C06"/>
                </a:solidFill>
                <a:ea typeface="ＭＳ Ｐゴシック" pitchFamily="1" charset="-128"/>
              </a:rPr>
              <a:t>US:</a:t>
            </a:r>
            <a:endParaRPr lang="en-US" altLang="en-US" dirty="0">
              <a:solidFill>
                <a:srgbClr val="933C06"/>
              </a:solidFill>
              <a:ea typeface="ＭＳ Ｐゴシック" pitchFamily="1" charset="-128"/>
            </a:endParaRPr>
          </a:p>
        </p:txBody>
      </p:sp>
      <p:sp>
        <p:nvSpPr>
          <p:cNvPr id="62530" name="Rectangle 66"/>
          <p:cNvSpPr>
            <a:spLocks noChangeArrowheads="1"/>
          </p:cNvSpPr>
          <p:nvPr/>
        </p:nvSpPr>
        <p:spPr bwMode="auto">
          <a:xfrm>
            <a:off x="5580063" y="2505075"/>
            <a:ext cx="381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200" b="1">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531" name="Freeform 67"/>
          <p:cNvSpPr>
            <a:spLocks/>
          </p:cNvSpPr>
          <p:nvPr/>
        </p:nvSpPr>
        <p:spPr bwMode="auto">
          <a:xfrm>
            <a:off x="6288088" y="4510088"/>
            <a:ext cx="311150" cy="1457325"/>
          </a:xfrm>
          <a:custGeom>
            <a:avLst/>
            <a:gdLst>
              <a:gd name="T0" fmla="*/ 0 w 196"/>
              <a:gd name="T1" fmla="*/ 7 h 718"/>
              <a:gd name="T2" fmla="*/ 37 w 196"/>
              <a:gd name="T3" fmla="*/ 12 h 718"/>
              <a:gd name="T4" fmla="*/ 67 w 196"/>
              <a:gd name="T5" fmla="*/ 26 h 718"/>
              <a:gd name="T6" fmla="*/ 86 w 196"/>
              <a:gd name="T7" fmla="*/ 47 h 718"/>
              <a:gd name="T8" fmla="*/ 91 w 196"/>
              <a:gd name="T9" fmla="*/ 59 h 718"/>
              <a:gd name="T10" fmla="*/ 94 w 196"/>
              <a:gd name="T11" fmla="*/ 290 h 718"/>
              <a:gd name="T12" fmla="*/ 95 w 196"/>
              <a:gd name="T13" fmla="*/ 304 h 718"/>
              <a:gd name="T14" fmla="*/ 102 w 196"/>
              <a:gd name="T15" fmla="*/ 318 h 718"/>
              <a:gd name="T16" fmla="*/ 111 w 196"/>
              <a:gd name="T17" fmla="*/ 331 h 718"/>
              <a:gd name="T18" fmla="*/ 136 w 196"/>
              <a:gd name="T19" fmla="*/ 349 h 718"/>
              <a:gd name="T20" fmla="*/ 154 w 196"/>
              <a:gd name="T21" fmla="*/ 357 h 718"/>
              <a:gd name="T22" fmla="*/ 154 w 196"/>
              <a:gd name="T23" fmla="*/ 361 h 718"/>
              <a:gd name="T24" fmla="*/ 136 w 196"/>
              <a:gd name="T25" fmla="*/ 367 h 718"/>
              <a:gd name="T26" fmla="*/ 111 w 196"/>
              <a:gd name="T27" fmla="*/ 386 h 718"/>
              <a:gd name="T28" fmla="*/ 102 w 196"/>
              <a:gd name="T29" fmla="*/ 399 h 718"/>
              <a:gd name="T30" fmla="*/ 95 w 196"/>
              <a:gd name="T31" fmla="*/ 414 h 718"/>
              <a:gd name="T32" fmla="*/ 94 w 196"/>
              <a:gd name="T33" fmla="*/ 645 h 718"/>
              <a:gd name="T34" fmla="*/ 86 w 196"/>
              <a:gd name="T35" fmla="*/ 670 h 718"/>
              <a:gd name="T36" fmla="*/ 67 w 196"/>
              <a:gd name="T37" fmla="*/ 692 h 718"/>
              <a:gd name="T38" fmla="*/ 37 w 196"/>
              <a:gd name="T39" fmla="*/ 707 h 718"/>
              <a:gd name="T40" fmla="*/ 0 w 196"/>
              <a:gd name="T41" fmla="*/ 712 h 718"/>
              <a:gd name="T42" fmla="*/ 20 w 196"/>
              <a:gd name="T43" fmla="*/ 717 h 718"/>
              <a:gd name="T44" fmla="*/ 55 w 196"/>
              <a:gd name="T45" fmla="*/ 707 h 718"/>
              <a:gd name="T46" fmla="*/ 71 w 196"/>
              <a:gd name="T47" fmla="*/ 698 h 718"/>
              <a:gd name="T48" fmla="*/ 82 w 196"/>
              <a:gd name="T49" fmla="*/ 686 h 718"/>
              <a:gd name="T50" fmla="*/ 93 w 196"/>
              <a:gd name="T51" fmla="*/ 673 h 718"/>
              <a:gd name="T52" fmla="*/ 100 w 196"/>
              <a:gd name="T53" fmla="*/ 645 h 718"/>
              <a:gd name="T54" fmla="*/ 102 w 196"/>
              <a:gd name="T55" fmla="*/ 415 h 718"/>
              <a:gd name="T56" fmla="*/ 116 w 196"/>
              <a:gd name="T57" fmla="*/ 392 h 718"/>
              <a:gd name="T58" fmla="*/ 140 w 196"/>
              <a:gd name="T59" fmla="*/ 374 h 718"/>
              <a:gd name="T60" fmla="*/ 174 w 196"/>
              <a:gd name="T61" fmla="*/ 363 h 718"/>
              <a:gd name="T62" fmla="*/ 193 w 196"/>
              <a:gd name="T63" fmla="*/ 362 h 718"/>
              <a:gd name="T64" fmla="*/ 195 w 196"/>
              <a:gd name="T65" fmla="*/ 361 h 718"/>
              <a:gd name="T66" fmla="*/ 196 w 196"/>
              <a:gd name="T67" fmla="*/ 358 h 718"/>
              <a:gd name="T68" fmla="*/ 195 w 196"/>
              <a:gd name="T69" fmla="*/ 355 h 718"/>
              <a:gd name="T70" fmla="*/ 192 w 196"/>
              <a:gd name="T71" fmla="*/ 355 h 718"/>
              <a:gd name="T72" fmla="*/ 156 w 196"/>
              <a:gd name="T73" fmla="*/ 350 h 718"/>
              <a:gd name="T74" fmla="*/ 126 w 196"/>
              <a:gd name="T75" fmla="*/ 336 h 718"/>
              <a:gd name="T76" fmla="*/ 107 w 196"/>
              <a:gd name="T77" fmla="*/ 314 h 718"/>
              <a:gd name="T78" fmla="*/ 102 w 196"/>
              <a:gd name="T79" fmla="*/ 303 h 718"/>
              <a:gd name="T80" fmla="*/ 100 w 196"/>
              <a:gd name="T81" fmla="*/ 71 h 718"/>
              <a:gd name="T82" fmla="*/ 98 w 196"/>
              <a:gd name="T83" fmla="*/ 57 h 718"/>
              <a:gd name="T84" fmla="*/ 91 w 196"/>
              <a:gd name="T85" fmla="*/ 43 h 718"/>
              <a:gd name="T86" fmla="*/ 82 w 196"/>
              <a:gd name="T87" fmla="*/ 31 h 718"/>
              <a:gd name="T88" fmla="*/ 56 w 196"/>
              <a:gd name="T89" fmla="*/ 12 h 718"/>
              <a:gd name="T90" fmla="*/ 38 w 196"/>
              <a:gd name="T91" fmla="*/ 6 h 718"/>
              <a:gd name="T92" fmla="*/ 0 w 196"/>
              <a:gd name="T93"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96" h="718">
                <a:moveTo>
                  <a:pt x="0" y="0"/>
                </a:moveTo>
                <a:lnTo>
                  <a:pt x="0" y="7"/>
                </a:lnTo>
                <a:lnTo>
                  <a:pt x="19" y="8"/>
                </a:lnTo>
                <a:lnTo>
                  <a:pt x="37" y="12"/>
                </a:lnTo>
                <a:lnTo>
                  <a:pt x="53" y="19"/>
                </a:lnTo>
                <a:lnTo>
                  <a:pt x="67" y="26"/>
                </a:lnTo>
                <a:lnTo>
                  <a:pt x="77" y="35"/>
                </a:lnTo>
                <a:lnTo>
                  <a:pt x="86" y="47"/>
                </a:lnTo>
                <a:lnTo>
                  <a:pt x="91" y="59"/>
                </a:lnTo>
                <a:lnTo>
                  <a:pt x="91" y="59"/>
                </a:lnTo>
                <a:lnTo>
                  <a:pt x="94" y="71"/>
                </a:lnTo>
                <a:lnTo>
                  <a:pt x="94" y="290"/>
                </a:lnTo>
                <a:lnTo>
                  <a:pt x="95" y="303"/>
                </a:lnTo>
                <a:lnTo>
                  <a:pt x="95" y="304"/>
                </a:lnTo>
                <a:lnTo>
                  <a:pt x="102" y="317"/>
                </a:lnTo>
                <a:lnTo>
                  <a:pt x="102" y="318"/>
                </a:lnTo>
                <a:lnTo>
                  <a:pt x="111" y="330"/>
                </a:lnTo>
                <a:lnTo>
                  <a:pt x="111" y="331"/>
                </a:lnTo>
                <a:lnTo>
                  <a:pt x="122" y="341"/>
                </a:lnTo>
                <a:lnTo>
                  <a:pt x="136" y="349"/>
                </a:lnTo>
                <a:lnTo>
                  <a:pt x="138" y="350"/>
                </a:lnTo>
                <a:lnTo>
                  <a:pt x="154" y="357"/>
                </a:lnTo>
                <a:lnTo>
                  <a:pt x="164" y="358"/>
                </a:lnTo>
                <a:lnTo>
                  <a:pt x="154" y="361"/>
                </a:lnTo>
                <a:lnTo>
                  <a:pt x="138" y="367"/>
                </a:lnTo>
                <a:lnTo>
                  <a:pt x="136" y="367"/>
                </a:lnTo>
                <a:lnTo>
                  <a:pt x="122" y="376"/>
                </a:lnTo>
                <a:lnTo>
                  <a:pt x="111" y="386"/>
                </a:lnTo>
                <a:lnTo>
                  <a:pt x="111" y="388"/>
                </a:lnTo>
                <a:lnTo>
                  <a:pt x="102" y="399"/>
                </a:lnTo>
                <a:lnTo>
                  <a:pt x="102" y="401"/>
                </a:lnTo>
                <a:lnTo>
                  <a:pt x="95" y="414"/>
                </a:lnTo>
                <a:lnTo>
                  <a:pt x="94" y="428"/>
                </a:lnTo>
                <a:lnTo>
                  <a:pt x="94" y="645"/>
                </a:lnTo>
                <a:lnTo>
                  <a:pt x="91" y="659"/>
                </a:lnTo>
                <a:lnTo>
                  <a:pt x="86" y="670"/>
                </a:lnTo>
                <a:lnTo>
                  <a:pt x="77" y="682"/>
                </a:lnTo>
                <a:lnTo>
                  <a:pt x="67" y="692"/>
                </a:lnTo>
                <a:lnTo>
                  <a:pt x="53" y="700"/>
                </a:lnTo>
                <a:lnTo>
                  <a:pt x="37" y="707"/>
                </a:lnTo>
                <a:lnTo>
                  <a:pt x="19" y="710"/>
                </a:lnTo>
                <a:lnTo>
                  <a:pt x="0" y="712"/>
                </a:lnTo>
                <a:lnTo>
                  <a:pt x="0" y="718"/>
                </a:lnTo>
                <a:lnTo>
                  <a:pt x="20" y="717"/>
                </a:lnTo>
                <a:lnTo>
                  <a:pt x="38" y="713"/>
                </a:lnTo>
                <a:lnTo>
                  <a:pt x="55" y="707"/>
                </a:lnTo>
                <a:lnTo>
                  <a:pt x="56" y="705"/>
                </a:lnTo>
                <a:lnTo>
                  <a:pt x="71" y="698"/>
                </a:lnTo>
                <a:lnTo>
                  <a:pt x="82" y="687"/>
                </a:lnTo>
                <a:lnTo>
                  <a:pt x="82" y="686"/>
                </a:lnTo>
                <a:lnTo>
                  <a:pt x="91" y="674"/>
                </a:lnTo>
                <a:lnTo>
                  <a:pt x="93" y="673"/>
                </a:lnTo>
                <a:lnTo>
                  <a:pt x="98" y="660"/>
                </a:lnTo>
                <a:lnTo>
                  <a:pt x="100" y="645"/>
                </a:lnTo>
                <a:lnTo>
                  <a:pt x="100" y="428"/>
                </a:lnTo>
                <a:lnTo>
                  <a:pt x="102" y="415"/>
                </a:lnTo>
                <a:lnTo>
                  <a:pt x="107" y="402"/>
                </a:lnTo>
                <a:lnTo>
                  <a:pt x="116" y="392"/>
                </a:lnTo>
                <a:lnTo>
                  <a:pt x="126" y="381"/>
                </a:lnTo>
                <a:lnTo>
                  <a:pt x="140" y="374"/>
                </a:lnTo>
                <a:lnTo>
                  <a:pt x="156" y="367"/>
                </a:lnTo>
                <a:lnTo>
                  <a:pt x="174" y="363"/>
                </a:lnTo>
                <a:lnTo>
                  <a:pt x="192" y="362"/>
                </a:lnTo>
                <a:lnTo>
                  <a:pt x="193" y="362"/>
                </a:lnTo>
                <a:lnTo>
                  <a:pt x="195" y="361"/>
                </a:lnTo>
                <a:lnTo>
                  <a:pt x="195" y="361"/>
                </a:lnTo>
                <a:lnTo>
                  <a:pt x="196" y="359"/>
                </a:lnTo>
                <a:lnTo>
                  <a:pt x="196" y="358"/>
                </a:lnTo>
                <a:lnTo>
                  <a:pt x="195" y="357"/>
                </a:lnTo>
                <a:lnTo>
                  <a:pt x="195" y="355"/>
                </a:lnTo>
                <a:lnTo>
                  <a:pt x="193" y="355"/>
                </a:lnTo>
                <a:lnTo>
                  <a:pt x="192" y="355"/>
                </a:lnTo>
                <a:lnTo>
                  <a:pt x="174" y="354"/>
                </a:lnTo>
                <a:lnTo>
                  <a:pt x="156" y="350"/>
                </a:lnTo>
                <a:lnTo>
                  <a:pt x="140" y="344"/>
                </a:lnTo>
                <a:lnTo>
                  <a:pt x="126" y="336"/>
                </a:lnTo>
                <a:lnTo>
                  <a:pt x="116" y="326"/>
                </a:lnTo>
                <a:lnTo>
                  <a:pt x="107" y="314"/>
                </a:lnTo>
                <a:lnTo>
                  <a:pt x="102" y="303"/>
                </a:lnTo>
                <a:lnTo>
                  <a:pt x="102" y="303"/>
                </a:lnTo>
                <a:lnTo>
                  <a:pt x="100" y="290"/>
                </a:lnTo>
                <a:lnTo>
                  <a:pt x="100" y="71"/>
                </a:lnTo>
                <a:lnTo>
                  <a:pt x="98" y="59"/>
                </a:lnTo>
                <a:lnTo>
                  <a:pt x="98" y="57"/>
                </a:lnTo>
                <a:lnTo>
                  <a:pt x="93" y="44"/>
                </a:lnTo>
                <a:lnTo>
                  <a:pt x="91" y="43"/>
                </a:lnTo>
                <a:lnTo>
                  <a:pt x="82" y="31"/>
                </a:lnTo>
                <a:lnTo>
                  <a:pt x="82" y="31"/>
                </a:lnTo>
                <a:lnTo>
                  <a:pt x="71" y="21"/>
                </a:lnTo>
                <a:lnTo>
                  <a:pt x="56" y="12"/>
                </a:lnTo>
                <a:lnTo>
                  <a:pt x="55" y="12"/>
                </a:lnTo>
                <a:lnTo>
                  <a:pt x="38" y="6"/>
                </a:lnTo>
                <a:lnTo>
                  <a:pt x="20" y="2"/>
                </a:lnTo>
                <a:lnTo>
                  <a:pt x="0" y="0"/>
                </a:lnTo>
                <a:close/>
              </a:path>
            </a:pathLst>
          </a:custGeom>
          <a:noFill/>
          <a:ln w="9525">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2532" name="Rectangle 68"/>
          <p:cNvSpPr>
            <a:spLocks noChangeArrowheads="1"/>
          </p:cNvSpPr>
          <p:nvPr/>
        </p:nvSpPr>
        <p:spPr bwMode="auto">
          <a:xfrm>
            <a:off x="6884988" y="5056188"/>
            <a:ext cx="17970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ltLang="en-US" dirty="0">
                <a:solidFill>
                  <a:srgbClr val="5F5F5F"/>
                </a:solidFill>
                <a:ea typeface="ＭＳ Ｐゴシック" pitchFamily="1" charset="-128"/>
              </a:rPr>
              <a:t>No intervention</a:t>
            </a:r>
          </a:p>
        </p:txBody>
      </p:sp>
      <p:sp>
        <p:nvSpPr>
          <p:cNvPr id="62533" name="Rectangle 69"/>
          <p:cNvSpPr>
            <a:spLocks noChangeArrowheads="1"/>
          </p:cNvSpPr>
          <p:nvPr/>
        </p:nvSpPr>
        <p:spPr bwMode="auto">
          <a:xfrm>
            <a:off x="7075488" y="4535488"/>
            <a:ext cx="381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200">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grpSp>
        <p:nvGrpSpPr>
          <p:cNvPr id="62534" name="Group 70"/>
          <p:cNvGrpSpPr>
            <a:grpSpLocks/>
          </p:cNvGrpSpPr>
          <p:nvPr/>
        </p:nvGrpSpPr>
        <p:grpSpPr bwMode="auto">
          <a:xfrm>
            <a:off x="6262688" y="3228975"/>
            <a:ext cx="311150" cy="1268413"/>
            <a:chOff x="3585" y="1868"/>
            <a:chExt cx="196" cy="471"/>
          </a:xfrm>
        </p:grpSpPr>
        <p:sp>
          <p:nvSpPr>
            <p:cNvPr id="62535" name="Freeform 71"/>
            <p:cNvSpPr>
              <a:spLocks/>
            </p:cNvSpPr>
            <p:nvPr/>
          </p:nvSpPr>
          <p:spPr bwMode="auto">
            <a:xfrm>
              <a:off x="3585" y="1868"/>
              <a:ext cx="196" cy="471"/>
            </a:xfrm>
            <a:custGeom>
              <a:avLst/>
              <a:gdLst>
                <a:gd name="T0" fmla="*/ 0 w 196"/>
                <a:gd name="T1" fmla="*/ 6 h 471"/>
                <a:gd name="T2" fmla="*/ 37 w 196"/>
                <a:gd name="T3" fmla="*/ 10 h 471"/>
                <a:gd name="T4" fmla="*/ 67 w 196"/>
                <a:gd name="T5" fmla="*/ 19 h 471"/>
                <a:gd name="T6" fmla="*/ 86 w 196"/>
                <a:gd name="T7" fmla="*/ 32 h 471"/>
                <a:gd name="T8" fmla="*/ 94 w 196"/>
                <a:gd name="T9" fmla="*/ 48 h 471"/>
                <a:gd name="T10" fmla="*/ 95 w 196"/>
                <a:gd name="T11" fmla="*/ 199 h 471"/>
                <a:gd name="T12" fmla="*/ 96 w 196"/>
                <a:gd name="T13" fmla="*/ 201 h 471"/>
                <a:gd name="T14" fmla="*/ 103 w 196"/>
                <a:gd name="T15" fmla="*/ 210 h 471"/>
                <a:gd name="T16" fmla="*/ 122 w 196"/>
                <a:gd name="T17" fmla="*/ 225 h 471"/>
                <a:gd name="T18" fmla="*/ 138 w 196"/>
                <a:gd name="T19" fmla="*/ 231 h 471"/>
                <a:gd name="T20" fmla="*/ 157 w 196"/>
                <a:gd name="T21" fmla="*/ 235 h 471"/>
                <a:gd name="T22" fmla="*/ 138 w 196"/>
                <a:gd name="T23" fmla="*/ 240 h 471"/>
                <a:gd name="T24" fmla="*/ 122 w 196"/>
                <a:gd name="T25" fmla="*/ 247 h 471"/>
                <a:gd name="T26" fmla="*/ 103 w 196"/>
                <a:gd name="T27" fmla="*/ 261 h 471"/>
                <a:gd name="T28" fmla="*/ 96 w 196"/>
                <a:gd name="T29" fmla="*/ 270 h 471"/>
                <a:gd name="T30" fmla="*/ 94 w 196"/>
                <a:gd name="T31" fmla="*/ 280 h 471"/>
                <a:gd name="T32" fmla="*/ 91 w 196"/>
                <a:gd name="T33" fmla="*/ 430 h 471"/>
                <a:gd name="T34" fmla="*/ 78 w 196"/>
                <a:gd name="T35" fmla="*/ 445 h 471"/>
                <a:gd name="T36" fmla="*/ 54 w 196"/>
                <a:gd name="T37" fmla="*/ 457 h 471"/>
                <a:gd name="T38" fmla="*/ 19 w 196"/>
                <a:gd name="T39" fmla="*/ 463 h 471"/>
                <a:gd name="T40" fmla="*/ 0 w 196"/>
                <a:gd name="T41" fmla="*/ 471 h 471"/>
                <a:gd name="T42" fmla="*/ 38 w 196"/>
                <a:gd name="T43" fmla="*/ 467 h 471"/>
                <a:gd name="T44" fmla="*/ 69 w 196"/>
                <a:gd name="T45" fmla="*/ 457 h 471"/>
                <a:gd name="T46" fmla="*/ 82 w 196"/>
                <a:gd name="T47" fmla="*/ 451 h 471"/>
                <a:gd name="T48" fmla="*/ 91 w 196"/>
                <a:gd name="T49" fmla="*/ 441 h 471"/>
                <a:gd name="T50" fmla="*/ 98 w 196"/>
                <a:gd name="T51" fmla="*/ 432 h 471"/>
                <a:gd name="T52" fmla="*/ 100 w 196"/>
                <a:gd name="T53" fmla="*/ 280 h 471"/>
                <a:gd name="T54" fmla="*/ 107 w 196"/>
                <a:gd name="T55" fmla="*/ 265 h 471"/>
                <a:gd name="T56" fmla="*/ 126 w 196"/>
                <a:gd name="T57" fmla="*/ 252 h 471"/>
                <a:gd name="T58" fmla="*/ 156 w 196"/>
                <a:gd name="T59" fmla="*/ 243 h 471"/>
                <a:gd name="T60" fmla="*/ 192 w 196"/>
                <a:gd name="T61" fmla="*/ 239 h 471"/>
                <a:gd name="T62" fmla="*/ 195 w 196"/>
                <a:gd name="T63" fmla="*/ 238 h 471"/>
                <a:gd name="T64" fmla="*/ 196 w 196"/>
                <a:gd name="T65" fmla="*/ 236 h 471"/>
                <a:gd name="T66" fmla="*/ 195 w 196"/>
                <a:gd name="T67" fmla="*/ 234 h 471"/>
                <a:gd name="T68" fmla="*/ 193 w 196"/>
                <a:gd name="T69" fmla="*/ 232 h 471"/>
                <a:gd name="T70" fmla="*/ 174 w 196"/>
                <a:gd name="T71" fmla="*/ 231 h 471"/>
                <a:gd name="T72" fmla="*/ 139 w 196"/>
                <a:gd name="T73" fmla="*/ 225 h 471"/>
                <a:gd name="T74" fmla="*/ 114 w 196"/>
                <a:gd name="T75" fmla="*/ 213 h 471"/>
                <a:gd name="T76" fmla="*/ 102 w 196"/>
                <a:gd name="T77" fmla="*/ 197 h 471"/>
                <a:gd name="T78" fmla="*/ 100 w 196"/>
                <a:gd name="T79" fmla="*/ 48 h 471"/>
                <a:gd name="T80" fmla="*/ 98 w 196"/>
                <a:gd name="T81" fmla="*/ 39 h 471"/>
                <a:gd name="T82" fmla="*/ 91 w 196"/>
                <a:gd name="T83" fmla="*/ 28 h 471"/>
                <a:gd name="T84" fmla="*/ 82 w 196"/>
                <a:gd name="T85" fmla="*/ 21 h 471"/>
                <a:gd name="T86" fmla="*/ 69 w 196"/>
                <a:gd name="T87" fmla="*/ 13 h 471"/>
                <a:gd name="T88" fmla="*/ 38 w 196"/>
                <a:gd name="T89" fmla="*/ 4 h 471"/>
                <a:gd name="T90" fmla="*/ 0 w 196"/>
                <a:gd name="T91" fmla="*/ 0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96" h="471">
                  <a:moveTo>
                    <a:pt x="0" y="0"/>
                  </a:moveTo>
                  <a:lnTo>
                    <a:pt x="0" y="6"/>
                  </a:lnTo>
                  <a:lnTo>
                    <a:pt x="19" y="8"/>
                  </a:lnTo>
                  <a:lnTo>
                    <a:pt x="37" y="10"/>
                  </a:lnTo>
                  <a:lnTo>
                    <a:pt x="54" y="14"/>
                  </a:lnTo>
                  <a:lnTo>
                    <a:pt x="67" y="19"/>
                  </a:lnTo>
                  <a:lnTo>
                    <a:pt x="78" y="26"/>
                  </a:lnTo>
                  <a:lnTo>
                    <a:pt x="86" y="32"/>
                  </a:lnTo>
                  <a:lnTo>
                    <a:pt x="93" y="41"/>
                  </a:lnTo>
                  <a:lnTo>
                    <a:pt x="94" y="48"/>
                  </a:lnTo>
                  <a:lnTo>
                    <a:pt x="94" y="190"/>
                  </a:lnTo>
                  <a:lnTo>
                    <a:pt x="95" y="199"/>
                  </a:lnTo>
                  <a:lnTo>
                    <a:pt x="95" y="200"/>
                  </a:lnTo>
                  <a:lnTo>
                    <a:pt x="96" y="201"/>
                  </a:lnTo>
                  <a:lnTo>
                    <a:pt x="102" y="209"/>
                  </a:lnTo>
                  <a:lnTo>
                    <a:pt x="103" y="210"/>
                  </a:lnTo>
                  <a:lnTo>
                    <a:pt x="111" y="218"/>
                  </a:lnTo>
                  <a:lnTo>
                    <a:pt x="122" y="225"/>
                  </a:lnTo>
                  <a:lnTo>
                    <a:pt x="124" y="225"/>
                  </a:lnTo>
                  <a:lnTo>
                    <a:pt x="138" y="231"/>
                  </a:lnTo>
                  <a:lnTo>
                    <a:pt x="154" y="235"/>
                  </a:lnTo>
                  <a:lnTo>
                    <a:pt x="157" y="235"/>
                  </a:lnTo>
                  <a:lnTo>
                    <a:pt x="154" y="236"/>
                  </a:lnTo>
                  <a:lnTo>
                    <a:pt x="138" y="240"/>
                  </a:lnTo>
                  <a:lnTo>
                    <a:pt x="124" y="245"/>
                  </a:lnTo>
                  <a:lnTo>
                    <a:pt x="122" y="247"/>
                  </a:lnTo>
                  <a:lnTo>
                    <a:pt x="111" y="253"/>
                  </a:lnTo>
                  <a:lnTo>
                    <a:pt x="103" y="261"/>
                  </a:lnTo>
                  <a:lnTo>
                    <a:pt x="102" y="261"/>
                  </a:lnTo>
                  <a:lnTo>
                    <a:pt x="96" y="270"/>
                  </a:lnTo>
                  <a:lnTo>
                    <a:pt x="95" y="271"/>
                  </a:lnTo>
                  <a:lnTo>
                    <a:pt x="94" y="280"/>
                  </a:lnTo>
                  <a:lnTo>
                    <a:pt x="94" y="422"/>
                  </a:lnTo>
                  <a:lnTo>
                    <a:pt x="91" y="430"/>
                  </a:lnTo>
                  <a:lnTo>
                    <a:pt x="86" y="438"/>
                  </a:lnTo>
                  <a:lnTo>
                    <a:pt x="78" y="445"/>
                  </a:lnTo>
                  <a:lnTo>
                    <a:pt x="67" y="452"/>
                  </a:lnTo>
                  <a:lnTo>
                    <a:pt x="54" y="457"/>
                  </a:lnTo>
                  <a:lnTo>
                    <a:pt x="37" y="461"/>
                  </a:lnTo>
                  <a:lnTo>
                    <a:pt x="19" y="463"/>
                  </a:lnTo>
                  <a:lnTo>
                    <a:pt x="0" y="465"/>
                  </a:lnTo>
                  <a:lnTo>
                    <a:pt x="0" y="471"/>
                  </a:lnTo>
                  <a:lnTo>
                    <a:pt x="20" y="470"/>
                  </a:lnTo>
                  <a:lnTo>
                    <a:pt x="38" y="467"/>
                  </a:lnTo>
                  <a:lnTo>
                    <a:pt x="55" y="463"/>
                  </a:lnTo>
                  <a:lnTo>
                    <a:pt x="69" y="457"/>
                  </a:lnTo>
                  <a:lnTo>
                    <a:pt x="71" y="457"/>
                  </a:lnTo>
                  <a:lnTo>
                    <a:pt x="82" y="451"/>
                  </a:lnTo>
                  <a:lnTo>
                    <a:pt x="91" y="443"/>
                  </a:lnTo>
                  <a:lnTo>
                    <a:pt x="91" y="441"/>
                  </a:lnTo>
                  <a:lnTo>
                    <a:pt x="98" y="434"/>
                  </a:lnTo>
                  <a:lnTo>
                    <a:pt x="98" y="432"/>
                  </a:lnTo>
                  <a:lnTo>
                    <a:pt x="100" y="422"/>
                  </a:lnTo>
                  <a:lnTo>
                    <a:pt x="100" y="280"/>
                  </a:lnTo>
                  <a:lnTo>
                    <a:pt x="102" y="272"/>
                  </a:lnTo>
                  <a:lnTo>
                    <a:pt x="107" y="265"/>
                  </a:lnTo>
                  <a:lnTo>
                    <a:pt x="114" y="258"/>
                  </a:lnTo>
                  <a:lnTo>
                    <a:pt x="126" y="252"/>
                  </a:lnTo>
                  <a:lnTo>
                    <a:pt x="139" y="247"/>
                  </a:lnTo>
                  <a:lnTo>
                    <a:pt x="156" y="243"/>
                  </a:lnTo>
                  <a:lnTo>
                    <a:pt x="174" y="240"/>
                  </a:lnTo>
                  <a:lnTo>
                    <a:pt x="192" y="239"/>
                  </a:lnTo>
                  <a:lnTo>
                    <a:pt x="193" y="239"/>
                  </a:lnTo>
                  <a:lnTo>
                    <a:pt x="195" y="238"/>
                  </a:lnTo>
                  <a:lnTo>
                    <a:pt x="195" y="238"/>
                  </a:lnTo>
                  <a:lnTo>
                    <a:pt x="196" y="236"/>
                  </a:lnTo>
                  <a:lnTo>
                    <a:pt x="196" y="235"/>
                  </a:lnTo>
                  <a:lnTo>
                    <a:pt x="195" y="234"/>
                  </a:lnTo>
                  <a:lnTo>
                    <a:pt x="195" y="232"/>
                  </a:lnTo>
                  <a:lnTo>
                    <a:pt x="193" y="232"/>
                  </a:lnTo>
                  <a:lnTo>
                    <a:pt x="192" y="232"/>
                  </a:lnTo>
                  <a:lnTo>
                    <a:pt x="174" y="231"/>
                  </a:lnTo>
                  <a:lnTo>
                    <a:pt x="156" y="228"/>
                  </a:lnTo>
                  <a:lnTo>
                    <a:pt x="139" y="225"/>
                  </a:lnTo>
                  <a:lnTo>
                    <a:pt x="126" y="219"/>
                  </a:lnTo>
                  <a:lnTo>
                    <a:pt x="114" y="213"/>
                  </a:lnTo>
                  <a:lnTo>
                    <a:pt x="107" y="205"/>
                  </a:lnTo>
                  <a:lnTo>
                    <a:pt x="102" y="197"/>
                  </a:lnTo>
                  <a:lnTo>
                    <a:pt x="100" y="190"/>
                  </a:lnTo>
                  <a:lnTo>
                    <a:pt x="100" y="48"/>
                  </a:lnTo>
                  <a:lnTo>
                    <a:pt x="98" y="40"/>
                  </a:lnTo>
                  <a:lnTo>
                    <a:pt x="98" y="39"/>
                  </a:lnTo>
                  <a:lnTo>
                    <a:pt x="98" y="37"/>
                  </a:lnTo>
                  <a:lnTo>
                    <a:pt x="91" y="28"/>
                  </a:lnTo>
                  <a:lnTo>
                    <a:pt x="91" y="28"/>
                  </a:lnTo>
                  <a:lnTo>
                    <a:pt x="82" y="21"/>
                  </a:lnTo>
                  <a:lnTo>
                    <a:pt x="71" y="14"/>
                  </a:lnTo>
                  <a:lnTo>
                    <a:pt x="69" y="13"/>
                  </a:lnTo>
                  <a:lnTo>
                    <a:pt x="55" y="8"/>
                  </a:lnTo>
                  <a:lnTo>
                    <a:pt x="38" y="4"/>
                  </a:lnTo>
                  <a:lnTo>
                    <a:pt x="20" y="1"/>
                  </a:lnTo>
                  <a:lnTo>
                    <a:pt x="0" y="0"/>
                  </a:lnTo>
                  <a:close/>
                </a:path>
              </a:pathLst>
            </a:custGeom>
            <a:noFill/>
            <a:ln w="9525">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2536" name="Freeform 72"/>
            <p:cNvSpPr>
              <a:spLocks/>
            </p:cNvSpPr>
            <p:nvPr/>
          </p:nvSpPr>
          <p:spPr bwMode="auto">
            <a:xfrm>
              <a:off x="3676" y="1907"/>
              <a:ext cx="1" cy="1"/>
            </a:xfrm>
            <a:custGeom>
              <a:avLst/>
              <a:gdLst>
                <a:gd name="T0" fmla="*/ 1 h 1"/>
                <a:gd name="T1" fmla="*/ 1 h 1"/>
                <a:gd name="T2" fmla="*/ 0 h 1"/>
                <a:gd name="T3" fmla="*/ 1 h 1"/>
              </a:gdLst>
              <a:ahLst/>
              <a:cxnLst>
                <a:cxn ang="0">
                  <a:pos x="0" y="T0"/>
                </a:cxn>
                <a:cxn ang="0">
                  <a:pos x="0" y="T1"/>
                </a:cxn>
                <a:cxn ang="0">
                  <a:pos x="0" y="T2"/>
                </a:cxn>
                <a:cxn ang="0">
                  <a:pos x="0" y="T3"/>
                </a:cxn>
              </a:cxnLst>
              <a:rect l="0" t="0" r="r" b="b"/>
              <a:pathLst>
                <a:path h="1">
                  <a:moveTo>
                    <a:pt x="0" y="1"/>
                  </a:moveTo>
                  <a:lnTo>
                    <a:pt x="0" y="1"/>
                  </a:lnTo>
                  <a:lnTo>
                    <a:pt x="0" y="0"/>
                  </a:lnTo>
                  <a:lnTo>
                    <a:pt x="0" y="1"/>
                  </a:lnTo>
                  <a:close/>
                </a:path>
              </a:pathLst>
            </a:custGeom>
            <a:noFill/>
            <a:ln w="9525">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2537" name="Rectangle 73"/>
            <p:cNvSpPr>
              <a:spLocks noChangeArrowheads="1"/>
            </p:cNvSpPr>
            <p:nvPr/>
          </p:nvSpPr>
          <p:spPr bwMode="auto">
            <a:xfrm>
              <a:off x="3687" y="2065"/>
              <a:ext cx="0" cy="2"/>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62538" name="Rectangle 74"/>
          <p:cNvSpPr>
            <a:spLocks noChangeArrowheads="1"/>
          </p:cNvSpPr>
          <p:nvPr/>
        </p:nvSpPr>
        <p:spPr bwMode="auto">
          <a:xfrm>
            <a:off x="5773738" y="3340100"/>
            <a:ext cx="104775"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3300" b="1" i="1">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539" name="Rectangle 75"/>
          <p:cNvSpPr>
            <a:spLocks noChangeArrowheads="1"/>
          </p:cNvSpPr>
          <p:nvPr/>
        </p:nvSpPr>
        <p:spPr bwMode="auto">
          <a:xfrm>
            <a:off x="7132638" y="3487738"/>
            <a:ext cx="381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200">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grpSp>
        <p:nvGrpSpPr>
          <p:cNvPr id="62540" name="Group 76"/>
          <p:cNvGrpSpPr>
            <a:grpSpLocks/>
          </p:cNvGrpSpPr>
          <p:nvPr/>
        </p:nvGrpSpPr>
        <p:grpSpPr bwMode="auto">
          <a:xfrm>
            <a:off x="6262688" y="2711450"/>
            <a:ext cx="311150" cy="517525"/>
            <a:chOff x="3585" y="1558"/>
            <a:chExt cx="196" cy="278"/>
          </a:xfrm>
        </p:grpSpPr>
        <p:sp>
          <p:nvSpPr>
            <p:cNvPr id="62541" name="Freeform 77"/>
            <p:cNvSpPr>
              <a:spLocks/>
            </p:cNvSpPr>
            <p:nvPr/>
          </p:nvSpPr>
          <p:spPr bwMode="auto">
            <a:xfrm>
              <a:off x="3585" y="1558"/>
              <a:ext cx="196" cy="278"/>
            </a:xfrm>
            <a:custGeom>
              <a:avLst/>
              <a:gdLst>
                <a:gd name="T0" fmla="*/ 0 w 196"/>
                <a:gd name="T1" fmla="*/ 7 h 278"/>
                <a:gd name="T2" fmla="*/ 37 w 196"/>
                <a:gd name="T3" fmla="*/ 8 h 278"/>
                <a:gd name="T4" fmla="*/ 68 w 196"/>
                <a:gd name="T5" fmla="*/ 14 h 278"/>
                <a:gd name="T6" fmla="*/ 87 w 196"/>
                <a:gd name="T7" fmla="*/ 22 h 278"/>
                <a:gd name="T8" fmla="*/ 94 w 196"/>
                <a:gd name="T9" fmla="*/ 29 h 278"/>
                <a:gd name="T10" fmla="*/ 95 w 196"/>
                <a:gd name="T11" fmla="*/ 118 h 278"/>
                <a:gd name="T12" fmla="*/ 96 w 196"/>
                <a:gd name="T13" fmla="*/ 120 h 278"/>
                <a:gd name="T14" fmla="*/ 103 w 196"/>
                <a:gd name="T15" fmla="*/ 125 h 278"/>
                <a:gd name="T16" fmla="*/ 112 w 196"/>
                <a:gd name="T17" fmla="*/ 131 h 278"/>
                <a:gd name="T18" fmla="*/ 138 w 196"/>
                <a:gd name="T19" fmla="*/ 137 h 278"/>
                <a:gd name="T20" fmla="*/ 138 w 196"/>
                <a:gd name="T21" fmla="*/ 140 h 278"/>
                <a:gd name="T22" fmla="*/ 112 w 196"/>
                <a:gd name="T23" fmla="*/ 147 h 278"/>
                <a:gd name="T24" fmla="*/ 103 w 196"/>
                <a:gd name="T25" fmla="*/ 152 h 278"/>
                <a:gd name="T26" fmla="*/ 96 w 196"/>
                <a:gd name="T27" fmla="*/ 158 h 278"/>
                <a:gd name="T28" fmla="*/ 94 w 196"/>
                <a:gd name="T29" fmla="*/ 164 h 278"/>
                <a:gd name="T30" fmla="*/ 93 w 196"/>
                <a:gd name="T31" fmla="*/ 252 h 278"/>
                <a:gd name="T32" fmla="*/ 80 w 196"/>
                <a:gd name="T33" fmla="*/ 260 h 278"/>
                <a:gd name="T34" fmla="*/ 54 w 196"/>
                <a:gd name="T35" fmla="*/ 266 h 278"/>
                <a:gd name="T36" fmla="*/ 19 w 196"/>
                <a:gd name="T37" fmla="*/ 270 h 278"/>
                <a:gd name="T38" fmla="*/ 0 w 196"/>
                <a:gd name="T39" fmla="*/ 278 h 278"/>
                <a:gd name="T40" fmla="*/ 38 w 196"/>
                <a:gd name="T41" fmla="*/ 275 h 278"/>
                <a:gd name="T42" fmla="*/ 69 w 196"/>
                <a:gd name="T43" fmla="*/ 270 h 278"/>
                <a:gd name="T44" fmla="*/ 90 w 196"/>
                <a:gd name="T45" fmla="*/ 262 h 278"/>
                <a:gd name="T46" fmla="*/ 96 w 196"/>
                <a:gd name="T47" fmla="*/ 256 h 278"/>
                <a:gd name="T48" fmla="*/ 98 w 196"/>
                <a:gd name="T49" fmla="*/ 254 h 278"/>
                <a:gd name="T50" fmla="*/ 100 w 196"/>
                <a:gd name="T51" fmla="*/ 164 h 278"/>
                <a:gd name="T52" fmla="*/ 107 w 196"/>
                <a:gd name="T53" fmla="*/ 158 h 278"/>
                <a:gd name="T54" fmla="*/ 125 w 196"/>
                <a:gd name="T55" fmla="*/ 150 h 278"/>
                <a:gd name="T56" fmla="*/ 156 w 196"/>
                <a:gd name="T57" fmla="*/ 143 h 278"/>
                <a:gd name="T58" fmla="*/ 192 w 196"/>
                <a:gd name="T59" fmla="*/ 142 h 278"/>
                <a:gd name="T60" fmla="*/ 195 w 196"/>
                <a:gd name="T61" fmla="*/ 141 h 278"/>
                <a:gd name="T62" fmla="*/ 196 w 196"/>
                <a:gd name="T63" fmla="*/ 140 h 278"/>
                <a:gd name="T64" fmla="*/ 195 w 196"/>
                <a:gd name="T65" fmla="*/ 137 h 278"/>
                <a:gd name="T66" fmla="*/ 193 w 196"/>
                <a:gd name="T67" fmla="*/ 136 h 278"/>
                <a:gd name="T68" fmla="*/ 174 w 196"/>
                <a:gd name="T69" fmla="*/ 134 h 278"/>
                <a:gd name="T70" fmla="*/ 139 w 196"/>
                <a:gd name="T71" fmla="*/ 131 h 278"/>
                <a:gd name="T72" fmla="*/ 113 w 196"/>
                <a:gd name="T73" fmla="*/ 124 h 278"/>
                <a:gd name="T74" fmla="*/ 100 w 196"/>
                <a:gd name="T75" fmla="*/ 115 h 278"/>
                <a:gd name="T76" fmla="*/ 100 w 196"/>
                <a:gd name="T77" fmla="*/ 29 h 278"/>
                <a:gd name="T78" fmla="*/ 98 w 196"/>
                <a:gd name="T79" fmla="*/ 23 h 278"/>
                <a:gd name="T80" fmla="*/ 96 w 196"/>
                <a:gd name="T81" fmla="*/ 21 h 278"/>
                <a:gd name="T82" fmla="*/ 90 w 196"/>
                <a:gd name="T83" fmla="*/ 16 h 278"/>
                <a:gd name="T84" fmla="*/ 69 w 196"/>
                <a:gd name="T85" fmla="*/ 8 h 278"/>
                <a:gd name="T86" fmla="*/ 38 w 196"/>
                <a:gd name="T87" fmla="*/ 1 h 278"/>
                <a:gd name="T88" fmla="*/ 0 w 196"/>
                <a:gd name="T89" fmla="*/ 0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96" h="278">
                  <a:moveTo>
                    <a:pt x="0" y="0"/>
                  </a:moveTo>
                  <a:lnTo>
                    <a:pt x="0" y="7"/>
                  </a:lnTo>
                  <a:lnTo>
                    <a:pt x="19" y="7"/>
                  </a:lnTo>
                  <a:lnTo>
                    <a:pt x="37" y="8"/>
                  </a:lnTo>
                  <a:lnTo>
                    <a:pt x="54" y="10"/>
                  </a:lnTo>
                  <a:lnTo>
                    <a:pt x="68" y="14"/>
                  </a:lnTo>
                  <a:lnTo>
                    <a:pt x="80" y="18"/>
                  </a:lnTo>
                  <a:lnTo>
                    <a:pt x="87" y="22"/>
                  </a:lnTo>
                  <a:lnTo>
                    <a:pt x="93" y="26"/>
                  </a:lnTo>
                  <a:lnTo>
                    <a:pt x="94" y="29"/>
                  </a:lnTo>
                  <a:lnTo>
                    <a:pt x="94" y="112"/>
                  </a:lnTo>
                  <a:lnTo>
                    <a:pt x="95" y="118"/>
                  </a:lnTo>
                  <a:lnTo>
                    <a:pt x="95" y="119"/>
                  </a:lnTo>
                  <a:lnTo>
                    <a:pt x="96" y="120"/>
                  </a:lnTo>
                  <a:lnTo>
                    <a:pt x="96" y="120"/>
                  </a:lnTo>
                  <a:lnTo>
                    <a:pt x="103" y="125"/>
                  </a:lnTo>
                  <a:lnTo>
                    <a:pt x="111" y="129"/>
                  </a:lnTo>
                  <a:lnTo>
                    <a:pt x="112" y="131"/>
                  </a:lnTo>
                  <a:lnTo>
                    <a:pt x="124" y="134"/>
                  </a:lnTo>
                  <a:lnTo>
                    <a:pt x="138" y="137"/>
                  </a:lnTo>
                  <a:lnTo>
                    <a:pt x="147" y="138"/>
                  </a:lnTo>
                  <a:lnTo>
                    <a:pt x="138" y="140"/>
                  </a:lnTo>
                  <a:lnTo>
                    <a:pt x="124" y="143"/>
                  </a:lnTo>
                  <a:lnTo>
                    <a:pt x="112" y="147"/>
                  </a:lnTo>
                  <a:lnTo>
                    <a:pt x="111" y="147"/>
                  </a:lnTo>
                  <a:lnTo>
                    <a:pt x="103" y="152"/>
                  </a:lnTo>
                  <a:lnTo>
                    <a:pt x="96" y="156"/>
                  </a:lnTo>
                  <a:lnTo>
                    <a:pt x="96" y="158"/>
                  </a:lnTo>
                  <a:lnTo>
                    <a:pt x="95" y="159"/>
                  </a:lnTo>
                  <a:lnTo>
                    <a:pt x="94" y="164"/>
                  </a:lnTo>
                  <a:lnTo>
                    <a:pt x="94" y="248"/>
                  </a:lnTo>
                  <a:lnTo>
                    <a:pt x="93" y="252"/>
                  </a:lnTo>
                  <a:lnTo>
                    <a:pt x="87" y="256"/>
                  </a:lnTo>
                  <a:lnTo>
                    <a:pt x="80" y="260"/>
                  </a:lnTo>
                  <a:lnTo>
                    <a:pt x="68" y="264"/>
                  </a:lnTo>
                  <a:lnTo>
                    <a:pt x="54" y="266"/>
                  </a:lnTo>
                  <a:lnTo>
                    <a:pt x="37" y="269"/>
                  </a:lnTo>
                  <a:lnTo>
                    <a:pt x="19" y="270"/>
                  </a:lnTo>
                  <a:lnTo>
                    <a:pt x="0" y="271"/>
                  </a:lnTo>
                  <a:lnTo>
                    <a:pt x="0" y="278"/>
                  </a:lnTo>
                  <a:lnTo>
                    <a:pt x="20" y="276"/>
                  </a:lnTo>
                  <a:lnTo>
                    <a:pt x="38" y="275"/>
                  </a:lnTo>
                  <a:lnTo>
                    <a:pt x="55" y="273"/>
                  </a:lnTo>
                  <a:lnTo>
                    <a:pt x="69" y="270"/>
                  </a:lnTo>
                  <a:lnTo>
                    <a:pt x="81" y="266"/>
                  </a:lnTo>
                  <a:lnTo>
                    <a:pt x="90" y="262"/>
                  </a:lnTo>
                  <a:lnTo>
                    <a:pt x="91" y="261"/>
                  </a:lnTo>
                  <a:lnTo>
                    <a:pt x="96" y="256"/>
                  </a:lnTo>
                  <a:lnTo>
                    <a:pt x="98" y="256"/>
                  </a:lnTo>
                  <a:lnTo>
                    <a:pt x="98" y="254"/>
                  </a:lnTo>
                  <a:lnTo>
                    <a:pt x="100" y="248"/>
                  </a:lnTo>
                  <a:lnTo>
                    <a:pt x="100" y="164"/>
                  </a:lnTo>
                  <a:lnTo>
                    <a:pt x="102" y="162"/>
                  </a:lnTo>
                  <a:lnTo>
                    <a:pt x="107" y="158"/>
                  </a:lnTo>
                  <a:lnTo>
                    <a:pt x="113" y="154"/>
                  </a:lnTo>
                  <a:lnTo>
                    <a:pt x="125" y="150"/>
                  </a:lnTo>
                  <a:lnTo>
                    <a:pt x="139" y="146"/>
                  </a:lnTo>
                  <a:lnTo>
                    <a:pt x="156" y="143"/>
                  </a:lnTo>
                  <a:lnTo>
                    <a:pt x="174" y="142"/>
                  </a:lnTo>
                  <a:lnTo>
                    <a:pt x="192" y="142"/>
                  </a:lnTo>
                  <a:lnTo>
                    <a:pt x="193" y="142"/>
                  </a:lnTo>
                  <a:lnTo>
                    <a:pt x="195" y="141"/>
                  </a:lnTo>
                  <a:lnTo>
                    <a:pt x="195" y="141"/>
                  </a:lnTo>
                  <a:lnTo>
                    <a:pt x="196" y="140"/>
                  </a:lnTo>
                  <a:lnTo>
                    <a:pt x="196" y="138"/>
                  </a:lnTo>
                  <a:lnTo>
                    <a:pt x="195" y="137"/>
                  </a:lnTo>
                  <a:lnTo>
                    <a:pt x="195" y="136"/>
                  </a:lnTo>
                  <a:lnTo>
                    <a:pt x="193" y="136"/>
                  </a:lnTo>
                  <a:lnTo>
                    <a:pt x="192" y="136"/>
                  </a:lnTo>
                  <a:lnTo>
                    <a:pt x="174" y="134"/>
                  </a:lnTo>
                  <a:lnTo>
                    <a:pt x="156" y="133"/>
                  </a:lnTo>
                  <a:lnTo>
                    <a:pt x="139" y="131"/>
                  </a:lnTo>
                  <a:lnTo>
                    <a:pt x="125" y="128"/>
                  </a:lnTo>
                  <a:lnTo>
                    <a:pt x="113" y="124"/>
                  </a:lnTo>
                  <a:lnTo>
                    <a:pt x="107" y="120"/>
                  </a:lnTo>
                  <a:lnTo>
                    <a:pt x="100" y="115"/>
                  </a:lnTo>
                  <a:lnTo>
                    <a:pt x="100" y="112"/>
                  </a:lnTo>
                  <a:lnTo>
                    <a:pt x="100" y="29"/>
                  </a:lnTo>
                  <a:lnTo>
                    <a:pt x="98" y="25"/>
                  </a:lnTo>
                  <a:lnTo>
                    <a:pt x="98" y="23"/>
                  </a:lnTo>
                  <a:lnTo>
                    <a:pt x="98" y="22"/>
                  </a:lnTo>
                  <a:lnTo>
                    <a:pt x="96" y="21"/>
                  </a:lnTo>
                  <a:lnTo>
                    <a:pt x="91" y="17"/>
                  </a:lnTo>
                  <a:lnTo>
                    <a:pt x="90" y="16"/>
                  </a:lnTo>
                  <a:lnTo>
                    <a:pt x="81" y="12"/>
                  </a:lnTo>
                  <a:lnTo>
                    <a:pt x="69" y="8"/>
                  </a:lnTo>
                  <a:lnTo>
                    <a:pt x="55" y="4"/>
                  </a:lnTo>
                  <a:lnTo>
                    <a:pt x="38" y="1"/>
                  </a:lnTo>
                  <a:lnTo>
                    <a:pt x="20" y="0"/>
                  </a:lnTo>
                  <a:lnTo>
                    <a:pt x="0" y="0"/>
                  </a:lnTo>
                  <a:close/>
                </a:path>
              </a:pathLst>
            </a:custGeom>
            <a:noFill/>
            <a:ln w="9525">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2542" name="Freeform 78"/>
            <p:cNvSpPr>
              <a:spLocks/>
            </p:cNvSpPr>
            <p:nvPr/>
          </p:nvSpPr>
          <p:spPr bwMode="auto">
            <a:xfrm>
              <a:off x="3676" y="1581"/>
              <a:ext cx="2" cy="2"/>
            </a:xfrm>
            <a:custGeom>
              <a:avLst/>
              <a:gdLst>
                <a:gd name="T0" fmla="*/ 2 w 2"/>
                <a:gd name="T1" fmla="*/ 2 h 2"/>
                <a:gd name="T2" fmla="*/ 0 w 2"/>
                <a:gd name="T3" fmla="*/ 2 h 2"/>
                <a:gd name="T4" fmla="*/ 0 w 2"/>
                <a:gd name="T5" fmla="*/ 0 h 2"/>
                <a:gd name="T6" fmla="*/ 2 w 2"/>
                <a:gd name="T7" fmla="*/ 2 h 2"/>
              </a:gdLst>
              <a:ahLst/>
              <a:cxnLst>
                <a:cxn ang="0">
                  <a:pos x="T0" y="T1"/>
                </a:cxn>
                <a:cxn ang="0">
                  <a:pos x="T2" y="T3"/>
                </a:cxn>
                <a:cxn ang="0">
                  <a:pos x="T4" y="T5"/>
                </a:cxn>
                <a:cxn ang="0">
                  <a:pos x="T6" y="T7"/>
                </a:cxn>
              </a:cxnLst>
              <a:rect l="0" t="0" r="r" b="b"/>
              <a:pathLst>
                <a:path w="2" h="2">
                  <a:moveTo>
                    <a:pt x="2" y="2"/>
                  </a:moveTo>
                  <a:lnTo>
                    <a:pt x="0" y="2"/>
                  </a:lnTo>
                  <a:lnTo>
                    <a:pt x="0" y="0"/>
                  </a:lnTo>
                  <a:lnTo>
                    <a:pt x="2" y="2"/>
                  </a:lnTo>
                  <a:close/>
                </a:path>
              </a:pathLst>
            </a:custGeom>
            <a:noFill/>
            <a:ln w="9525">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2543" name="Rectangle 79"/>
            <p:cNvSpPr>
              <a:spLocks noChangeArrowheads="1"/>
            </p:cNvSpPr>
            <p:nvPr/>
          </p:nvSpPr>
          <p:spPr bwMode="auto">
            <a:xfrm>
              <a:off x="3687" y="1674"/>
              <a:ext cx="0" cy="0"/>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62544" name="Rectangle 80"/>
          <p:cNvSpPr>
            <a:spLocks noChangeArrowheads="1"/>
          </p:cNvSpPr>
          <p:nvPr/>
        </p:nvSpPr>
        <p:spPr bwMode="auto">
          <a:xfrm>
            <a:off x="7167563" y="2808288"/>
            <a:ext cx="381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200">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545" name="Rectangle 81"/>
          <p:cNvSpPr>
            <a:spLocks noChangeArrowheads="1"/>
          </p:cNvSpPr>
          <p:nvPr/>
        </p:nvSpPr>
        <p:spPr bwMode="auto">
          <a:xfrm>
            <a:off x="6989763" y="2970213"/>
            <a:ext cx="381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200">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546" name="Rectangle 82"/>
          <p:cNvSpPr>
            <a:spLocks noChangeArrowheads="1"/>
          </p:cNvSpPr>
          <p:nvPr/>
        </p:nvSpPr>
        <p:spPr bwMode="auto">
          <a:xfrm>
            <a:off x="6757988" y="1935163"/>
            <a:ext cx="162063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b="1" dirty="0">
                <a:solidFill>
                  <a:srgbClr val="933C06"/>
                </a:solidFill>
                <a:ea typeface="ＭＳ Ｐゴシック" pitchFamily="1" charset="-128"/>
              </a:rPr>
              <a:t>Intervention </a:t>
            </a:r>
            <a:r>
              <a:rPr lang="en-US" altLang="en-US" b="1" dirty="0" smtClean="0">
                <a:solidFill>
                  <a:srgbClr val="933C06"/>
                </a:solidFill>
                <a:ea typeface="ＭＳ Ｐゴシック" pitchFamily="1" charset="-128"/>
              </a:rPr>
              <a:t>Goal:</a:t>
            </a:r>
            <a:endParaRPr lang="en-US" altLang="en-US" dirty="0">
              <a:solidFill>
                <a:srgbClr val="933C06"/>
              </a:solidFill>
              <a:ea typeface="ＭＳ Ｐゴシック" pitchFamily="1" charset="-128"/>
            </a:endParaRPr>
          </a:p>
        </p:txBody>
      </p:sp>
      <p:sp>
        <p:nvSpPr>
          <p:cNvPr id="62547" name="Rectangle 83"/>
          <p:cNvSpPr>
            <a:spLocks noChangeArrowheads="1"/>
          </p:cNvSpPr>
          <p:nvPr/>
        </p:nvSpPr>
        <p:spPr bwMode="auto">
          <a:xfrm>
            <a:off x="7210425" y="2506663"/>
            <a:ext cx="381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200" b="1">
                <a:latin typeface="Times New Roman" pitchFamily="18" charset="0"/>
                <a:ea typeface="ＭＳ Ｐゴシック" pitchFamily="1" charset="-128"/>
              </a:rPr>
              <a:t> </a:t>
            </a:r>
            <a:endParaRPr lang="en-US" altLang="en-US" sz="2400">
              <a:latin typeface="Times" pitchFamily="1" charset="0"/>
              <a:ea typeface="ＭＳ Ｐゴシック" pitchFamily="1" charset="-128"/>
            </a:endParaRPr>
          </a:p>
        </p:txBody>
      </p:sp>
      <p:sp>
        <p:nvSpPr>
          <p:cNvPr id="62548" name="Text Box 84"/>
          <p:cNvSpPr txBox="1">
            <a:spLocks noChangeArrowheads="1"/>
          </p:cNvSpPr>
          <p:nvPr/>
        </p:nvSpPr>
        <p:spPr bwMode="auto">
          <a:xfrm>
            <a:off x="1461016" y="4824413"/>
            <a:ext cx="117371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mpd="dbl">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dirty="0">
                <a:solidFill>
                  <a:srgbClr val="5F5F5F"/>
                </a:solidFill>
                <a:ea typeface="ＭＳ Ｐゴシック" pitchFamily="1" charset="-128"/>
              </a:rPr>
              <a:t>Low Risk or</a:t>
            </a:r>
          </a:p>
          <a:p>
            <a:pPr algn="ctr" eaLnBrk="0" hangingPunct="0"/>
            <a:r>
              <a:rPr lang="en-US" altLang="en-US" dirty="0">
                <a:solidFill>
                  <a:srgbClr val="5F5F5F"/>
                </a:solidFill>
                <a:ea typeface="ＭＳ Ｐゴシック" pitchFamily="1" charset="-128"/>
              </a:rPr>
              <a:t>Abstinent</a:t>
            </a:r>
          </a:p>
        </p:txBody>
      </p:sp>
      <p:sp>
        <p:nvSpPr>
          <p:cNvPr id="62549" name="Text Box 85"/>
          <p:cNvSpPr txBox="1">
            <a:spLocks noChangeArrowheads="1"/>
          </p:cNvSpPr>
          <p:nvPr/>
        </p:nvSpPr>
        <p:spPr bwMode="auto">
          <a:xfrm>
            <a:off x="6727825" y="3649663"/>
            <a:ext cx="161935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mpd="dbl">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dirty="0">
                <a:solidFill>
                  <a:srgbClr val="5F5F5F"/>
                </a:solidFill>
                <a:ea typeface="ＭＳ Ｐゴシック" pitchFamily="1" charset="-128"/>
              </a:rPr>
              <a:t>Brief Intervention</a:t>
            </a:r>
          </a:p>
        </p:txBody>
      </p:sp>
      <p:sp>
        <p:nvSpPr>
          <p:cNvPr id="62551" name="Text Box 87"/>
          <p:cNvSpPr txBox="1">
            <a:spLocks noChangeArrowheads="1"/>
          </p:cNvSpPr>
          <p:nvPr/>
        </p:nvSpPr>
        <p:spPr bwMode="auto">
          <a:xfrm>
            <a:off x="6718300" y="2760663"/>
            <a:ext cx="192392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mpd="dbl">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dirty="0">
                <a:solidFill>
                  <a:srgbClr val="5F5F5F"/>
                </a:solidFill>
                <a:ea typeface="ＭＳ Ｐゴシック" pitchFamily="1" charset="-128"/>
              </a:rPr>
              <a:t>Referral to treatment</a:t>
            </a:r>
          </a:p>
        </p:txBody>
      </p:sp>
    </p:spTree>
    <p:extLst>
      <p:ext uri="{BB962C8B-B14F-4D97-AF65-F5344CB8AC3E}">
        <p14:creationId xmlns:p14="http://schemas.microsoft.com/office/powerpoint/2010/main" val="95099562"/>
      </p:ext>
    </p:extLst>
  </p:cSld>
  <p:clrMapOvr>
    <a:masterClrMapping/>
  </p:clrMapOvr>
  <p:timing>
    <p:tnLst>
      <p:par>
        <p:cTn id="1" dur="indefinite" restart="never" nodeType="tmRoot"/>
      </p:par>
    </p:tnLst>
  </p:timing>
</p:sld>
</file>

<file path=ppt/theme/theme1.xml><?xml version="1.0" encoding="utf-8"?>
<a:theme xmlns:a="http://schemas.openxmlformats.org/drawingml/2006/main" name="Rogers-PPT template-081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0-10">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Rogers-PPT template-0811</Template>
  <TotalTime>726</TotalTime>
  <Words>679</Words>
  <Application>Microsoft Office PowerPoint</Application>
  <PresentationFormat>On-screen Show (4:3)</PresentationFormat>
  <Paragraphs>184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Rogers-PPT template-0811</vt:lpstr>
      <vt:lpstr>Screening for Alcohol Use and Alcohol Use Disorder in Psychiatric Inpatient Settings</vt:lpstr>
      <vt:lpstr>Michael M. Miller, MD, FASAM, FAPA mmiller@rogershospital.org</vt:lpstr>
      <vt:lpstr>PowerPoint Presentation</vt:lpstr>
      <vt:lpstr>PowerPoint Presentation</vt:lpstr>
      <vt:lpstr>Why?</vt:lpstr>
      <vt:lpstr>What can it “find”?</vt:lpstr>
      <vt:lpstr>The Spectrum of Alcohol Use</vt:lpstr>
      <vt:lpstr>“Broadening the Base of Treatment” IOM Report--1990</vt:lpstr>
      <vt:lpstr>What are we assessing/treating? What might we intervene upon?</vt:lpstr>
      <vt:lpstr>It’s Good to Identify Both</vt:lpstr>
      <vt:lpstr>To Oversimplify</vt:lpstr>
      <vt:lpstr>Tobacco is #1 But Alcohol Ain’t Trivial</vt:lpstr>
      <vt:lpstr>Some Interesting Titles</vt:lpstr>
      <vt:lpstr>Some Interesting Titles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Your User Name</dc:creator>
  <cp:lastModifiedBy>NORC</cp:lastModifiedBy>
  <cp:revision>99</cp:revision>
  <dcterms:created xsi:type="dcterms:W3CDTF">2011-09-07T15:19:40Z</dcterms:created>
  <dcterms:modified xsi:type="dcterms:W3CDTF">2013-11-25T17:46:16Z</dcterms:modified>
</cp:coreProperties>
</file>