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445" r:id="rId2"/>
    <p:sldId id="564" r:id="rId3"/>
    <p:sldId id="561" r:id="rId4"/>
    <p:sldId id="604" r:id="rId5"/>
    <p:sldId id="603" r:id="rId6"/>
    <p:sldId id="605" r:id="rId7"/>
    <p:sldId id="606" r:id="rId8"/>
    <p:sldId id="607" r:id="rId9"/>
    <p:sldId id="608" r:id="rId10"/>
    <p:sldId id="611" r:id="rId11"/>
    <p:sldId id="612" r:id="rId12"/>
    <p:sldId id="609" r:id="rId13"/>
    <p:sldId id="610" r:id="rId14"/>
    <p:sldId id="613" r:id="rId15"/>
    <p:sldId id="614" r:id="rId16"/>
    <p:sldId id="539" r:id="rId17"/>
    <p:sldId id="601" r:id="rId18"/>
  </p:sldIdLst>
  <p:sldSz cx="9144000" cy="6858000" type="screen4x3"/>
  <p:notesSz cx="7026275" cy="9312275"/>
  <p:defaultTextStyle>
    <a:defPPr>
      <a:defRPr lang="en-US"/>
    </a:defPPr>
    <a:lvl1pPr algn="l" rtl="0" fontAlgn="base">
      <a:spcBef>
        <a:spcPct val="0"/>
      </a:spcBef>
      <a:spcAft>
        <a:spcPct val="0"/>
      </a:spcAft>
      <a:defRPr sz="2400" b="1" kern="1200">
        <a:solidFill>
          <a:schemeClr val="tx1"/>
        </a:solidFill>
        <a:latin typeface="Arial" charset="0"/>
        <a:ea typeface="+mn-ea"/>
        <a:cs typeface="+mn-cs"/>
      </a:defRPr>
    </a:lvl1pPr>
    <a:lvl2pPr marL="457200" algn="l" rtl="0" fontAlgn="base">
      <a:spcBef>
        <a:spcPct val="0"/>
      </a:spcBef>
      <a:spcAft>
        <a:spcPct val="0"/>
      </a:spcAft>
      <a:defRPr sz="2400" b="1" kern="1200">
        <a:solidFill>
          <a:schemeClr val="tx1"/>
        </a:solidFill>
        <a:latin typeface="Arial" charset="0"/>
        <a:ea typeface="+mn-ea"/>
        <a:cs typeface="+mn-cs"/>
      </a:defRPr>
    </a:lvl2pPr>
    <a:lvl3pPr marL="914400" algn="l" rtl="0" fontAlgn="base">
      <a:spcBef>
        <a:spcPct val="0"/>
      </a:spcBef>
      <a:spcAft>
        <a:spcPct val="0"/>
      </a:spcAft>
      <a:defRPr sz="2400" b="1" kern="1200">
        <a:solidFill>
          <a:schemeClr val="tx1"/>
        </a:solidFill>
        <a:latin typeface="Arial" charset="0"/>
        <a:ea typeface="+mn-ea"/>
        <a:cs typeface="+mn-cs"/>
      </a:defRPr>
    </a:lvl3pPr>
    <a:lvl4pPr marL="1371600" algn="l" rtl="0" fontAlgn="base">
      <a:spcBef>
        <a:spcPct val="0"/>
      </a:spcBef>
      <a:spcAft>
        <a:spcPct val="0"/>
      </a:spcAft>
      <a:defRPr sz="2400" b="1" kern="1200">
        <a:solidFill>
          <a:schemeClr val="tx1"/>
        </a:solidFill>
        <a:latin typeface="Arial" charset="0"/>
        <a:ea typeface="+mn-ea"/>
        <a:cs typeface="+mn-cs"/>
      </a:defRPr>
    </a:lvl4pPr>
    <a:lvl5pPr marL="1828800" algn="l" rtl="0" fontAlgn="base">
      <a:spcBef>
        <a:spcPct val="0"/>
      </a:spcBef>
      <a:spcAft>
        <a:spcPct val="0"/>
      </a:spcAft>
      <a:defRPr sz="2400" b="1" kern="1200">
        <a:solidFill>
          <a:schemeClr val="tx1"/>
        </a:solidFill>
        <a:latin typeface="Arial" charset="0"/>
        <a:ea typeface="+mn-ea"/>
        <a:cs typeface="+mn-cs"/>
      </a:defRPr>
    </a:lvl5pPr>
    <a:lvl6pPr marL="2286000" algn="l" defTabSz="914400" rtl="0" eaLnBrk="1" latinLnBrk="0" hangingPunct="1">
      <a:defRPr sz="2400" b="1" kern="1200">
        <a:solidFill>
          <a:schemeClr val="tx1"/>
        </a:solidFill>
        <a:latin typeface="Arial" charset="0"/>
        <a:ea typeface="+mn-ea"/>
        <a:cs typeface="+mn-cs"/>
      </a:defRPr>
    </a:lvl6pPr>
    <a:lvl7pPr marL="2743200" algn="l" defTabSz="914400" rtl="0" eaLnBrk="1" latinLnBrk="0" hangingPunct="1">
      <a:defRPr sz="2400" b="1" kern="1200">
        <a:solidFill>
          <a:schemeClr val="tx1"/>
        </a:solidFill>
        <a:latin typeface="Arial" charset="0"/>
        <a:ea typeface="+mn-ea"/>
        <a:cs typeface="+mn-cs"/>
      </a:defRPr>
    </a:lvl7pPr>
    <a:lvl8pPr marL="3200400" algn="l" defTabSz="914400" rtl="0" eaLnBrk="1" latinLnBrk="0" hangingPunct="1">
      <a:defRPr sz="2400" b="1" kern="1200">
        <a:solidFill>
          <a:schemeClr val="tx1"/>
        </a:solidFill>
        <a:latin typeface="Arial" charset="0"/>
        <a:ea typeface="+mn-ea"/>
        <a:cs typeface="+mn-cs"/>
      </a:defRPr>
    </a:lvl8pPr>
    <a:lvl9pPr marL="3657600" algn="l" defTabSz="914400" rtl="0" eaLnBrk="1" latinLnBrk="0" hangingPunct="1">
      <a:defRPr sz="24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E6EEFA"/>
    <a:srgbClr val="D8E4F8"/>
    <a:srgbClr val="CEDDF6"/>
    <a:srgbClr val="663300"/>
    <a:srgbClr val="FFFF00"/>
    <a:srgbClr val="CC33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57" autoAdjust="0"/>
    <p:restoredTop sz="84568" autoAdjust="0"/>
  </p:normalViewPr>
  <p:slideViewPr>
    <p:cSldViewPr snapToGrid="0" snapToObjects="1">
      <p:cViewPr>
        <p:scale>
          <a:sx n="66" d="100"/>
          <a:sy n="66" d="100"/>
        </p:scale>
        <p:origin x="-2934" y="-804"/>
      </p:cViewPr>
      <p:guideLst>
        <p:guide orient="horz" pos="2160"/>
        <p:guide orient="horz" pos="4140"/>
        <p:guide orient="horz" pos="1290"/>
        <p:guide orient="horz" pos="3738"/>
        <p:guide orient="horz" pos="3847"/>
        <p:guide orient="horz" pos="1288"/>
        <p:guide orient="horz" pos="1285"/>
        <p:guide orient="horz" pos="936"/>
        <p:guide pos="2880"/>
        <p:guide pos="575"/>
        <p:guide pos="5466"/>
        <p:guide pos="64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4498" name="Rectangle 2"/>
          <p:cNvSpPr>
            <a:spLocks noGrp="1" noChangeArrowheads="1"/>
          </p:cNvSpPr>
          <p:nvPr>
            <p:ph type="hdr" sz="quarter"/>
          </p:nvPr>
        </p:nvSpPr>
        <p:spPr bwMode="auto">
          <a:xfrm>
            <a:off x="0" y="0"/>
            <a:ext cx="3045025" cy="464998"/>
          </a:xfrm>
          <a:prstGeom prst="rect">
            <a:avLst/>
          </a:prstGeom>
          <a:noFill/>
          <a:ln w="9525">
            <a:noFill/>
            <a:miter lim="800000"/>
            <a:headEnd/>
            <a:tailEnd/>
          </a:ln>
        </p:spPr>
        <p:txBody>
          <a:bodyPr vert="horz" wrap="square" lIns="91827" tIns="45914" rIns="91827" bIns="45914" numCol="1" anchor="t" anchorCtr="0" compatLnSpc="1">
            <a:prstTxWarp prst="textNoShape">
              <a:avLst/>
            </a:prstTxWarp>
          </a:bodyPr>
          <a:lstStyle>
            <a:lvl1pPr defTabSz="918392">
              <a:defRPr sz="1200" b="0"/>
            </a:lvl1pPr>
          </a:lstStyle>
          <a:p>
            <a:pPr>
              <a:defRPr/>
            </a:pPr>
            <a:endParaRPr lang="en-US"/>
          </a:p>
        </p:txBody>
      </p:sp>
      <p:sp>
        <p:nvSpPr>
          <p:cNvPr id="234499" name="Rectangle 3"/>
          <p:cNvSpPr>
            <a:spLocks noGrp="1" noChangeArrowheads="1"/>
          </p:cNvSpPr>
          <p:nvPr>
            <p:ph type="dt" sz="quarter" idx="1"/>
          </p:nvPr>
        </p:nvSpPr>
        <p:spPr bwMode="auto">
          <a:xfrm>
            <a:off x="3979726" y="0"/>
            <a:ext cx="3045025" cy="464998"/>
          </a:xfrm>
          <a:prstGeom prst="rect">
            <a:avLst/>
          </a:prstGeom>
          <a:noFill/>
          <a:ln w="9525">
            <a:noFill/>
            <a:miter lim="800000"/>
            <a:headEnd/>
            <a:tailEnd/>
          </a:ln>
        </p:spPr>
        <p:txBody>
          <a:bodyPr vert="horz" wrap="square" lIns="91827" tIns="45914" rIns="91827" bIns="45914" numCol="1" anchor="t" anchorCtr="0" compatLnSpc="1">
            <a:prstTxWarp prst="textNoShape">
              <a:avLst/>
            </a:prstTxWarp>
          </a:bodyPr>
          <a:lstStyle>
            <a:lvl1pPr algn="r" defTabSz="918392">
              <a:defRPr sz="1200" b="0"/>
            </a:lvl1pPr>
          </a:lstStyle>
          <a:p>
            <a:pPr>
              <a:defRPr/>
            </a:pPr>
            <a:endParaRPr lang="en-US"/>
          </a:p>
        </p:txBody>
      </p:sp>
      <p:sp>
        <p:nvSpPr>
          <p:cNvPr id="234500" name="Rectangle 4"/>
          <p:cNvSpPr>
            <a:spLocks noGrp="1" noChangeArrowheads="1"/>
          </p:cNvSpPr>
          <p:nvPr>
            <p:ph type="ftr" sz="quarter" idx="2"/>
          </p:nvPr>
        </p:nvSpPr>
        <p:spPr bwMode="auto">
          <a:xfrm>
            <a:off x="0" y="8845738"/>
            <a:ext cx="3045025" cy="464998"/>
          </a:xfrm>
          <a:prstGeom prst="rect">
            <a:avLst/>
          </a:prstGeom>
          <a:noFill/>
          <a:ln w="9525">
            <a:noFill/>
            <a:miter lim="800000"/>
            <a:headEnd/>
            <a:tailEnd/>
          </a:ln>
        </p:spPr>
        <p:txBody>
          <a:bodyPr vert="horz" wrap="square" lIns="91827" tIns="45914" rIns="91827" bIns="45914" numCol="1" anchor="b" anchorCtr="0" compatLnSpc="1">
            <a:prstTxWarp prst="textNoShape">
              <a:avLst/>
            </a:prstTxWarp>
          </a:bodyPr>
          <a:lstStyle>
            <a:lvl1pPr defTabSz="918392">
              <a:defRPr sz="1200" b="0"/>
            </a:lvl1pPr>
          </a:lstStyle>
          <a:p>
            <a:pPr>
              <a:defRPr/>
            </a:pPr>
            <a:endParaRPr lang="en-US"/>
          </a:p>
        </p:txBody>
      </p:sp>
      <p:sp>
        <p:nvSpPr>
          <p:cNvPr id="234501" name="Rectangle 5"/>
          <p:cNvSpPr>
            <a:spLocks noGrp="1" noChangeArrowheads="1"/>
          </p:cNvSpPr>
          <p:nvPr>
            <p:ph type="sldNum" sz="quarter" idx="3"/>
          </p:nvPr>
        </p:nvSpPr>
        <p:spPr bwMode="auto">
          <a:xfrm>
            <a:off x="3979726" y="8845738"/>
            <a:ext cx="3045025" cy="464998"/>
          </a:xfrm>
          <a:prstGeom prst="rect">
            <a:avLst/>
          </a:prstGeom>
          <a:noFill/>
          <a:ln w="9525">
            <a:noFill/>
            <a:miter lim="800000"/>
            <a:headEnd/>
            <a:tailEnd/>
          </a:ln>
        </p:spPr>
        <p:txBody>
          <a:bodyPr vert="horz" wrap="square" lIns="91827" tIns="45914" rIns="91827" bIns="45914" numCol="1" anchor="b" anchorCtr="0" compatLnSpc="1">
            <a:prstTxWarp prst="textNoShape">
              <a:avLst/>
            </a:prstTxWarp>
          </a:bodyPr>
          <a:lstStyle>
            <a:lvl1pPr algn="r" defTabSz="918392">
              <a:defRPr sz="1200" b="0"/>
            </a:lvl1pPr>
          </a:lstStyle>
          <a:p>
            <a:pPr>
              <a:defRPr/>
            </a:pPr>
            <a:fld id="{A1654501-9D48-4CC3-8099-75E0227187E8}" type="slidenum">
              <a:rPr lang="en-US"/>
              <a:pPr>
                <a:defRPr/>
              </a:pPr>
              <a:t>‹#›</a:t>
            </a:fld>
            <a:endParaRPr lang="en-US"/>
          </a:p>
        </p:txBody>
      </p:sp>
    </p:spTree>
    <p:extLst>
      <p:ext uri="{BB962C8B-B14F-4D97-AF65-F5344CB8AC3E}">
        <p14:creationId xmlns:p14="http://schemas.microsoft.com/office/powerpoint/2010/main" val="4472880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45025" cy="464998"/>
          </a:xfrm>
          <a:prstGeom prst="rect">
            <a:avLst/>
          </a:prstGeom>
          <a:noFill/>
          <a:ln w="9525">
            <a:noFill/>
            <a:miter lim="800000"/>
            <a:headEnd/>
            <a:tailEnd/>
          </a:ln>
        </p:spPr>
        <p:txBody>
          <a:bodyPr vert="horz" wrap="square" lIns="93352" tIns="46676" rIns="93352" bIns="46676" numCol="1" anchor="t" anchorCtr="0" compatLnSpc="1">
            <a:prstTxWarp prst="textNoShape">
              <a:avLst/>
            </a:prstTxWarp>
          </a:bodyPr>
          <a:lstStyle>
            <a:lvl1pPr defTabSz="933724">
              <a:defRPr sz="1200" b="0"/>
            </a:lvl1pPr>
          </a:lstStyle>
          <a:p>
            <a:pPr>
              <a:defRPr/>
            </a:pPr>
            <a:endParaRPr lang="en-US"/>
          </a:p>
        </p:txBody>
      </p:sp>
      <p:sp>
        <p:nvSpPr>
          <p:cNvPr id="6147" name="Rectangle 3"/>
          <p:cNvSpPr>
            <a:spLocks noGrp="1" noChangeArrowheads="1"/>
          </p:cNvSpPr>
          <p:nvPr>
            <p:ph type="dt" idx="1"/>
          </p:nvPr>
        </p:nvSpPr>
        <p:spPr bwMode="auto">
          <a:xfrm>
            <a:off x="3979726" y="0"/>
            <a:ext cx="3045025" cy="464998"/>
          </a:xfrm>
          <a:prstGeom prst="rect">
            <a:avLst/>
          </a:prstGeom>
          <a:noFill/>
          <a:ln w="9525">
            <a:noFill/>
            <a:miter lim="800000"/>
            <a:headEnd/>
            <a:tailEnd/>
          </a:ln>
        </p:spPr>
        <p:txBody>
          <a:bodyPr vert="horz" wrap="square" lIns="93352" tIns="46676" rIns="93352" bIns="46676" numCol="1" anchor="t" anchorCtr="0" compatLnSpc="1">
            <a:prstTxWarp prst="textNoShape">
              <a:avLst/>
            </a:prstTxWarp>
          </a:bodyPr>
          <a:lstStyle>
            <a:lvl1pPr algn="r" defTabSz="933724">
              <a:defRPr sz="1200" b="0"/>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85863" y="698500"/>
            <a:ext cx="4654550" cy="34925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02933" y="4423640"/>
            <a:ext cx="5620410" cy="4189599"/>
          </a:xfrm>
          <a:prstGeom prst="rect">
            <a:avLst/>
          </a:prstGeom>
          <a:noFill/>
          <a:ln w="9525">
            <a:noFill/>
            <a:miter lim="800000"/>
            <a:headEnd/>
            <a:tailEnd/>
          </a:ln>
        </p:spPr>
        <p:txBody>
          <a:bodyPr vert="horz" wrap="square" lIns="93352" tIns="46676" rIns="93352" bIns="4667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845738"/>
            <a:ext cx="3045025" cy="464998"/>
          </a:xfrm>
          <a:prstGeom prst="rect">
            <a:avLst/>
          </a:prstGeom>
          <a:noFill/>
          <a:ln w="9525">
            <a:noFill/>
            <a:miter lim="800000"/>
            <a:headEnd/>
            <a:tailEnd/>
          </a:ln>
        </p:spPr>
        <p:txBody>
          <a:bodyPr vert="horz" wrap="square" lIns="93352" tIns="46676" rIns="93352" bIns="46676" numCol="1" anchor="b" anchorCtr="0" compatLnSpc="1">
            <a:prstTxWarp prst="textNoShape">
              <a:avLst/>
            </a:prstTxWarp>
          </a:bodyPr>
          <a:lstStyle>
            <a:lvl1pPr defTabSz="933724">
              <a:defRPr sz="1200" b="0"/>
            </a:lvl1pPr>
          </a:lstStyle>
          <a:p>
            <a:pPr>
              <a:defRPr/>
            </a:pPr>
            <a:endParaRPr lang="en-US"/>
          </a:p>
        </p:txBody>
      </p:sp>
      <p:sp>
        <p:nvSpPr>
          <p:cNvPr id="6151" name="Rectangle 7"/>
          <p:cNvSpPr>
            <a:spLocks noGrp="1" noChangeArrowheads="1"/>
          </p:cNvSpPr>
          <p:nvPr>
            <p:ph type="sldNum" sz="quarter" idx="5"/>
          </p:nvPr>
        </p:nvSpPr>
        <p:spPr bwMode="auto">
          <a:xfrm>
            <a:off x="3979726" y="8845738"/>
            <a:ext cx="3045025" cy="464998"/>
          </a:xfrm>
          <a:prstGeom prst="rect">
            <a:avLst/>
          </a:prstGeom>
          <a:noFill/>
          <a:ln w="9525">
            <a:noFill/>
            <a:miter lim="800000"/>
            <a:headEnd/>
            <a:tailEnd/>
          </a:ln>
        </p:spPr>
        <p:txBody>
          <a:bodyPr vert="horz" wrap="square" lIns="93352" tIns="46676" rIns="93352" bIns="46676" numCol="1" anchor="b" anchorCtr="0" compatLnSpc="1">
            <a:prstTxWarp prst="textNoShape">
              <a:avLst/>
            </a:prstTxWarp>
          </a:bodyPr>
          <a:lstStyle>
            <a:lvl1pPr algn="r" defTabSz="933724">
              <a:defRPr sz="1200" b="0"/>
            </a:lvl1pPr>
          </a:lstStyle>
          <a:p>
            <a:pPr>
              <a:defRPr/>
            </a:pPr>
            <a:fld id="{930C4C3A-113A-4DE5-8C61-DF5D8DA9C8A5}" type="slidenum">
              <a:rPr lang="en-US"/>
              <a:pPr>
                <a:defRPr/>
              </a:pPr>
              <a:t>‹#›</a:t>
            </a:fld>
            <a:endParaRPr lang="en-US"/>
          </a:p>
        </p:txBody>
      </p:sp>
    </p:spTree>
    <p:extLst>
      <p:ext uri="{BB962C8B-B14F-4D97-AF65-F5344CB8AC3E}">
        <p14:creationId xmlns:p14="http://schemas.microsoft.com/office/powerpoint/2010/main" val="11667209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0362A53C-E72D-4326-B55C-4B8F20C652A7}" type="slidenum">
              <a:rPr lang="en-US" smtClean="0"/>
              <a:pPr/>
              <a:t>1</a:t>
            </a:fld>
            <a:endParaRPr lang="en-US" smtClean="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a:ln/>
        </p:spPr>
      </p:sp>
      <p:sp>
        <p:nvSpPr>
          <p:cNvPr id="54274" name="Notes Placeholder 2"/>
          <p:cNvSpPr>
            <a:spLocks noGrp="1"/>
          </p:cNvSpPr>
          <p:nvPr>
            <p:ph type="body" idx="1"/>
          </p:nvPr>
        </p:nvSpPr>
        <p:spPr>
          <a:noFill/>
          <a:ln/>
        </p:spPr>
        <p:txBody>
          <a:bodyPr/>
          <a:lstStyle/>
          <a:p>
            <a:r>
              <a:rPr lang="en-US" dirty="0" smtClean="0"/>
              <a:t>CSAT= Center for Substance Abuse Treatment received funding in 2008. Pilot test consisted of 24 hospitals in 19 states over a 6 </a:t>
            </a:r>
            <a:r>
              <a:rPr lang="en-US" dirty="0" err="1" smtClean="0"/>
              <a:t>mon</a:t>
            </a:r>
            <a:r>
              <a:rPr lang="en-US" dirty="0" smtClean="0"/>
              <a:t>. period with over 9,000 records reviewed. Reliability testing conducted at 10 hospitals.  The final measure specifications were incorporated into the Specifications Manual for National Hospital Inpatient Quality Measures version 4.0 and were posted on the Joint Commission Website on July 1, 2011 effective for 1/1/12 discharges.</a:t>
            </a:r>
          </a:p>
        </p:txBody>
      </p:sp>
      <p:sp>
        <p:nvSpPr>
          <p:cNvPr id="54275" name="Slide Number Placeholder 3"/>
          <p:cNvSpPr>
            <a:spLocks noGrp="1"/>
          </p:cNvSpPr>
          <p:nvPr>
            <p:ph type="sldNum" sz="quarter" idx="5"/>
          </p:nvPr>
        </p:nvSpPr>
        <p:spPr>
          <a:noFill/>
        </p:spPr>
        <p:txBody>
          <a:bodyPr/>
          <a:lstStyle/>
          <a:p>
            <a:fld id="{1912A77A-2055-4D61-B382-3193597C8EEA}" type="slidenum">
              <a:rPr lang="en-US" smtClean="0"/>
              <a:pPr/>
              <a:t>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Based on the VA/DoD Clinical Practice Guideline for Management of Substance Use Disorder. Based on solid evidence.</a:t>
            </a:r>
            <a:endParaRPr lang="en-US" dirty="0"/>
          </a:p>
        </p:txBody>
      </p:sp>
      <p:sp>
        <p:nvSpPr>
          <p:cNvPr id="4" name="Slide Number Placeholder 3"/>
          <p:cNvSpPr>
            <a:spLocks noGrp="1"/>
          </p:cNvSpPr>
          <p:nvPr>
            <p:ph type="sldNum" sz="quarter" idx="10"/>
          </p:nvPr>
        </p:nvSpPr>
        <p:spPr/>
        <p:txBody>
          <a:bodyPr/>
          <a:lstStyle/>
          <a:p>
            <a:pPr>
              <a:defRPr/>
            </a:pPr>
            <a:fld id="{763EFD98-7E74-4C67-BF20-155D16C1C08B}"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Domain: assessment/screening Process measure Higher rate for improvement</a:t>
            </a:r>
            <a:endParaRPr lang="en-US" dirty="0"/>
          </a:p>
        </p:txBody>
      </p:sp>
      <p:sp>
        <p:nvSpPr>
          <p:cNvPr id="4" name="Slide Number Placeholder 3"/>
          <p:cNvSpPr>
            <a:spLocks noGrp="1"/>
          </p:cNvSpPr>
          <p:nvPr>
            <p:ph type="sldNum" sz="quarter" idx="10"/>
          </p:nvPr>
        </p:nvSpPr>
        <p:spPr/>
        <p:txBody>
          <a:bodyPr/>
          <a:lstStyle/>
          <a:p>
            <a:pPr>
              <a:defRPr/>
            </a:pPr>
            <a:fld id="{930C4C3A-113A-4DE5-8C61-DF5D8DA9C8A5}"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a:ln/>
        </p:spPr>
      </p:sp>
      <p:sp>
        <p:nvSpPr>
          <p:cNvPr id="58370" name="Notes Placeholder 2"/>
          <p:cNvSpPr>
            <a:spLocks noGrp="1"/>
          </p:cNvSpPr>
          <p:nvPr>
            <p:ph type="body" idx="1"/>
          </p:nvPr>
        </p:nvSpPr>
        <p:spPr>
          <a:noFill/>
          <a:ln/>
        </p:spPr>
        <p:txBody>
          <a:bodyPr/>
          <a:lstStyle/>
          <a:p>
            <a:endParaRPr lang="en-US" dirty="0" smtClean="0"/>
          </a:p>
        </p:txBody>
      </p:sp>
      <p:sp>
        <p:nvSpPr>
          <p:cNvPr id="58371" name="Slide Number Placeholder 3"/>
          <p:cNvSpPr>
            <a:spLocks noGrp="1"/>
          </p:cNvSpPr>
          <p:nvPr>
            <p:ph type="sldNum" sz="quarter" idx="5"/>
          </p:nvPr>
        </p:nvSpPr>
        <p:spPr>
          <a:noFill/>
        </p:spPr>
        <p:txBody>
          <a:bodyPr/>
          <a:lstStyle/>
          <a:p>
            <a:fld id="{F838DFDD-9AB0-49EB-9D33-A19FD10236F9}" type="slidenum">
              <a:rPr lang="en-US" smtClean="0"/>
              <a:pPr/>
              <a:t>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pPr defTabSz="931763"/>
            <a:fld id="{92C8741E-EFFF-46CB-9308-D46A4EA8D94D}" type="slidenum">
              <a:rPr lang="en-US" smtClean="0"/>
              <a:pPr defTabSz="931763"/>
              <a:t>7</a:t>
            </a:fld>
            <a:endParaRPr lang="en-US" dirty="0" smtClean="0"/>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xfrm>
            <a:off x="701676" y="4425951"/>
            <a:ext cx="5622925" cy="4186238"/>
          </a:xfrm>
          <a:noFill/>
          <a:ln/>
        </p:spPr>
        <p:txBody>
          <a:bodyP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Impairment can mean patient is comatose, obtunded, confused, memory loss, mentally retarded. Does not include patients who have overdosed</a:t>
            </a:r>
            <a:r>
              <a:rPr lang="en-US" baseline="0" dirty="0" smtClean="0"/>
              <a:t> or are intoxicated.</a:t>
            </a:r>
            <a:endParaRPr lang="en-US" dirty="0"/>
          </a:p>
        </p:txBody>
      </p:sp>
      <p:sp>
        <p:nvSpPr>
          <p:cNvPr id="4" name="Slide Number Placeholder 3"/>
          <p:cNvSpPr>
            <a:spLocks noGrp="1"/>
          </p:cNvSpPr>
          <p:nvPr>
            <p:ph type="sldNum" sz="quarter" idx="10"/>
          </p:nvPr>
        </p:nvSpPr>
        <p:spPr/>
        <p:txBody>
          <a:bodyPr/>
          <a:lstStyle/>
          <a:p>
            <a:pPr>
              <a:defRPr/>
            </a:pPr>
            <a:fld id="{930C4C3A-113A-4DE5-8C61-DF5D8DA9C8A5}" type="slidenum">
              <a:rPr lang="en-US" smtClean="0"/>
              <a:pPr>
                <a:defRPr/>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Screening with a validated tool, i.e., AUDIT, AUDIT-C, ASSIST, TWEAK, CRAFFT, MAST, G-MAST. CAGE  not recommended-used for severely alcohol dependent patients. Screens for no or low risk, moderate risk benefiting from brief intervention,  If BAC indicates acute intoxication select moderate risk for screen.</a:t>
            </a:r>
            <a:endParaRPr lang="en-US" dirty="0"/>
          </a:p>
        </p:txBody>
      </p:sp>
      <p:sp>
        <p:nvSpPr>
          <p:cNvPr id="4" name="Slide Number Placeholder 3"/>
          <p:cNvSpPr>
            <a:spLocks noGrp="1"/>
          </p:cNvSpPr>
          <p:nvPr>
            <p:ph type="sldNum" sz="quarter" idx="10"/>
          </p:nvPr>
        </p:nvSpPr>
        <p:spPr/>
        <p:txBody>
          <a:bodyPr/>
          <a:lstStyle/>
          <a:p>
            <a:pPr>
              <a:defRPr/>
            </a:pPr>
            <a:fld id="{930C4C3A-113A-4DE5-8C61-DF5D8DA9C8A5}" type="slidenum">
              <a:rPr lang="en-US" smtClean="0"/>
              <a:pPr>
                <a:defRPr/>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30C4C3A-113A-4DE5-8C61-DF5D8DA9C8A5}" type="slidenum">
              <a:rPr lang="en-US" smtClean="0"/>
              <a:pPr>
                <a:defRPr/>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1"/>
          <p:cNvSpPr>
            <a:spLocks noGrp="1" noChangeArrowheads="1"/>
          </p:cNvSpPr>
          <p:nvPr>
            <p:ph type="sldNum" sz="quarter" idx="10"/>
          </p:nvPr>
        </p:nvSpPr>
        <p:spPr>
          <a:ln/>
        </p:spPr>
        <p:txBody>
          <a:bodyPr/>
          <a:lstStyle>
            <a:lvl1pPr>
              <a:defRPr/>
            </a:lvl1pPr>
          </a:lstStyle>
          <a:p>
            <a:pPr>
              <a:defRPr/>
            </a:pPr>
            <a:fld id="{9312F101-8560-4554-9135-36D0FE5856BB}" type="slidenum">
              <a:rPr lang="en-US"/>
              <a:pPr>
                <a:defRPr/>
              </a:pPr>
              <a:t>‹#›</a:t>
            </a:fld>
            <a:endParaRPr lang="en-US"/>
          </a:p>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0688" y="211138"/>
            <a:ext cx="1916112" cy="56308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17588" y="211138"/>
            <a:ext cx="5600700" cy="56308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1"/>
          <p:cNvSpPr>
            <a:spLocks noGrp="1" noChangeArrowheads="1"/>
          </p:cNvSpPr>
          <p:nvPr>
            <p:ph type="sldNum" sz="quarter" idx="10"/>
          </p:nvPr>
        </p:nvSpPr>
        <p:spPr>
          <a:ln/>
        </p:spPr>
        <p:txBody>
          <a:bodyPr/>
          <a:lstStyle>
            <a:lvl1pPr>
              <a:defRPr/>
            </a:lvl1pPr>
          </a:lstStyle>
          <a:p>
            <a:pPr>
              <a:defRPr/>
            </a:pPr>
            <a:fld id="{EE55CD00-198F-41E6-8220-EB9033696DA0}" type="slidenum">
              <a:rPr lang="en-US"/>
              <a:pPr>
                <a:defRPr/>
              </a:pPr>
              <a:t>‹#›</a:t>
            </a:fld>
            <a:endParaRPr lang="en-US"/>
          </a:p>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71"/>
          <p:cNvSpPr>
            <a:spLocks noGrp="1" noChangeArrowheads="1"/>
          </p:cNvSpPr>
          <p:nvPr>
            <p:ph type="sldNum" sz="quarter" idx="10"/>
          </p:nvPr>
        </p:nvSpPr>
        <p:spPr>
          <a:ln/>
        </p:spPr>
        <p:txBody>
          <a:bodyPr/>
          <a:lstStyle>
            <a:lvl1pPr>
              <a:defRPr/>
            </a:lvl1pPr>
          </a:lstStyle>
          <a:p>
            <a:pPr>
              <a:defRPr/>
            </a:pPr>
            <a:fld id="{6AEC7A4D-1988-4B85-9965-F5B6340FCA1F}" type="slidenum">
              <a:rPr lang="en-US"/>
              <a:pPr>
                <a:defRPr/>
              </a:pPr>
              <a:t>‹#›</a:t>
            </a:fld>
            <a:endParaRPr lang="en-US"/>
          </a:p>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017588" y="211138"/>
            <a:ext cx="7659687" cy="871537"/>
          </a:xfrm>
        </p:spPr>
        <p:txBody>
          <a:bodyPr/>
          <a:lstStyle/>
          <a:p>
            <a:r>
              <a:rPr lang="en-US"/>
              <a:t>Click to edit Master title style</a:t>
            </a:r>
          </a:p>
        </p:txBody>
      </p:sp>
      <p:sp>
        <p:nvSpPr>
          <p:cNvPr id="3" name="Chart Placeholder 2"/>
          <p:cNvSpPr>
            <a:spLocks noGrp="1"/>
          </p:cNvSpPr>
          <p:nvPr>
            <p:ph type="chart" idx="1"/>
          </p:nvPr>
        </p:nvSpPr>
        <p:spPr>
          <a:xfrm>
            <a:off x="1017588" y="1536700"/>
            <a:ext cx="7669212" cy="4305300"/>
          </a:xfrm>
        </p:spPr>
        <p:txBody>
          <a:bodyPr/>
          <a:lstStyle/>
          <a:p>
            <a:pPr lvl="0"/>
            <a:endParaRPr lang="en-US" noProof="0"/>
          </a:p>
        </p:txBody>
      </p:sp>
      <p:sp>
        <p:nvSpPr>
          <p:cNvPr id="4" name="Rectangle 71"/>
          <p:cNvSpPr>
            <a:spLocks noGrp="1" noChangeArrowheads="1"/>
          </p:cNvSpPr>
          <p:nvPr>
            <p:ph type="sldNum" sz="quarter" idx="10"/>
          </p:nvPr>
        </p:nvSpPr>
        <p:spPr>
          <a:ln/>
        </p:spPr>
        <p:txBody>
          <a:bodyPr/>
          <a:lstStyle>
            <a:lvl1pPr>
              <a:defRPr/>
            </a:lvl1pPr>
          </a:lstStyle>
          <a:p>
            <a:pPr>
              <a:defRPr/>
            </a:pPr>
            <a:fld id="{21FF98E5-7320-48D5-A5A4-C5F53F894F36}" type="slidenum">
              <a:rPr lang="en-US"/>
              <a:pPr>
                <a:defRPr/>
              </a:pPr>
              <a:t>‹#›</a:t>
            </a:fld>
            <a:endParaRPr lang="en-US"/>
          </a:p>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71"/>
          <p:cNvSpPr>
            <a:spLocks noGrp="1" noChangeArrowheads="1"/>
          </p:cNvSpPr>
          <p:nvPr>
            <p:ph type="sldNum" sz="quarter" idx="10"/>
          </p:nvPr>
        </p:nvSpPr>
        <p:spPr>
          <a:ln/>
        </p:spPr>
        <p:txBody>
          <a:bodyPr/>
          <a:lstStyle>
            <a:lvl1pPr>
              <a:defRPr/>
            </a:lvl1pPr>
          </a:lstStyle>
          <a:p>
            <a:pPr>
              <a:defRPr/>
            </a:pPr>
            <a:fld id="{1E4037BF-6538-43C9-8041-B7AF97AE92C4}" type="slidenum">
              <a:rPr lang="en-US"/>
              <a:pPr>
                <a:defRPr/>
              </a:pPr>
              <a:t>‹#›</a:t>
            </a:fld>
            <a:endParaRPr lang="en-US"/>
          </a:p>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17588" y="1536700"/>
            <a:ext cx="3757612" cy="4305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27600" y="1536700"/>
            <a:ext cx="3759200" cy="4305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1"/>
          <p:cNvSpPr>
            <a:spLocks noGrp="1" noChangeArrowheads="1"/>
          </p:cNvSpPr>
          <p:nvPr>
            <p:ph type="sldNum" sz="quarter" idx="10"/>
          </p:nvPr>
        </p:nvSpPr>
        <p:spPr>
          <a:ln/>
        </p:spPr>
        <p:txBody>
          <a:bodyPr/>
          <a:lstStyle>
            <a:lvl1pPr>
              <a:defRPr/>
            </a:lvl1pPr>
          </a:lstStyle>
          <a:p>
            <a:pPr>
              <a:defRPr/>
            </a:pPr>
            <a:fld id="{D816864A-CCBD-4962-964B-D5EB965F3F6A}" type="slidenum">
              <a:rPr lang="en-US"/>
              <a:pPr>
                <a:defRPr/>
              </a:pPr>
              <a:t>‹#›</a:t>
            </a:fld>
            <a:endParaRPr lang="en-US"/>
          </a:p>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1"/>
          <p:cNvSpPr>
            <a:spLocks noGrp="1" noChangeArrowheads="1"/>
          </p:cNvSpPr>
          <p:nvPr>
            <p:ph type="sldNum" sz="quarter" idx="10"/>
          </p:nvPr>
        </p:nvSpPr>
        <p:spPr>
          <a:ln/>
        </p:spPr>
        <p:txBody>
          <a:bodyPr/>
          <a:lstStyle>
            <a:lvl1pPr>
              <a:defRPr/>
            </a:lvl1pPr>
          </a:lstStyle>
          <a:p>
            <a:pPr>
              <a:defRPr/>
            </a:pPr>
            <a:fld id="{6EBAA325-FB62-4B14-821B-E1325D95C0CE}" type="slidenum">
              <a:rPr lang="en-US"/>
              <a:pPr>
                <a:defRPr/>
              </a:pPr>
              <a:t>‹#›</a:t>
            </a:fld>
            <a:endParaRPr lang="en-US"/>
          </a:p>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71"/>
          <p:cNvSpPr>
            <a:spLocks noGrp="1" noChangeArrowheads="1"/>
          </p:cNvSpPr>
          <p:nvPr>
            <p:ph type="sldNum" sz="quarter" idx="10"/>
          </p:nvPr>
        </p:nvSpPr>
        <p:spPr>
          <a:ln/>
        </p:spPr>
        <p:txBody>
          <a:bodyPr/>
          <a:lstStyle>
            <a:lvl1pPr>
              <a:defRPr/>
            </a:lvl1pPr>
          </a:lstStyle>
          <a:p>
            <a:pPr>
              <a:defRPr/>
            </a:pPr>
            <a:fld id="{C7FD9168-53DD-4A01-8DE0-55F39AE7AD7C}" type="slidenum">
              <a:rPr lang="en-US"/>
              <a:pPr>
                <a:defRPr/>
              </a:pPr>
              <a:t>‹#›</a:t>
            </a:fld>
            <a:endParaRPr lang="en-US"/>
          </a:p>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1"/>
          <p:cNvSpPr>
            <a:spLocks noGrp="1" noChangeArrowheads="1"/>
          </p:cNvSpPr>
          <p:nvPr>
            <p:ph type="sldNum" sz="quarter" idx="10"/>
          </p:nvPr>
        </p:nvSpPr>
        <p:spPr>
          <a:ln/>
        </p:spPr>
        <p:txBody>
          <a:bodyPr/>
          <a:lstStyle>
            <a:lvl1pPr>
              <a:defRPr/>
            </a:lvl1pPr>
          </a:lstStyle>
          <a:p>
            <a:pPr>
              <a:defRPr/>
            </a:pPr>
            <a:fld id="{48C6435B-4791-4801-B7EB-AA9D2AE6454C}" type="slidenum">
              <a:rPr lang="en-US"/>
              <a:pPr>
                <a:defRPr/>
              </a:pPr>
              <a:t>‹#›</a:t>
            </a:fld>
            <a:endParaRPr lang="en-US"/>
          </a:p>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1"/>
          <p:cNvSpPr>
            <a:spLocks noGrp="1" noChangeArrowheads="1"/>
          </p:cNvSpPr>
          <p:nvPr>
            <p:ph type="sldNum" sz="quarter" idx="10"/>
          </p:nvPr>
        </p:nvSpPr>
        <p:spPr>
          <a:ln/>
        </p:spPr>
        <p:txBody>
          <a:bodyPr/>
          <a:lstStyle>
            <a:lvl1pPr>
              <a:defRPr/>
            </a:lvl1pPr>
          </a:lstStyle>
          <a:p>
            <a:pPr>
              <a:defRPr/>
            </a:pPr>
            <a:fld id="{3FEF83D9-EC95-448E-B229-FF634B8208D9}" type="slidenum">
              <a:rPr lang="en-US"/>
              <a:pPr>
                <a:defRPr/>
              </a:pPr>
              <a:t>‹#›</a:t>
            </a:fld>
            <a:endParaRPr lang="en-US"/>
          </a:p>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1"/>
          <p:cNvSpPr>
            <a:spLocks noGrp="1" noChangeArrowheads="1"/>
          </p:cNvSpPr>
          <p:nvPr>
            <p:ph type="sldNum" sz="quarter" idx="10"/>
          </p:nvPr>
        </p:nvSpPr>
        <p:spPr>
          <a:ln/>
        </p:spPr>
        <p:txBody>
          <a:bodyPr/>
          <a:lstStyle>
            <a:lvl1pPr>
              <a:defRPr/>
            </a:lvl1pPr>
          </a:lstStyle>
          <a:p>
            <a:pPr>
              <a:defRPr/>
            </a:pPr>
            <a:fld id="{93AFBDC4-B6A8-4724-9705-8AB639B60D5B}" type="slidenum">
              <a:rPr lang="en-US"/>
              <a:pPr>
                <a:defRPr/>
              </a:pPr>
              <a:t>‹#›</a:t>
            </a:fld>
            <a:endParaRPr lang="en-US"/>
          </a:p>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1"/>
          <p:cNvSpPr>
            <a:spLocks noGrp="1" noChangeArrowheads="1"/>
          </p:cNvSpPr>
          <p:nvPr>
            <p:ph type="sldNum" sz="quarter" idx="10"/>
          </p:nvPr>
        </p:nvSpPr>
        <p:spPr>
          <a:ln/>
        </p:spPr>
        <p:txBody>
          <a:bodyPr/>
          <a:lstStyle>
            <a:lvl1pPr>
              <a:defRPr/>
            </a:lvl1pPr>
          </a:lstStyle>
          <a:p>
            <a:pPr>
              <a:defRPr/>
            </a:pPr>
            <a:fld id="{F03D218D-813A-4C16-A543-599F0612885D}" type="slidenum">
              <a:rPr lang="en-US"/>
              <a:pPr>
                <a:defRPr/>
              </a:pPr>
              <a:t>‹#›</a:t>
            </a:fld>
            <a:endParaRPr lang="en-US"/>
          </a:p>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6EEFA"/>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bwMode="auto">
          <a:xfrm>
            <a:off x="1017588" y="211138"/>
            <a:ext cx="7659687" cy="871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3795" name="Rectangle 3"/>
          <p:cNvSpPr>
            <a:spLocks noGrp="1" noChangeArrowheads="1"/>
          </p:cNvSpPr>
          <p:nvPr>
            <p:ph type="body" idx="1"/>
          </p:nvPr>
        </p:nvSpPr>
        <p:spPr bwMode="auto">
          <a:xfrm>
            <a:off x="1017588" y="1536700"/>
            <a:ext cx="7669212" cy="4305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4" name="Text Box 20"/>
          <p:cNvSpPr txBox="1">
            <a:spLocks noChangeArrowheads="1"/>
          </p:cNvSpPr>
          <p:nvPr/>
        </p:nvSpPr>
        <p:spPr bwMode="auto">
          <a:xfrm rot="-5400000">
            <a:off x="7931945" y="5606256"/>
            <a:ext cx="2176462" cy="244475"/>
          </a:xfrm>
          <a:prstGeom prst="rect">
            <a:avLst/>
          </a:prstGeom>
          <a:noFill/>
          <a:ln w="9525">
            <a:noFill/>
            <a:miter lim="800000"/>
            <a:headEnd/>
            <a:tailEnd/>
          </a:ln>
          <a:effectLst/>
        </p:spPr>
        <p:txBody>
          <a:bodyPr wrap="none">
            <a:spAutoFit/>
          </a:bodyPr>
          <a:lstStyle/>
          <a:p>
            <a:pPr>
              <a:defRPr/>
            </a:pPr>
            <a:r>
              <a:rPr lang="en-US" sz="1000" b="0"/>
              <a:t>© Copyright, The Joint Commission</a:t>
            </a:r>
          </a:p>
        </p:txBody>
      </p:sp>
      <p:sp>
        <p:nvSpPr>
          <p:cNvPr id="1083" name="Freeform 59"/>
          <p:cNvSpPr>
            <a:spLocks/>
          </p:cNvSpPr>
          <p:nvPr/>
        </p:nvSpPr>
        <p:spPr bwMode="auto">
          <a:xfrm>
            <a:off x="103188" y="1028700"/>
            <a:ext cx="914400" cy="914400"/>
          </a:xfrm>
          <a:custGeom>
            <a:avLst/>
            <a:gdLst/>
            <a:ahLst/>
            <a:cxnLst>
              <a:cxn ang="0">
                <a:pos x="0" y="0"/>
              </a:cxn>
              <a:cxn ang="0">
                <a:pos x="576" y="0"/>
              </a:cxn>
              <a:cxn ang="0">
                <a:pos x="0" y="576"/>
              </a:cxn>
              <a:cxn ang="0">
                <a:pos x="0" y="0"/>
              </a:cxn>
            </a:cxnLst>
            <a:rect l="0" t="0" r="r" b="b"/>
            <a:pathLst>
              <a:path w="576" h="576">
                <a:moveTo>
                  <a:pt x="0" y="0"/>
                </a:moveTo>
                <a:lnTo>
                  <a:pt x="576" y="0"/>
                </a:lnTo>
                <a:lnTo>
                  <a:pt x="0" y="576"/>
                </a:lnTo>
                <a:lnTo>
                  <a:pt x="0" y="0"/>
                </a:lnTo>
                <a:close/>
              </a:path>
            </a:pathLst>
          </a:custGeom>
          <a:solidFill>
            <a:srgbClr val="E3B11F"/>
          </a:solidFill>
          <a:ln w="9525">
            <a:noFill/>
            <a:round/>
            <a:headEnd/>
            <a:tailEnd/>
          </a:ln>
          <a:effectLst/>
        </p:spPr>
        <p:txBody>
          <a:bodyPr wrap="none" anchor="ctr"/>
          <a:lstStyle/>
          <a:p>
            <a:pPr algn="ctr">
              <a:spcBef>
                <a:spcPct val="50000"/>
              </a:spcBef>
              <a:defRPr/>
            </a:pPr>
            <a:endParaRPr lang="en-US"/>
          </a:p>
        </p:txBody>
      </p:sp>
      <p:sp>
        <p:nvSpPr>
          <p:cNvPr id="1086" name="Freeform 62"/>
          <p:cNvSpPr>
            <a:spLocks/>
          </p:cNvSpPr>
          <p:nvPr/>
        </p:nvSpPr>
        <p:spPr bwMode="auto">
          <a:xfrm>
            <a:off x="1588" y="941388"/>
            <a:ext cx="914400" cy="914400"/>
          </a:xfrm>
          <a:custGeom>
            <a:avLst/>
            <a:gdLst/>
            <a:ahLst/>
            <a:cxnLst>
              <a:cxn ang="0">
                <a:pos x="0" y="0"/>
              </a:cxn>
              <a:cxn ang="0">
                <a:pos x="576" y="0"/>
              </a:cxn>
              <a:cxn ang="0">
                <a:pos x="0" y="576"/>
              </a:cxn>
              <a:cxn ang="0">
                <a:pos x="0" y="0"/>
              </a:cxn>
            </a:cxnLst>
            <a:rect l="0" t="0" r="r" b="b"/>
            <a:pathLst>
              <a:path w="576" h="576">
                <a:moveTo>
                  <a:pt x="0" y="0"/>
                </a:moveTo>
                <a:lnTo>
                  <a:pt x="576" y="0"/>
                </a:lnTo>
                <a:lnTo>
                  <a:pt x="0" y="576"/>
                </a:lnTo>
                <a:lnTo>
                  <a:pt x="0" y="0"/>
                </a:lnTo>
                <a:close/>
              </a:path>
            </a:pathLst>
          </a:custGeom>
          <a:solidFill>
            <a:srgbClr val="00478F"/>
          </a:solidFill>
          <a:ln w="9525">
            <a:noFill/>
            <a:round/>
            <a:headEnd/>
            <a:tailEnd/>
          </a:ln>
          <a:effectLst/>
        </p:spPr>
        <p:txBody>
          <a:bodyPr wrap="none" anchor="ctr"/>
          <a:lstStyle/>
          <a:p>
            <a:pPr algn="ctr">
              <a:spcBef>
                <a:spcPct val="50000"/>
              </a:spcBef>
              <a:defRPr/>
            </a:pPr>
            <a:endParaRPr lang="en-US"/>
          </a:p>
        </p:txBody>
      </p:sp>
      <p:pic>
        <p:nvPicPr>
          <p:cNvPr id="33799" name="Picture 70" descr="blue_5"/>
          <p:cNvPicPr>
            <a:picLocks noChangeAspect="1" noChangeArrowheads="1"/>
          </p:cNvPicPr>
          <p:nvPr/>
        </p:nvPicPr>
        <p:blipFill>
          <a:blip r:embed="rId14" cstate="print"/>
          <a:srcRect/>
          <a:stretch>
            <a:fillRect/>
          </a:stretch>
        </p:blipFill>
        <p:spPr bwMode="auto">
          <a:xfrm>
            <a:off x="123825" y="6189663"/>
            <a:ext cx="1985963" cy="344487"/>
          </a:xfrm>
          <a:prstGeom prst="rect">
            <a:avLst/>
          </a:prstGeom>
          <a:noFill/>
          <a:ln w="9525">
            <a:noFill/>
            <a:miter lim="800000"/>
            <a:headEnd/>
            <a:tailEnd/>
          </a:ln>
        </p:spPr>
      </p:pic>
      <p:sp>
        <p:nvSpPr>
          <p:cNvPr id="1095" name="Rectangle 71"/>
          <p:cNvSpPr>
            <a:spLocks noGrp="1" noChangeArrowheads="1"/>
          </p:cNvSpPr>
          <p:nvPr>
            <p:ph type="sldNum" sz="quarter" idx="4"/>
          </p:nvPr>
        </p:nvSpPr>
        <p:spPr bwMode="auto">
          <a:xfrm>
            <a:off x="5943600" y="6245225"/>
            <a:ext cx="2743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b="0">
                <a:latin typeface="Arial" charset="0"/>
              </a:defRPr>
            </a:lvl1pPr>
          </a:lstStyle>
          <a:p>
            <a:pPr>
              <a:defRPr/>
            </a:pPr>
            <a:fld id="{CC6023C3-A090-4C9A-87D3-2626936F2C18}" type="slidenum">
              <a:rPr lang="en-US"/>
              <a:pPr>
                <a:defRPr/>
              </a:pPr>
              <a:t>‹#›</a:t>
            </a:fld>
            <a:endParaRPr lang="en-US"/>
          </a:p>
          <a:p>
            <a:pPr>
              <a:defRPr/>
            </a:pPr>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ransition/>
  <p:hf hdr="0" ft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2"/>
        </a:buClr>
        <a:buFont typeface="Wingdings 3" pitchFamily="18" charset="2"/>
        <a:buChar char="z"/>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C21D1F"/>
        </a:buClr>
        <a:buChar char="–"/>
        <a:defRPr sz="2800">
          <a:solidFill>
            <a:schemeClr val="tx1"/>
          </a:solidFill>
          <a:latin typeface="+mn-lt"/>
        </a:defRPr>
      </a:lvl2pPr>
      <a:lvl3pPr marL="1085850" indent="-228600" algn="l" rtl="0" eaLnBrk="0" fontAlgn="base" hangingPunct="0">
        <a:spcBef>
          <a:spcPct val="20000"/>
        </a:spcBef>
        <a:spcAft>
          <a:spcPct val="0"/>
        </a:spcAft>
        <a:buClr>
          <a:srgbClr val="C21D1F"/>
        </a:buClr>
        <a:buChar char="–"/>
        <a:defRPr sz="2800">
          <a:solidFill>
            <a:schemeClr val="tx1"/>
          </a:solidFill>
          <a:latin typeface="+mn-lt"/>
        </a:defRPr>
      </a:lvl3pPr>
      <a:lvl4pPr marL="1428750" indent="-228600" algn="l" rtl="0" eaLnBrk="0" fontAlgn="base" hangingPunct="0">
        <a:spcBef>
          <a:spcPct val="20000"/>
        </a:spcBef>
        <a:spcAft>
          <a:spcPct val="0"/>
        </a:spcAft>
        <a:buClr>
          <a:srgbClr val="C21D1F"/>
        </a:buClr>
        <a:buChar char="–"/>
        <a:defRPr sz="2800">
          <a:solidFill>
            <a:schemeClr val="tx1"/>
          </a:solidFill>
          <a:latin typeface="+mn-lt"/>
        </a:defRPr>
      </a:lvl4pPr>
      <a:lvl5pPr marL="1771650" indent="-228600" algn="l" rtl="0" eaLnBrk="0" fontAlgn="base" hangingPunct="0">
        <a:spcBef>
          <a:spcPct val="20000"/>
        </a:spcBef>
        <a:spcAft>
          <a:spcPct val="0"/>
        </a:spcAft>
        <a:defRPr sz="2800">
          <a:solidFill>
            <a:schemeClr val="tx1"/>
          </a:solidFill>
          <a:latin typeface="+mn-lt"/>
        </a:defRPr>
      </a:lvl5pPr>
      <a:lvl6pPr marL="2228850" indent="-228600" algn="l" rtl="0" fontAlgn="base">
        <a:spcBef>
          <a:spcPct val="20000"/>
        </a:spcBef>
        <a:spcAft>
          <a:spcPct val="0"/>
        </a:spcAft>
        <a:defRPr sz="2800">
          <a:solidFill>
            <a:schemeClr val="tx1"/>
          </a:solidFill>
          <a:latin typeface="+mn-lt"/>
        </a:defRPr>
      </a:lvl6pPr>
      <a:lvl7pPr marL="2686050" indent="-228600" algn="l" rtl="0" fontAlgn="base">
        <a:spcBef>
          <a:spcPct val="20000"/>
        </a:spcBef>
        <a:spcAft>
          <a:spcPct val="0"/>
        </a:spcAft>
        <a:defRPr sz="2800">
          <a:solidFill>
            <a:schemeClr val="tx1"/>
          </a:solidFill>
          <a:latin typeface="+mn-lt"/>
        </a:defRPr>
      </a:lvl7pPr>
      <a:lvl8pPr marL="3143250" indent="-228600" algn="l" rtl="0" fontAlgn="base">
        <a:spcBef>
          <a:spcPct val="20000"/>
        </a:spcBef>
        <a:spcAft>
          <a:spcPct val="0"/>
        </a:spcAft>
        <a:defRPr sz="2800">
          <a:solidFill>
            <a:schemeClr val="tx1"/>
          </a:solidFill>
          <a:latin typeface="+mn-lt"/>
        </a:defRPr>
      </a:lvl8pPr>
      <a:lvl9pPr marL="3600450" indent="-228600" algn="l" rtl="0" fontAlgn="base">
        <a:spcBef>
          <a:spcPct val="20000"/>
        </a:spcBef>
        <a:spcAft>
          <a:spcPct val="0"/>
        </a:spcAft>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1"/>
          <p:cNvSpPr>
            <a:spLocks noGrp="1" noChangeArrowheads="1"/>
          </p:cNvSpPr>
          <p:nvPr>
            <p:ph type="sldNum" sz="quarter" idx="10"/>
          </p:nvPr>
        </p:nvSpPr>
        <p:spPr>
          <a:noFill/>
        </p:spPr>
        <p:txBody>
          <a:bodyPr/>
          <a:lstStyle/>
          <a:p>
            <a:fld id="{23A2A4EB-BEAE-4C3D-8C60-C85C5DEDED93}" type="slidenum">
              <a:rPr lang="en-US" smtClean="0"/>
              <a:pPr/>
              <a:t>1</a:t>
            </a:fld>
            <a:endParaRPr lang="en-US" smtClean="0"/>
          </a:p>
          <a:p>
            <a:endParaRPr lang="en-US" smtClean="0"/>
          </a:p>
        </p:txBody>
      </p:sp>
      <p:sp>
        <p:nvSpPr>
          <p:cNvPr id="16386" name="Rectangle 2"/>
          <p:cNvSpPr>
            <a:spLocks noGrp="1" noChangeArrowheads="1"/>
          </p:cNvSpPr>
          <p:nvPr>
            <p:ph type="title"/>
          </p:nvPr>
        </p:nvSpPr>
        <p:spPr>
          <a:xfrm>
            <a:off x="1027113" y="751840"/>
            <a:ext cx="7659687" cy="871537"/>
          </a:xfrm>
        </p:spPr>
        <p:txBody>
          <a:bodyPr/>
          <a:lstStyle/>
          <a:p>
            <a:pPr algn="ctr" eaLnBrk="1" hangingPunct="1"/>
            <a:r>
              <a:rPr lang="en-US" sz="3600" b="1" dirty="0" smtClean="0"/>
              <a:t/>
            </a:r>
            <a:br>
              <a:rPr lang="en-US" sz="3600" b="1" dirty="0" smtClean="0"/>
            </a:br>
            <a:r>
              <a:rPr lang="en-US" sz="3600" dirty="0" smtClean="0"/>
              <a:t> Update on the Joint Commission’s  Substance Use (SUB) Core Measure: SUB-1 Alcohol Use Screening</a:t>
            </a:r>
          </a:p>
        </p:txBody>
      </p:sp>
      <p:sp>
        <p:nvSpPr>
          <p:cNvPr id="16387" name="Rectangle 3"/>
          <p:cNvSpPr>
            <a:spLocks noGrp="1" noChangeArrowheads="1"/>
          </p:cNvSpPr>
          <p:nvPr>
            <p:ph type="body" idx="1"/>
          </p:nvPr>
        </p:nvSpPr>
        <p:spPr>
          <a:xfrm>
            <a:off x="665480" y="3616960"/>
            <a:ext cx="7835900" cy="4562475"/>
          </a:xfrm>
        </p:spPr>
        <p:txBody>
          <a:bodyPr/>
          <a:lstStyle/>
          <a:p>
            <a:pPr algn="ctr" eaLnBrk="1" hangingPunct="1">
              <a:lnSpc>
                <a:spcPct val="80000"/>
              </a:lnSpc>
              <a:buFont typeface="Wingdings 3" pitchFamily="18" charset="2"/>
              <a:buNone/>
            </a:pPr>
            <a:endParaRPr lang="en-US" sz="2000" dirty="0" smtClean="0"/>
          </a:p>
          <a:p>
            <a:pPr algn="ctr" eaLnBrk="1" hangingPunct="1">
              <a:lnSpc>
                <a:spcPct val="80000"/>
              </a:lnSpc>
              <a:buFont typeface="Wingdings 3" pitchFamily="18" charset="2"/>
              <a:buNone/>
            </a:pPr>
            <a:r>
              <a:rPr lang="en-US" sz="2000" dirty="0" smtClean="0"/>
              <a:t>Celeste Milton, MPH, BSN, RN</a:t>
            </a:r>
          </a:p>
          <a:p>
            <a:pPr algn="ctr" eaLnBrk="1" hangingPunct="1">
              <a:lnSpc>
                <a:spcPct val="80000"/>
              </a:lnSpc>
              <a:buFont typeface="Wingdings 3" pitchFamily="18" charset="2"/>
              <a:buNone/>
            </a:pPr>
            <a:r>
              <a:rPr lang="en-US" sz="2000" dirty="0" smtClean="0"/>
              <a:t>Associate Project Director</a:t>
            </a:r>
          </a:p>
          <a:p>
            <a:pPr algn="ctr" eaLnBrk="1" hangingPunct="1">
              <a:lnSpc>
                <a:spcPct val="80000"/>
              </a:lnSpc>
              <a:buFont typeface="Wingdings 3" pitchFamily="18" charset="2"/>
              <a:buNone/>
            </a:pPr>
            <a:r>
              <a:rPr lang="en-US" sz="2000" dirty="0" smtClean="0"/>
              <a:t> Division of Healthcare Quality Evaluation</a:t>
            </a:r>
          </a:p>
          <a:p>
            <a:pPr algn="ctr" eaLnBrk="1" hangingPunct="1">
              <a:lnSpc>
                <a:spcPct val="80000"/>
              </a:lnSpc>
              <a:buFont typeface="Wingdings 3" pitchFamily="18" charset="2"/>
              <a:buNone/>
            </a:pPr>
            <a:r>
              <a:rPr lang="en-US" sz="2000" dirty="0" smtClean="0"/>
              <a:t>November 25, 2013</a:t>
            </a:r>
          </a:p>
          <a:p>
            <a:pPr eaLnBrk="1" hangingPunct="1"/>
            <a:endParaRPr lang="en-US" sz="2800" dirty="0" smtClean="0"/>
          </a:p>
          <a:p>
            <a:pPr eaLnBrk="1" hangingPunct="1"/>
            <a:endParaRPr lang="en-US" sz="2400" dirty="0" smtClean="0"/>
          </a:p>
          <a:p>
            <a:pPr eaLnBrk="1" hangingPunct="1">
              <a:buFont typeface="Wingdings 3" pitchFamily="18" charset="2"/>
              <a:buNone/>
            </a:pPr>
            <a:r>
              <a:rPr lang="en-US" sz="2400" dirty="0" smtClean="0"/>
              <a:t> </a:t>
            </a:r>
          </a:p>
          <a:p>
            <a:pPr eaLnBrk="1" hangingPunct="1"/>
            <a:endParaRPr lang="en-US" sz="2400"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Cognitive Impairment</a:t>
            </a:r>
            <a:endParaRPr lang="en-US" i="1" dirty="0"/>
          </a:p>
        </p:txBody>
      </p:sp>
      <p:sp>
        <p:nvSpPr>
          <p:cNvPr id="3" name="Content Placeholder 2"/>
          <p:cNvSpPr>
            <a:spLocks noGrp="1"/>
          </p:cNvSpPr>
          <p:nvPr>
            <p:ph idx="1"/>
          </p:nvPr>
        </p:nvSpPr>
        <p:spPr/>
        <p:txBody>
          <a:bodyPr/>
          <a:lstStyle/>
          <a:p>
            <a:r>
              <a:rPr lang="en-US" dirty="0" smtClean="0"/>
              <a:t>Should be a rare occurrence</a:t>
            </a:r>
          </a:p>
          <a:p>
            <a:r>
              <a:rPr lang="en-US" dirty="0" smtClean="0"/>
              <a:t>Does not include acute intoxication</a:t>
            </a:r>
          </a:p>
          <a:p>
            <a:r>
              <a:rPr lang="en-US" dirty="0" smtClean="0"/>
              <a:t>Examples include:</a:t>
            </a:r>
          </a:p>
          <a:p>
            <a:pPr lvl="1"/>
            <a:r>
              <a:rPr lang="en-US" dirty="0" smtClean="0"/>
              <a:t>Comatose</a:t>
            </a:r>
          </a:p>
          <a:p>
            <a:pPr lvl="1"/>
            <a:r>
              <a:rPr lang="en-US" dirty="0" smtClean="0"/>
              <a:t>Obtunded</a:t>
            </a:r>
          </a:p>
          <a:p>
            <a:pPr lvl="1"/>
            <a:r>
              <a:rPr lang="en-US" dirty="0" smtClean="0"/>
              <a:t>Confused</a:t>
            </a:r>
          </a:p>
          <a:p>
            <a:pPr lvl="1"/>
            <a:r>
              <a:rPr lang="en-US" dirty="0" smtClean="0"/>
              <a:t>Memory loss</a:t>
            </a:r>
          </a:p>
          <a:p>
            <a:pPr lvl="1"/>
            <a:r>
              <a:rPr lang="en-US" dirty="0" smtClean="0"/>
              <a:t>Altered mental status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Comfort Measures Only</a:t>
            </a:r>
            <a:endParaRPr lang="en-US" i="1" dirty="0"/>
          </a:p>
        </p:txBody>
      </p:sp>
      <p:sp>
        <p:nvSpPr>
          <p:cNvPr id="3" name="Content Placeholder 2"/>
          <p:cNvSpPr>
            <a:spLocks noGrp="1"/>
          </p:cNvSpPr>
          <p:nvPr>
            <p:ph idx="1"/>
          </p:nvPr>
        </p:nvSpPr>
        <p:spPr/>
        <p:txBody>
          <a:bodyPr/>
          <a:lstStyle/>
          <a:p>
            <a:r>
              <a:rPr lang="en-US" dirty="0" smtClean="0"/>
              <a:t>Treatment for a dying patient</a:t>
            </a:r>
          </a:p>
          <a:p>
            <a:r>
              <a:rPr lang="en-US" dirty="0" smtClean="0"/>
              <a:t>Should be a rare occurrence</a:t>
            </a:r>
          </a:p>
          <a:p>
            <a:r>
              <a:rPr lang="en-US" dirty="0" smtClean="0"/>
              <a:t>Examples include:</a:t>
            </a:r>
          </a:p>
          <a:p>
            <a:pPr lvl="1"/>
            <a:r>
              <a:rPr lang="en-US" dirty="0" smtClean="0"/>
              <a:t>End of life care</a:t>
            </a:r>
          </a:p>
          <a:p>
            <a:pPr lvl="1"/>
            <a:r>
              <a:rPr lang="en-US" dirty="0" smtClean="0"/>
              <a:t>Hospice care</a:t>
            </a:r>
          </a:p>
          <a:p>
            <a:pPr lvl="1"/>
            <a:r>
              <a:rPr lang="en-US" dirty="0" smtClean="0"/>
              <a:t>Terminal care</a:t>
            </a:r>
          </a:p>
          <a:p>
            <a:pPr lvl="1"/>
            <a:r>
              <a:rPr lang="en-US" dirty="0" smtClean="0"/>
              <a:t>Brain death</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Numerator Populations</a:t>
            </a:r>
            <a:endParaRPr lang="en-US" dirty="0"/>
          </a:p>
        </p:txBody>
      </p:sp>
      <p:sp>
        <p:nvSpPr>
          <p:cNvPr id="3" name="Content Placeholder 2"/>
          <p:cNvSpPr>
            <a:spLocks noGrp="1"/>
          </p:cNvSpPr>
          <p:nvPr>
            <p:ph idx="1"/>
          </p:nvPr>
        </p:nvSpPr>
        <p:spPr>
          <a:xfrm>
            <a:off x="1017588" y="1249680"/>
            <a:ext cx="7669212" cy="4305300"/>
          </a:xfrm>
        </p:spPr>
        <p:txBody>
          <a:bodyPr/>
          <a:lstStyle/>
          <a:p>
            <a:r>
              <a:rPr lang="en-US" dirty="0" smtClean="0"/>
              <a:t>Included Populations:</a:t>
            </a:r>
          </a:p>
          <a:p>
            <a:pPr lvl="1"/>
            <a:r>
              <a:rPr lang="en-US" dirty="0" smtClean="0"/>
              <a:t>Patients with blood alcohol concentration (BAC) test indicating acute intoxication</a:t>
            </a:r>
          </a:p>
          <a:p>
            <a:pPr lvl="1"/>
            <a:r>
              <a:rPr lang="en-US" dirty="0" smtClean="0"/>
              <a:t>Patients refusing screening</a:t>
            </a:r>
          </a:p>
          <a:p>
            <a:r>
              <a:rPr lang="en-US" dirty="0" smtClean="0"/>
              <a:t>Excluded Populations: None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Numerator Data Element</a:t>
            </a:r>
            <a:endParaRPr lang="en-US" dirty="0"/>
          </a:p>
        </p:txBody>
      </p:sp>
      <p:sp>
        <p:nvSpPr>
          <p:cNvPr id="3" name="Content Placeholder 2"/>
          <p:cNvSpPr>
            <a:spLocks noGrp="1"/>
          </p:cNvSpPr>
          <p:nvPr>
            <p:ph idx="1"/>
          </p:nvPr>
        </p:nvSpPr>
        <p:spPr/>
        <p:txBody>
          <a:bodyPr/>
          <a:lstStyle/>
          <a:p>
            <a:r>
              <a:rPr lang="en-US" dirty="0" smtClean="0"/>
              <a:t>Alcohol Use Status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Alcohol Use Status</a:t>
            </a:r>
            <a:endParaRPr lang="en-US" i="1" dirty="0"/>
          </a:p>
        </p:txBody>
      </p:sp>
      <p:sp>
        <p:nvSpPr>
          <p:cNvPr id="3" name="Content Placeholder 2"/>
          <p:cNvSpPr>
            <a:spLocks noGrp="1"/>
          </p:cNvSpPr>
          <p:nvPr>
            <p:ph idx="1"/>
          </p:nvPr>
        </p:nvSpPr>
        <p:spPr>
          <a:xfrm>
            <a:off x="1008063" y="1082675"/>
            <a:ext cx="7669212" cy="4305300"/>
          </a:xfrm>
        </p:spPr>
        <p:txBody>
          <a:bodyPr/>
          <a:lstStyle/>
          <a:p>
            <a:r>
              <a:rPr lang="en-US" dirty="0" smtClean="0"/>
              <a:t>To identify unhealthy drinking</a:t>
            </a:r>
          </a:p>
          <a:p>
            <a:r>
              <a:rPr lang="en-US" dirty="0" smtClean="0"/>
              <a:t>Must be performed within 3 days after admission</a:t>
            </a:r>
          </a:p>
          <a:p>
            <a:r>
              <a:rPr lang="en-US" dirty="0" smtClean="0"/>
              <a:t>Use validated screening tool &amp; record results in medical record</a:t>
            </a:r>
          </a:p>
          <a:p>
            <a:r>
              <a:rPr lang="en-US" dirty="0" smtClean="0"/>
              <a:t>“Validated” prescreening questions:</a:t>
            </a:r>
          </a:p>
          <a:p>
            <a:pPr lvl="1"/>
            <a:r>
              <a:rPr lang="en-US" dirty="0" smtClean="0"/>
              <a:t>Do you drink alcohol? If yes, in past month on an occasion:</a:t>
            </a:r>
          </a:p>
          <a:p>
            <a:pPr lvl="2"/>
            <a:r>
              <a:rPr lang="en-US" dirty="0" smtClean="0"/>
              <a:t> 5 or more drinks (Males)</a:t>
            </a:r>
          </a:p>
          <a:p>
            <a:pPr lvl="2"/>
            <a:r>
              <a:rPr lang="en-US" dirty="0" smtClean="0"/>
              <a:t> 4 or more drinks (Females)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Alcohol Use Status </a:t>
            </a:r>
            <a:r>
              <a:rPr lang="en-US" dirty="0" smtClean="0"/>
              <a:t>(Cont.)</a:t>
            </a:r>
            <a:endParaRPr lang="en-US" i="1" dirty="0"/>
          </a:p>
        </p:txBody>
      </p:sp>
      <p:sp>
        <p:nvSpPr>
          <p:cNvPr id="3" name="Content Placeholder 2"/>
          <p:cNvSpPr>
            <a:spLocks noGrp="1"/>
          </p:cNvSpPr>
          <p:nvPr>
            <p:ph idx="1"/>
          </p:nvPr>
        </p:nvSpPr>
        <p:spPr>
          <a:xfrm>
            <a:off x="1008063" y="1082675"/>
            <a:ext cx="7669212" cy="4305300"/>
          </a:xfrm>
        </p:spPr>
        <p:txBody>
          <a:bodyPr/>
          <a:lstStyle/>
          <a:p>
            <a:r>
              <a:rPr lang="en-US" dirty="0" smtClean="0"/>
              <a:t>Allowable values:</a:t>
            </a:r>
          </a:p>
          <a:p>
            <a:pPr lvl="1"/>
            <a:r>
              <a:rPr lang="en-US" dirty="0" smtClean="0"/>
              <a:t>1 No or low risk with validated tool</a:t>
            </a:r>
          </a:p>
          <a:p>
            <a:pPr lvl="1"/>
            <a:r>
              <a:rPr lang="en-US" dirty="0" smtClean="0"/>
              <a:t>2 Unhealthy drinking with validated tool </a:t>
            </a:r>
            <a:r>
              <a:rPr lang="en-US" b="1" dirty="0" smtClean="0"/>
              <a:t>OR</a:t>
            </a:r>
            <a:r>
              <a:rPr lang="en-US" dirty="0" smtClean="0"/>
              <a:t> BAC indicating acute intoxication</a:t>
            </a:r>
          </a:p>
          <a:p>
            <a:pPr lvl="1"/>
            <a:r>
              <a:rPr lang="en-US" dirty="0" smtClean="0"/>
              <a:t>3 No or low risk with non-validated tool</a:t>
            </a:r>
          </a:p>
          <a:p>
            <a:pPr lvl="1"/>
            <a:r>
              <a:rPr lang="en-US" dirty="0" smtClean="0"/>
              <a:t>4 Unhealthy drinking with non-validated tool</a:t>
            </a:r>
          </a:p>
          <a:p>
            <a:pPr lvl="1"/>
            <a:r>
              <a:rPr lang="en-US" dirty="0" smtClean="0"/>
              <a:t>5 Refused screen (uncooperative, unwilling to answer questions)</a:t>
            </a:r>
          </a:p>
          <a:p>
            <a:pPr lvl="1"/>
            <a:r>
              <a:rPr lang="en-US" dirty="0" smtClean="0"/>
              <a:t>6 No screen performed</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1"/>
          <p:cNvSpPr>
            <a:spLocks noGrp="1" noChangeArrowheads="1"/>
          </p:cNvSpPr>
          <p:nvPr>
            <p:ph type="sldNum" sz="quarter" idx="10"/>
          </p:nvPr>
        </p:nvSpPr>
        <p:spPr>
          <a:noFill/>
        </p:spPr>
        <p:txBody>
          <a:bodyPr/>
          <a:lstStyle/>
          <a:p>
            <a:fld id="{DF3E7449-9047-4F98-819F-023CC3D66FDD}" type="slidenum">
              <a:rPr lang="en-US" smtClean="0"/>
              <a:pPr/>
              <a:t>16</a:t>
            </a:fld>
            <a:endParaRPr lang="en-US" smtClean="0"/>
          </a:p>
          <a:p>
            <a:endParaRPr lang="en-US" smtClean="0"/>
          </a:p>
        </p:txBody>
      </p:sp>
      <p:sp>
        <p:nvSpPr>
          <p:cNvPr id="87042" name="Title 1"/>
          <p:cNvSpPr>
            <a:spLocks noGrp="1"/>
          </p:cNvSpPr>
          <p:nvPr>
            <p:ph type="title"/>
          </p:nvPr>
        </p:nvSpPr>
        <p:spPr>
          <a:xfrm>
            <a:off x="1027113" y="646113"/>
            <a:ext cx="7659687" cy="871537"/>
          </a:xfrm>
        </p:spPr>
        <p:txBody>
          <a:bodyPr/>
          <a:lstStyle/>
          <a:p>
            <a:pPr algn="ctr"/>
            <a:r>
              <a:rPr lang="en-US" sz="3600" smtClean="0"/>
              <a:t>The Joint Commission Disclaimer</a:t>
            </a:r>
          </a:p>
        </p:txBody>
      </p:sp>
      <p:sp>
        <p:nvSpPr>
          <p:cNvPr id="87043" name="Content Placeholder 2"/>
          <p:cNvSpPr>
            <a:spLocks noGrp="1"/>
          </p:cNvSpPr>
          <p:nvPr>
            <p:ph idx="1"/>
          </p:nvPr>
        </p:nvSpPr>
        <p:spPr>
          <a:xfrm>
            <a:off x="1027113" y="2101850"/>
            <a:ext cx="7669212" cy="4305300"/>
          </a:xfrm>
        </p:spPr>
        <p:txBody>
          <a:bodyPr/>
          <a:lstStyle/>
          <a:p>
            <a:r>
              <a:rPr lang="en-US" dirty="0" smtClean="0"/>
              <a:t>These slides are current as of 11/25/13  The Joint Commission reserves the right to change the content of the information, as appropriate.</a:t>
            </a:r>
          </a:p>
          <a:p>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4818" name="Picture 2" descr="C:\Users\miltonc\AppData\Local\Microsoft\Windows\Temporary Internet Files\Content.IE5\SYLKLJF4\MC900383958[1].wmf"/>
          <p:cNvPicPr>
            <a:picLocks noGrp="1" noChangeAspect="1" noChangeArrowheads="1"/>
          </p:cNvPicPr>
          <p:nvPr>
            <p:ph idx="1"/>
          </p:nvPr>
        </p:nvPicPr>
        <p:blipFill>
          <a:blip r:embed="rId2" cstate="print"/>
          <a:srcRect/>
          <a:stretch>
            <a:fillRect/>
          </a:stretch>
        </p:blipFill>
        <p:spPr bwMode="auto">
          <a:xfrm>
            <a:off x="1666241" y="2042160"/>
            <a:ext cx="6339840" cy="2946399"/>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4818" name="Picture 2" descr="C:\Users\miltonc\AppData\Local\Microsoft\Windows\Temporary Internet Files\Content.IE5\SYLKLJF4\MC900383958[1].wmf"/>
          <p:cNvPicPr>
            <a:picLocks noGrp="1" noChangeAspect="1" noChangeArrowheads="1"/>
          </p:cNvPicPr>
          <p:nvPr>
            <p:ph idx="1"/>
          </p:nvPr>
        </p:nvPicPr>
        <p:blipFill>
          <a:blip r:embed="rId2" cstate="print"/>
          <a:srcRect/>
          <a:stretch>
            <a:fillRect/>
          </a:stretch>
        </p:blipFill>
        <p:spPr bwMode="auto">
          <a:xfrm>
            <a:off x="1666241" y="2042160"/>
            <a:ext cx="6339840" cy="2946399"/>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1"/>
          <p:cNvSpPr>
            <a:spLocks noGrp="1" noChangeArrowheads="1"/>
          </p:cNvSpPr>
          <p:nvPr>
            <p:ph type="sldNum" sz="quarter" idx="10"/>
          </p:nvPr>
        </p:nvSpPr>
        <p:spPr>
          <a:noFill/>
        </p:spPr>
        <p:txBody>
          <a:bodyPr/>
          <a:lstStyle/>
          <a:p>
            <a:fld id="{232F2366-B835-4E69-9F50-4988D166E56F}" type="slidenum">
              <a:rPr lang="en-US" smtClean="0"/>
              <a:pPr/>
              <a:t>3</a:t>
            </a:fld>
            <a:endParaRPr lang="en-US" smtClean="0"/>
          </a:p>
          <a:p>
            <a:endParaRPr lang="en-US" smtClean="0"/>
          </a:p>
        </p:txBody>
      </p:sp>
      <p:sp>
        <p:nvSpPr>
          <p:cNvPr id="53250" name="Title 4"/>
          <p:cNvSpPr>
            <a:spLocks noGrp="1"/>
          </p:cNvSpPr>
          <p:nvPr>
            <p:ph type="title"/>
          </p:nvPr>
        </p:nvSpPr>
        <p:spPr/>
        <p:txBody>
          <a:bodyPr/>
          <a:lstStyle/>
          <a:p>
            <a:pPr algn="ctr"/>
            <a:r>
              <a:rPr lang="en-US" sz="3600" dirty="0" smtClean="0"/>
              <a:t>Project Overview</a:t>
            </a:r>
          </a:p>
        </p:txBody>
      </p:sp>
      <p:sp>
        <p:nvSpPr>
          <p:cNvPr id="53251" name="Content Placeholder 5"/>
          <p:cNvSpPr>
            <a:spLocks noGrp="1"/>
          </p:cNvSpPr>
          <p:nvPr>
            <p:ph idx="1"/>
          </p:nvPr>
        </p:nvSpPr>
        <p:spPr>
          <a:xfrm>
            <a:off x="1008063" y="1346200"/>
            <a:ext cx="7669212" cy="4305300"/>
          </a:xfrm>
        </p:spPr>
        <p:txBody>
          <a:bodyPr/>
          <a:lstStyle/>
          <a:p>
            <a:r>
              <a:rPr lang="en-US" dirty="0" smtClean="0"/>
              <a:t>Funded Project</a:t>
            </a:r>
          </a:p>
          <a:p>
            <a:pPr lvl="1"/>
            <a:r>
              <a:rPr lang="en-US" dirty="0" smtClean="0"/>
              <a:t>Partnership for Prevention and DHHS (SAMHSA &amp; CSAT)</a:t>
            </a:r>
          </a:p>
          <a:p>
            <a:r>
              <a:rPr lang="en-US" dirty="0" smtClean="0"/>
              <a:t>Project duration = 1.5 year</a:t>
            </a:r>
          </a:p>
          <a:p>
            <a:r>
              <a:rPr lang="en-US" dirty="0" smtClean="0"/>
              <a:t>Development (6/09-12/10)</a:t>
            </a:r>
          </a:p>
          <a:p>
            <a:pPr lvl="1"/>
            <a:r>
              <a:rPr lang="en-US" sz="2400" dirty="0" smtClean="0"/>
              <a:t>Technical Advisory Panel</a:t>
            </a:r>
          </a:p>
          <a:p>
            <a:pPr lvl="1"/>
            <a:r>
              <a:rPr lang="en-US" sz="2400" dirty="0" smtClean="0"/>
              <a:t>Stakeholder Comment Period</a:t>
            </a:r>
          </a:p>
          <a:p>
            <a:pPr lvl="1"/>
            <a:r>
              <a:rPr lang="en-US" sz="2400" dirty="0" smtClean="0"/>
              <a:t>Alpha Test</a:t>
            </a:r>
          </a:p>
          <a:p>
            <a:pPr lvl="1"/>
            <a:r>
              <a:rPr lang="en-US" sz="2400" dirty="0" smtClean="0"/>
              <a:t>Pilot Test</a:t>
            </a:r>
          </a:p>
          <a:p>
            <a:pPr lvl="1"/>
            <a:r>
              <a:rPr lang="en-US" sz="2400" dirty="0" smtClean="0"/>
              <a:t>Final Specifications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sz="3200" dirty="0" smtClean="0"/>
              <a:t>SUB Core Measures</a:t>
            </a:r>
            <a:endParaRPr lang="en-US" sz="3200" dirty="0"/>
          </a:p>
        </p:txBody>
      </p:sp>
      <p:sp>
        <p:nvSpPr>
          <p:cNvPr id="6" name="Content Placeholder 5"/>
          <p:cNvSpPr>
            <a:spLocks noGrp="1"/>
          </p:cNvSpPr>
          <p:nvPr>
            <p:ph idx="1"/>
          </p:nvPr>
        </p:nvSpPr>
        <p:spPr>
          <a:xfrm>
            <a:off x="1017588" y="1371600"/>
            <a:ext cx="7669212" cy="4470400"/>
          </a:xfrm>
        </p:spPr>
        <p:txBody>
          <a:bodyPr/>
          <a:lstStyle/>
          <a:p>
            <a:r>
              <a:rPr lang="en-US" sz="2400" dirty="0" smtClean="0"/>
              <a:t>SUB-1	    Alcohol Use Screening</a:t>
            </a:r>
          </a:p>
          <a:p>
            <a:r>
              <a:rPr lang="en-US" sz="2400" dirty="0" smtClean="0"/>
              <a:t>SUB-2	    Alcohol Use Brief Intervention 				    Provided or Offered</a:t>
            </a:r>
            <a:endParaRPr lang="en-US" sz="2000" dirty="0" smtClean="0"/>
          </a:p>
          <a:p>
            <a:r>
              <a:rPr lang="en-US" sz="2400" dirty="0" smtClean="0"/>
              <a:t>SUB-2a	    Alcohol Use Brief Intervention</a:t>
            </a:r>
          </a:p>
          <a:p>
            <a:r>
              <a:rPr lang="en-US" sz="2400" dirty="0" smtClean="0"/>
              <a:t>SUB-3	    Alcohol and other Drug Use Disorder 			    Treatment Provided or Offered at 			    Discharge</a:t>
            </a:r>
          </a:p>
          <a:p>
            <a:r>
              <a:rPr lang="en-US" sz="2400" dirty="0" smtClean="0"/>
              <a:t>SUB-3a	    Alcohol and other Drug Use Disorder                                             		    Use Treatment at Discharge</a:t>
            </a:r>
          </a:p>
          <a:p>
            <a:r>
              <a:rPr lang="en-US" sz="2400" dirty="0" smtClean="0"/>
              <a:t>SUB-4	    Alcohol and Drug Use: Assessing Use                             		    After Discharge</a:t>
            </a:r>
          </a:p>
          <a:p>
            <a:endParaRPr lang="en-US" dirty="0"/>
          </a:p>
        </p:txBody>
      </p:sp>
      <p:sp>
        <p:nvSpPr>
          <p:cNvPr id="4" name="Slide Number Placeholder 3"/>
          <p:cNvSpPr>
            <a:spLocks noGrp="1"/>
          </p:cNvSpPr>
          <p:nvPr>
            <p:ph type="sldNum" sz="quarter" idx="10"/>
          </p:nvPr>
        </p:nvSpPr>
        <p:spPr/>
        <p:txBody>
          <a:bodyPr/>
          <a:lstStyle/>
          <a:p>
            <a:pPr>
              <a:defRPr/>
            </a:pPr>
            <a:fld id="{411A20AA-3C6A-478E-9809-36A8380D3BBA}" type="slidenum">
              <a:rPr lang="en-US" smtClean="0"/>
              <a:pPr>
                <a:defRPr/>
              </a:pPr>
              <a:t>4</a:t>
            </a:fld>
            <a:endParaRPr lang="en-US" smtClean="0"/>
          </a:p>
          <a:p>
            <a:pPr>
              <a:defRPr/>
            </a:pP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SUB-1</a:t>
            </a:r>
            <a:endParaRPr lang="en-US" dirty="0"/>
          </a:p>
        </p:txBody>
      </p:sp>
      <p:sp>
        <p:nvSpPr>
          <p:cNvPr id="3" name="Content Placeholder 2"/>
          <p:cNvSpPr>
            <a:spLocks noGrp="1"/>
          </p:cNvSpPr>
          <p:nvPr>
            <p:ph idx="1"/>
          </p:nvPr>
        </p:nvSpPr>
        <p:spPr/>
        <p:txBody>
          <a:bodyPr/>
          <a:lstStyle/>
          <a:p>
            <a:r>
              <a:rPr lang="en-US" dirty="0" smtClean="0"/>
              <a:t>Alcohol Use Screening</a:t>
            </a:r>
            <a:endParaRPr lang="en-US" dirty="0"/>
          </a:p>
        </p:txBody>
      </p:sp>
      <p:pic>
        <p:nvPicPr>
          <p:cNvPr id="20484" name="Picture 4" descr="C:\Users\miltonc\AppData\Local\Microsoft\Windows\Temporary Internet Files\Content.IE5\PGA3XR42\MP900438642[1].jpg"/>
          <p:cNvPicPr>
            <a:picLocks noChangeAspect="1" noChangeArrowheads="1"/>
          </p:cNvPicPr>
          <p:nvPr/>
        </p:nvPicPr>
        <p:blipFill>
          <a:blip r:embed="rId3" cstate="print"/>
          <a:srcRect/>
          <a:stretch>
            <a:fillRect/>
          </a:stretch>
        </p:blipFill>
        <p:spPr bwMode="auto">
          <a:xfrm>
            <a:off x="3220720" y="2346960"/>
            <a:ext cx="2834640" cy="272288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1"/>
          <p:cNvSpPr>
            <a:spLocks noGrp="1" noChangeArrowheads="1"/>
          </p:cNvSpPr>
          <p:nvPr>
            <p:ph type="sldNum" sz="quarter" idx="10"/>
          </p:nvPr>
        </p:nvSpPr>
        <p:spPr>
          <a:noFill/>
        </p:spPr>
        <p:txBody>
          <a:bodyPr/>
          <a:lstStyle/>
          <a:p>
            <a:fld id="{76B73EA0-6278-42F5-84B5-4E8F32BF1CA3}" type="slidenum">
              <a:rPr lang="en-US" smtClean="0"/>
              <a:pPr/>
              <a:t>6</a:t>
            </a:fld>
            <a:endParaRPr lang="en-US" smtClean="0"/>
          </a:p>
          <a:p>
            <a:endParaRPr lang="en-US" smtClean="0"/>
          </a:p>
        </p:txBody>
      </p:sp>
      <p:sp>
        <p:nvSpPr>
          <p:cNvPr id="57346" name="Title 1"/>
          <p:cNvSpPr>
            <a:spLocks noGrp="1"/>
          </p:cNvSpPr>
          <p:nvPr>
            <p:ph type="title"/>
          </p:nvPr>
        </p:nvSpPr>
        <p:spPr/>
        <p:txBody>
          <a:bodyPr/>
          <a:lstStyle/>
          <a:p>
            <a:r>
              <a:rPr lang="en-US" dirty="0" smtClean="0"/>
              <a:t>Rationale</a:t>
            </a:r>
          </a:p>
        </p:txBody>
      </p:sp>
      <p:sp>
        <p:nvSpPr>
          <p:cNvPr id="57347" name="Content Placeholder 2"/>
          <p:cNvSpPr>
            <a:spLocks noGrp="1"/>
          </p:cNvSpPr>
          <p:nvPr>
            <p:ph idx="1"/>
          </p:nvPr>
        </p:nvSpPr>
        <p:spPr>
          <a:xfrm>
            <a:off x="1017588" y="1358900"/>
            <a:ext cx="7669212" cy="4305300"/>
          </a:xfrm>
        </p:spPr>
        <p:txBody>
          <a:bodyPr/>
          <a:lstStyle/>
          <a:p>
            <a:r>
              <a:rPr lang="en-US" dirty="0" smtClean="0"/>
              <a:t>Economic costs to society for alcohol misuse are high</a:t>
            </a:r>
          </a:p>
          <a:p>
            <a:r>
              <a:rPr lang="en-US" dirty="0" smtClean="0"/>
              <a:t>Patients with substance use problems at greater risk for serious injuries </a:t>
            </a:r>
          </a:p>
          <a:p>
            <a:r>
              <a:rPr lang="en-US" dirty="0" smtClean="0"/>
              <a:t>Alcohol-attributable health care expenses ~ $19 billion annually in the US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3"/>
          <p:cNvSpPr>
            <a:spLocks noGrp="1"/>
          </p:cNvSpPr>
          <p:nvPr>
            <p:ph type="sldNum" sz="quarter" idx="10"/>
          </p:nvPr>
        </p:nvSpPr>
        <p:spPr>
          <a:noFill/>
        </p:spPr>
        <p:txBody>
          <a:bodyPr/>
          <a:lstStyle/>
          <a:p>
            <a:fld id="{9FE192ED-0059-4796-8B0A-4B9753C4AF14}" type="slidenum">
              <a:rPr lang="en-US" smtClean="0"/>
              <a:pPr/>
              <a:t>7</a:t>
            </a:fld>
            <a:endParaRPr lang="en-US" smtClean="0"/>
          </a:p>
        </p:txBody>
      </p:sp>
      <p:sp>
        <p:nvSpPr>
          <p:cNvPr id="49155" name="Rectangle 2"/>
          <p:cNvSpPr>
            <a:spLocks noGrp="1" noChangeArrowheads="1"/>
          </p:cNvSpPr>
          <p:nvPr>
            <p:ph type="title"/>
          </p:nvPr>
        </p:nvSpPr>
        <p:spPr/>
        <p:txBody>
          <a:bodyPr/>
          <a:lstStyle/>
          <a:p>
            <a:pPr eaLnBrk="1" hangingPunct="1"/>
            <a:r>
              <a:rPr lang="en-US" smtClean="0"/>
              <a:t>Numerator and Denominator </a:t>
            </a:r>
          </a:p>
        </p:txBody>
      </p:sp>
      <p:sp>
        <p:nvSpPr>
          <p:cNvPr id="49156" name="Rectangle 3"/>
          <p:cNvSpPr>
            <a:spLocks noGrp="1" noChangeArrowheads="1"/>
          </p:cNvSpPr>
          <p:nvPr>
            <p:ph type="body" idx="1"/>
          </p:nvPr>
        </p:nvSpPr>
        <p:spPr/>
        <p:txBody>
          <a:bodyPr/>
          <a:lstStyle/>
          <a:p>
            <a:pPr eaLnBrk="1" hangingPunct="1">
              <a:buNone/>
            </a:pPr>
            <a:r>
              <a:rPr lang="en-US" sz="2800" dirty="0" smtClean="0"/>
              <a:t> The number of patients who were screened for alcohol use using a validated screening questionnaire for unhealthy drinking within the first three days of admission.</a:t>
            </a:r>
          </a:p>
          <a:p>
            <a:pPr eaLnBrk="1" hangingPunct="1">
              <a:buFont typeface="Wingdings 3" pitchFamily="18" charset="2"/>
              <a:buNone/>
            </a:pPr>
            <a:r>
              <a:rPr lang="en-US" sz="2800" dirty="0" smtClean="0"/>
              <a:t>_____________________________________</a:t>
            </a:r>
          </a:p>
          <a:p>
            <a:pPr eaLnBrk="1" hangingPunct="1">
              <a:buFont typeface="Wingdings 3" pitchFamily="18" charset="2"/>
              <a:buNone/>
            </a:pPr>
            <a:endParaRPr lang="en-US" sz="2800" dirty="0" smtClean="0"/>
          </a:p>
          <a:p>
            <a:pPr eaLnBrk="1" hangingPunct="1">
              <a:buNone/>
            </a:pPr>
            <a:r>
              <a:rPr lang="en-US" sz="2800" dirty="0" smtClean="0"/>
              <a:t> The number of hospitalized inpatients 18 years of age and older</a:t>
            </a:r>
          </a:p>
          <a:p>
            <a:pPr eaLnBrk="1" hangingPunct="1">
              <a:buFont typeface="Wingdings 3" pitchFamily="18" charset="2"/>
              <a:buNone/>
            </a:pPr>
            <a:endParaRPr lang="en-US" sz="28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Denominator Populations</a:t>
            </a:r>
            <a:endParaRPr lang="en-US" dirty="0"/>
          </a:p>
        </p:txBody>
      </p:sp>
      <p:sp>
        <p:nvSpPr>
          <p:cNvPr id="3" name="Content Placeholder 2"/>
          <p:cNvSpPr>
            <a:spLocks noGrp="1"/>
          </p:cNvSpPr>
          <p:nvPr>
            <p:ph idx="1"/>
          </p:nvPr>
        </p:nvSpPr>
        <p:spPr/>
        <p:txBody>
          <a:bodyPr/>
          <a:lstStyle/>
          <a:p>
            <a:r>
              <a:rPr lang="en-US" dirty="0" smtClean="0"/>
              <a:t>Included Populations: N/A</a:t>
            </a:r>
          </a:p>
          <a:p>
            <a:r>
              <a:rPr lang="en-US" dirty="0" smtClean="0"/>
              <a:t>Excluded Populations: </a:t>
            </a:r>
          </a:p>
          <a:p>
            <a:pPr lvl="1"/>
            <a:r>
              <a:rPr lang="en-US" dirty="0" smtClean="0"/>
              <a:t> &gt; 18 yrs.</a:t>
            </a:r>
          </a:p>
          <a:p>
            <a:pPr lvl="1"/>
            <a:r>
              <a:rPr lang="en-US" dirty="0" smtClean="0"/>
              <a:t>Cognitive impairment</a:t>
            </a:r>
          </a:p>
          <a:p>
            <a:pPr lvl="1"/>
            <a:r>
              <a:rPr lang="en-US" dirty="0" smtClean="0"/>
              <a:t>LOS </a:t>
            </a:r>
            <a:r>
              <a:rPr lang="en-US" u="sng" dirty="0" smtClean="0"/>
              <a:t>&lt;</a:t>
            </a:r>
            <a:r>
              <a:rPr lang="en-US" dirty="0" smtClean="0"/>
              <a:t> 3 days &amp; &gt; 120 days</a:t>
            </a:r>
          </a:p>
          <a:p>
            <a:pPr lvl="1"/>
            <a:r>
              <a:rPr lang="en-US" dirty="0" smtClean="0"/>
              <a:t>Comfort measures only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Denominator Data Elements</a:t>
            </a:r>
            <a:endParaRPr lang="en-US" dirty="0"/>
          </a:p>
        </p:txBody>
      </p:sp>
      <p:sp>
        <p:nvSpPr>
          <p:cNvPr id="3" name="Content Placeholder 2"/>
          <p:cNvSpPr>
            <a:spLocks noGrp="1"/>
          </p:cNvSpPr>
          <p:nvPr>
            <p:ph idx="1"/>
          </p:nvPr>
        </p:nvSpPr>
        <p:spPr/>
        <p:txBody>
          <a:bodyPr/>
          <a:lstStyle/>
          <a:p>
            <a:r>
              <a:rPr lang="en-US" i="1" dirty="0" smtClean="0"/>
              <a:t>Admission Date</a:t>
            </a:r>
          </a:p>
          <a:p>
            <a:r>
              <a:rPr lang="en-US" i="1" dirty="0" smtClean="0"/>
              <a:t>Birthdate</a:t>
            </a:r>
          </a:p>
          <a:p>
            <a:r>
              <a:rPr lang="en-US" i="1" dirty="0" smtClean="0"/>
              <a:t>Cognitive Impairment</a:t>
            </a:r>
          </a:p>
          <a:p>
            <a:r>
              <a:rPr lang="en-US" i="1" dirty="0" smtClean="0"/>
              <a:t>Comfort Measures Only</a:t>
            </a:r>
          </a:p>
          <a:p>
            <a:r>
              <a:rPr lang="en-US" i="1" dirty="0" smtClean="0"/>
              <a:t>Discharge Date</a:t>
            </a:r>
            <a:endParaRPr lang="en-US"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arch2007VENDORlight blue">
  <a:themeElements>
    <a:clrScheme name="March2007VENDORlight blu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rch2007VENDORlight blu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CECFF"/>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CECFF"/>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March2007VENDORlight blu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rch2007VENDORlight blu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rch2007VENDORlight blu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rch2007VENDORlight blu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rch2007VENDORlight blu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rch2007VENDORlight blu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rch2007VENDORlight blu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rch2007VENDORlight blu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rch2007VENDORlight blu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rch2007VENDORlight blu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rch2007VENDORlight blu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rch2007VENDORlight blu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March2007VENDORlight blue</Template>
  <TotalTime>9364</TotalTime>
  <Words>610</Words>
  <Application>Microsoft Office PowerPoint</Application>
  <PresentationFormat>On-screen Show (4:3)</PresentationFormat>
  <Paragraphs>112</Paragraphs>
  <Slides>17</Slides>
  <Notes>9</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March2007VENDORlight blue</vt:lpstr>
      <vt:lpstr>  Update on the Joint Commission’s  Substance Use (SUB) Core Measure: SUB-1 Alcohol Use Screening</vt:lpstr>
      <vt:lpstr>PowerPoint Presentation</vt:lpstr>
      <vt:lpstr>Project Overview</vt:lpstr>
      <vt:lpstr>SUB Core Measures</vt:lpstr>
      <vt:lpstr>SUB-1</vt:lpstr>
      <vt:lpstr>Rationale</vt:lpstr>
      <vt:lpstr>Numerator and Denominator </vt:lpstr>
      <vt:lpstr>Denominator Populations</vt:lpstr>
      <vt:lpstr>Denominator Data Elements</vt:lpstr>
      <vt:lpstr>Cognitive Impairment</vt:lpstr>
      <vt:lpstr>Comfort Measures Only</vt:lpstr>
      <vt:lpstr>Numerator Populations</vt:lpstr>
      <vt:lpstr>Numerator Data Element</vt:lpstr>
      <vt:lpstr>Alcohol Use Status</vt:lpstr>
      <vt:lpstr>Alcohol Use Status (Cont.)</vt:lpstr>
      <vt:lpstr>The Joint Commission Disclaimer</vt:lpstr>
      <vt:lpstr>PowerPoint Presentation</vt:lpstr>
    </vt:vector>
  </TitlesOfParts>
  <Company>Joint Commission</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Milton, Celeste</dc:creator>
  <cp:lastModifiedBy>NORC</cp:lastModifiedBy>
  <cp:revision>513</cp:revision>
  <cp:lastPrinted>2007-01-05T21:22:47Z</cp:lastPrinted>
  <dcterms:created xsi:type="dcterms:W3CDTF">2007-03-01T16:49:36Z</dcterms:created>
  <dcterms:modified xsi:type="dcterms:W3CDTF">2013-11-25T17:45:40Z</dcterms:modified>
</cp:coreProperties>
</file>