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377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753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131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507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1884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261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4637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015" algn="l" defTabSz="107275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94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3" autoAdjust="0"/>
  </p:normalViewPr>
  <p:slideViewPr>
    <p:cSldViewPr>
      <p:cViewPr>
        <p:scale>
          <a:sx n="100" d="100"/>
          <a:sy n="100" d="100"/>
        </p:scale>
        <p:origin x="-1656" y="-4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C7DA9-9DE0-4F3D-913D-6805ACC900B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CE30E-06A4-4F16-BE50-F3EA54F98C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39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CE30E-06A4-4F16-BE50-F3EA54F98C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59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1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248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14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75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216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37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7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5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18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2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4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711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37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77" indent="0">
              <a:buNone/>
              <a:defRPr sz="2300" b="1"/>
            </a:lvl2pPr>
            <a:lvl3pPr marL="1072753" indent="0">
              <a:buNone/>
              <a:defRPr sz="2100" b="1"/>
            </a:lvl3pPr>
            <a:lvl4pPr marL="1609131" indent="0">
              <a:buNone/>
              <a:defRPr sz="1900" b="1"/>
            </a:lvl4pPr>
            <a:lvl5pPr marL="2145507" indent="0">
              <a:buNone/>
              <a:defRPr sz="1900" b="1"/>
            </a:lvl5pPr>
            <a:lvl6pPr marL="2681884" indent="0">
              <a:buNone/>
              <a:defRPr sz="1900" b="1"/>
            </a:lvl6pPr>
            <a:lvl7pPr marL="3218261" indent="0">
              <a:buNone/>
              <a:defRPr sz="1900" b="1"/>
            </a:lvl7pPr>
            <a:lvl8pPr marL="3754637" indent="0">
              <a:buNone/>
              <a:defRPr sz="1900" b="1"/>
            </a:lvl8pPr>
            <a:lvl9pPr marL="4291015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4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77" indent="0">
              <a:buNone/>
              <a:defRPr sz="2300" b="1"/>
            </a:lvl2pPr>
            <a:lvl3pPr marL="1072753" indent="0">
              <a:buNone/>
              <a:defRPr sz="2100" b="1"/>
            </a:lvl3pPr>
            <a:lvl4pPr marL="1609131" indent="0">
              <a:buNone/>
              <a:defRPr sz="1900" b="1"/>
            </a:lvl4pPr>
            <a:lvl5pPr marL="2145507" indent="0">
              <a:buNone/>
              <a:defRPr sz="1900" b="1"/>
            </a:lvl5pPr>
            <a:lvl6pPr marL="2681884" indent="0">
              <a:buNone/>
              <a:defRPr sz="1900" b="1"/>
            </a:lvl6pPr>
            <a:lvl7pPr marL="3218261" indent="0">
              <a:buNone/>
              <a:defRPr sz="1900" b="1"/>
            </a:lvl7pPr>
            <a:lvl8pPr marL="3754637" indent="0">
              <a:buNone/>
              <a:defRPr sz="1900" b="1"/>
            </a:lvl8pPr>
            <a:lvl9pPr marL="4291015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38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34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23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4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377" indent="0">
              <a:buNone/>
              <a:defRPr sz="1400"/>
            </a:lvl2pPr>
            <a:lvl3pPr marL="1072753" indent="0">
              <a:buNone/>
              <a:defRPr sz="1200"/>
            </a:lvl3pPr>
            <a:lvl4pPr marL="1609131" indent="0">
              <a:buNone/>
              <a:defRPr sz="1000"/>
            </a:lvl4pPr>
            <a:lvl5pPr marL="2145507" indent="0">
              <a:buNone/>
              <a:defRPr sz="1000"/>
            </a:lvl5pPr>
            <a:lvl6pPr marL="2681884" indent="0">
              <a:buNone/>
              <a:defRPr sz="1000"/>
            </a:lvl6pPr>
            <a:lvl7pPr marL="3218261" indent="0">
              <a:buNone/>
              <a:defRPr sz="1000"/>
            </a:lvl7pPr>
            <a:lvl8pPr marL="3754637" indent="0">
              <a:buNone/>
              <a:defRPr sz="1000"/>
            </a:lvl8pPr>
            <a:lvl9pPr marL="429101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5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36377" indent="0">
              <a:buNone/>
              <a:defRPr sz="3300"/>
            </a:lvl2pPr>
            <a:lvl3pPr marL="1072753" indent="0">
              <a:buNone/>
              <a:defRPr sz="2800"/>
            </a:lvl3pPr>
            <a:lvl4pPr marL="1609131" indent="0">
              <a:buNone/>
              <a:defRPr sz="2300"/>
            </a:lvl4pPr>
            <a:lvl5pPr marL="2145507" indent="0">
              <a:buNone/>
              <a:defRPr sz="2300"/>
            </a:lvl5pPr>
            <a:lvl6pPr marL="2681884" indent="0">
              <a:buNone/>
              <a:defRPr sz="2300"/>
            </a:lvl6pPr>
            <a:lvl7pPr marL="3218261" indent="0">
              <a:buNone/>
              <a:defRPr sz="2300"/>
            </a:lvl7pPr>
            <a:lvl8pPr marL="3754637" indent="0">
              <a:buNone/>
              <a:defRPr sz="2300"/>
            </a:lvl8pPr>
            <a:lvl9pPr marL="4291015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377" indent="0">
              <a:buNone/>
              <a:defRPr sz="1400"/>
            </a:lvl2pPr>
            <a:lvl3pPr marL="1072753" indent="0">
              <a:buNone/>
              <a:defRPr sz="1200"/>
            </a:lvl3pPr>
            <a:lvl4pPr marL="1609131" indent="0">
              <a:buNone/>
              <a:defRPr sz="1000"/>
            </a:lvl4pPr>
            <a:lvl5pPr marL="2145507" indent="0">
              <a:buNone/>
              <a:defRPr sz="1000"/>
            </a:lvl5pPr>
            <a:lvl6pPr marL="2681884" indent="0">
              <a:buNone/>
              <a:defRPr sz="1000"/>
            </a:lvl6pPr>
            <a:lvl7pPr marL="3218261" indent="0">
              <a:buNone/>
              <a:defRPr sz="1000"/>
            </a:lvl7pPr>
            <a:lvl8pPr marL="3754637" indent="0">
              <a:buNone/>
              <a:defRPr sz="1000"/>
            </a:lvl8pPr>
            <a:lvl9pPr marL="429101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28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7275" tIns="53638" rIns="107275" bIns="5363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75" tIns="53638" rIns="107275" bIns="536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75" tIns="53638" rIns="107275" bIns="5363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7886-D2B4-4DC5-A2A5-3C44B8238FA2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75" tIns="53638" rIns="107275" bIns="5363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75" tIns="53638" rIns="107275" bIns="5363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BA32-273C-4ADD-A06D-444041D55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369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2753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282" indent="-402282" algn="l" defTabSz="107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71613" indent="-335235" algn="l" defTabSz="1072753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0942" indent="-268189" algn="l" defTabSz="107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319" indent="-268189" algn="l" defTabSz="1072753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695" indent="-268189" algn="l" defTabSz="1072753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073" indent="-268189" algn="l" defTabSz="107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449" indent="-268189" algn="l" defTabSz="107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826" indent="-268189" algn="l" defTabSz="107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203" indent="-268189" algn="l" defTabSz="10727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377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753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131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507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884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261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4637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015" algn="l" defTabSz="107275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0992" y="3657600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†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7137202" y="6381820"/>
            <a:ext cx="2733630" cy="385323"/>
          </a:xfrm>
          <a:prstGeom prst="rect">
            <a:avLst/>
          </a:prstGeom>
          <a:noFill/>
        </p:spPr>
        <p:txBody>
          <a:bodyPr wrap="square" lIns="107275" tIns="53638" rIns="107275" bIns="53638" rtlCol="0">
            <a:spAutoFit/>
          </a:bodyPr>
          <a:lstStyle/>
          <a:p>
            <a:r>
              <a:rPr lang="en-US" sz="600" dirty="0"/>
              <a:t>Adapted by D Hungerford from</a:t>
            </a:r>
            <a:r>
              <a:rPr lang="en-US" sz="600" dirty="0" smtClean="0"/>
              <a:t>: Cole </a:t>
            </a:r>
            <a:r>
              <a:rPr lang="en-US" sz="600" dirty="0"/>
              <a:t>S, </a:t>
            </a:r>
            <a:r>
              <a:rPr lang="en-US" sz="600" dirty="0" smtClean="0"/>
              <a:t>Bogenschutz M, </a:t>
            </a:r>
            <a:r>
              <a:rPr lang="en-US" sz="600" dirty="0"/>
              <a:t>Hungerford D (2011). Motivational interviewing and psychiatry: use in addiction treatment, risky drinking and routine practice. FOCUS, 9:42-54.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65327" y="5867653"/>
            <a:ext cx="4859273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228600" algn="l"/>
              </a:tabLst>
            </a:pPr>
            <a:r>
              <a:rPr lang="en-US" sz="900" dirty="0" smtClean="0"/>
              <a:t>†</a:t>
            </a:r>
            <a:r>
              <a:rPr lang="en-US" sz="900" dirty="0"/>
              <a:t>	People </a:t>
            </a:r>
            <a:r>
              <a:rPr lang="en-US" sz="900" dirty="0" smtClean="0"/>
              <a:t>regularly drinking </a:t>
            </a:r>
            <a:r>
              <a:rPr lang="en-US" sz="900" dirty="0"/>
              <a:t>over the daily limit </a:t>
            </a:r>
            <a:r>
              <a:rPr lang="en-US" sz="900" dirty="0" smtClean="0"/>
              <a:t>may </a:t>
            </a:r>
            <a:r>
              <a:rPr lang="en-US" sz="900" dirty="0"/>
              <a:t>experience </a:t>
            </a:r>
            <a:r>
              <a:rPr lang="en-US" sz="900" dirty="0" smtClean="0"/>
              <a:t>both acute </a:t>
            </a:r>
            <a:r>
              <a:rPr lang="en-US" sz="900" dirty="0"/>
              <a:t>and chronic effects. </a:t>
            </a:r>
          </a:p>
          <a:p>
            <a:pPr marL="228600" indent="-228600">
              <a:spcAft>
                <a:spcPts val="300"/>
              </a:spcAft>
            </a:pPr>
            <a:r>
              <a:rPr lang="en-US" sz="900" dirty="0" smtClean="0"/>
              <a:t>†† 	Alcohol is toxic to human cells at relatively low levels.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209" y="2935186"/>
            <a:ext cx="1276807" cy="754654"/>
          </a:xfrm>
          <a:prstGeom prst="rect">
            <a:avLst/>
          </a:prstGeom>
          <a:noFill/>
        </p:spPr>
        <p:txBody>
          <a:bodyPr wrap="none" lIns="107275" tIns="53638" rIns="107275" bIns="53638" rtlCol="0">
            <a:spAutoFit/>
          </a:bodyPr>
          <a:lstStyle/>
          <a:p>
            <a:pPr algn="ctr"/>
            <a:r>
              <a:rPr lang="en-US" b="1" dirty="0" smtClean="0"/>
              <a:t>drinking</a:t>
            </a:r>
            <a:br>
              <a:rPr lang="en-US" b="1" dirty="0" smtClean="0"/>
            </a:br>
            <a:r>
              <a:rPr lang="en-US" b="1" dirty="0" smtClean="0"/>
              <a:t>too much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5694" y="2036880"/>
            <a:ext cx="1852285" cy="650716"/>
          </a:xfrm>
          <a:prstGeom prst="rect">
            <a:avLst/>
          </a:prstGeom>
          <a:noFill/>
        </p:spPr>
        <p:txBody>
          <a:bodyPr wrap="none" lIns="107275" tIns="53638" rIns="107275" bIns="53638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b="1" dirty="0" smtClean="0"/>
              <a:t>too much</a:t>
            </a:r>
          </a:p>
          <a:p>
            <a:pPr algn="ctr">
              <a:lnSpc>
                <a:spcPts val="2100"/>
              </a:lnSpc>
            </a:pPr>
            <a:r>
              <a:rPr lang="en-US" b="1" dirty="0" smtClean="0"/>
              <a:t>in a single day</a:t>
            </a:r>
            <a:endParaRPr lang="en-US" spc="-18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1738750" y="4176344"/>
            <a:ext cx="1282129" cy="646933"/>
          </a:xfrm>
          <a:prstGeom prst="rect">
            <a:avLst/>
          </a:prstGeom>
          <a:noFill/>
        </p:spPr>
        <p:txBody>
          <a:bodyPr wrap="none" lIns="107275" tIns="53638" rIns="107275" bIns="53638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b="1" dirty="0" smtClean="0"/>
              <a:t>too much</a:t>
            </a:r>
          </a:p>
          <a:p>
            <a:pPr algn="ctr">
              <a:lnSpc>
                <a:spcPts val="2100"/>
              </a:lnSpc>
            </a:pPr>
            <a:r>
              <a:rPr lang="en-US" b="1" dirty="0" smtClean="0"/>
              <a:t>in a week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5715951" y="4261895"/>
            <a:ext cx="1841705" cy="431489"/>
          </a:xfrm>
          <a:prstGeom prst="rect">
            <a:avLst/>
          </a:prstGeom>
          <a:noFill/>
        </p:spPr>
        <p:txBody>
          <a:bodyPr wrap="none" lIns="107275" tIns="53638" rIns="107275" bIns="53638" rtlCol="0">
            <a:spAutoFit/>
          </a:bodyPr>
          <a:lstStyle/>
          <a:p>
            <a:r>
              <a:rPr lang="en-US" b="1" dirty="0"/>
              <a:t>c</a:t>
            </a:r>
            <a:r>
              <a:rPr lang="en-US" b="1" dirty="0" smtClean="0"/>
              <a:t>hronic effects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5953" y="2118955"/>
            <a:ext cx="1641331" cy="431489"/>
          </a:xfrm>
          <a:prstGeom prst="rect">
            <a:avLst/>
          </a:prstGeom>
          <a:noFill/>
        </p:spPr>
        <p:txBody>
          <a:bodyPr wrap="none" lIns="107275" tIns="53638" rIns="107275" bIns="53638" rtlCol="0">
            <a:spAutoFit/>
          </a:bodyPr>
          <a:lstStyle/>
          <a:p>
            <a:r>
              <a:rPr lang="en-US" b="1" dirty="0" smtClean="0"/>
              <a:t>acute effects</a:t>
            </a:r>
            <a:endParaRPr lang="en-US" b="1" dirty="0"/>
          </a:p>
        </p:txBody>
      </p:sp>
      <p:sp>
        <p:nvSpPr>
          <p:cNvPr id="12" name="Left Brace 11"/>
          <p:cNvSpPr/>
          <p:nvPr/>
        </p:nvSpPr>
        <p:spPr>
          <a:xfrm>
            <a:off x="1316698" y="2101371"/>
            <a:ext cx="386079" cy="2574429"/>
          </a:xfrm>
          <a:prstGeom prst="leftBrace">
            <a:avLst>
              <a:gd name="adj1" fmla="val 57783"/>
              <a:gd name="adj2" fmla="val 47025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275" tIns="53638" rIns="107275" bIns="53638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181976" y="1035784"/>
            <a:ext cx="150714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burns</a:t>
            </a:r>
            <a:endParaRPr lang="en-US" sz="1000" dirty="0"/>
          </a:p>
          <a:p>
            <a:r>
              <a:rPr lang="en-US" sz="1000" dirty="0"/>
              <a:t>falls</a:t>
            </a:r>
          </a:p>
          <a:p>
            <a:r>
              <a:rPr lang="en-US" sz="1000" dirty="0"/>
              <a:t>drowning</a:t>
            </a:r>
          </a:p>
          <a:p>
            <a:r>
              <a:rPr lang="en-US" sz="1000" dirty="0"/>
              <a:t>motor vehicle crashes</a:t>
            </a:r>
          </a:p>
          <a:p>
            <a:r>
              <a:rPr lang="en-US" sz="1000" dirty="0"/>
              <a:t>pedestrian injuries</a:t>
            </a:r>
          </a:p>
          <a:p>
            <a:r>
              <a:rPr lang="en-US" sz="1000" dirty="0" smtClean="0"/>
              <a:t>loss of consciousness</a:t>
            </a:r>
          </a:p>
          <a:p>
            <a:r>
              <a:rPr lang="en-US" sz="1000" dirty="0" smtClean="0"/>
              <a:t>alcohol </a:t>
            </a:r>
            <a:r>
              <a:rPr lang="en-US" sz="1000" dirty="0"/>
              <a:t>poisoning</a:t>
            </a:r>
          </a:p>
          <a:p>
            <a:r>
              <a:rPr lang="en-US" sz="1000" dirty="0"/>
              <a:t>assaults</a:t>
            </a:r>
          </a:p>
          <a:p>
            <a:r>
              <a:rPr lang="en-US" sz="1000" dirty="0"/>
              <a:t>intimate partner violence</a:t>
            </a:r>
          </a:p>
          <a:p>
            <a:r>
              <a:rPr lang="en-US" sz="1000" dirty="0"/>
              <a:t>child abuse</a:t>
            </a:r>
          </a:p>
          <a:p>
            <a:r>
              <a:rPr lang="en-US" sz="1000" dirty="0"/>
              <a:t>property crimes</a:t>
            </a:r>
          </a:p>
          <a:p>
            <a:r>
              <a:rPr lang="en-US" sz="1000" dirty="0"/>
              <a:t>suicide</a:t>
            </a:r>
          </a:p>
          <a:p>
            <a:r>
              <a:rPr lang="en-US" sz="1000" dirty="0"/>
              <a:t>homicide</a:t>
            </a:r>
          </a:p>
          <a:p>
            <a:r>
              <a:rPr lang="en-US" sz="1000" dirty="0"/>
              <a:t>risky sex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85061" y="3855184"/>
            <a:ext cx="134684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cancer</a:t>
            </a:r>
          </a:p>
          <a:p>
            <a:r>
              <a:rPr lang="en-US" sz="1000" dirty="0" smtClean="0"/>
              <a:t>cirrhosis</a:t>
            </a:r>
            <a:endParaRPr lang="en-US" sz="1000" dirty="0"/>
          </a:p>
          <a:p>
            <a:r>
              <a:rPr lang="en-US" sz="1000" dirty="0" smtClean="0"/>
              <a:t>liver failure</a:t>
            </a:r>
          </a:p>
          <a:p>
            <a:r>
              <a:rPr lang="en-US" sz="1000" dirty="0" smtClean="0"/>
              <a:t>pancreatitis</a:t>
            </a:r>
            <a:endParaRPr lang="en-US" sz="1000" dirty="0"/>
          </a:p>
          <a:p>
            <a:r>
              <a:rPr lang="en-US" sz="1000" dirty="0"/>
              <a:t>gastritis</a:t>
            </a:r>
          </a:p>
          <a:p>
            <a:r>
              <a:rPr lang="en-US" sz="1000" dirty="0"/>
              <a:t>addiction</a:t>
            </a:r>
          </a:p>
          <a:p>
            <a:r>
              <a:rPr lang="en-US" sz="1000" dirty="0"/>
              <a:t>hypertension</a:t>
            </a:r>
          </a:p>
          <a:p>
            <a:r>
              <a:rPr lang="en-US" sz="1000" dirty="0"/>
              <a:t>cardiovascular disease</a:t>
            </a:r>
          </a:p>
          <a:p>
            <a:r>
              <a:rPr lang="en-US" sz="1000" dirty="0" smtClean="0"/>
              <a:t>neurologic damage</a:t>
            </a:r>
          </a:p>
          <a:p>
            <a:r>
              <a:rPr lang="en-US" sz="1000" dirty="0" smtClean="0"/>
              <a:t>weight gain</a:t>
            </a:r>
            <a:endParaRPr 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454679" y="2041985"/>
            <a:ext cx="632360" cy="610370"/>
            <a:chOff x="6055209" y="2259921"/>
            <a:chExt cx="583717" cy="610370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6136006" y="2565399"/>
              <a:ext cx="502920" cy="1"/>
            </a:xfrm>
            <a:prstGeom prst="straightConnector1">
              <a:avLst/>
            </a:prstGeom>
            <a:ln w="28575">
              <a:solidFill>
                <a:srgbClr val="969696"/>
              </a:solidFill>
              <a:headEnd type="none" w="med" len="med"/>
              <a:tailEnd type="stealth" w="med" len="lg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720000" flipV="1">
              <a:off x="6100763" y="2719487"/>
              <a:ext cx="502920" cy="1"/>
            </a:xfrm>
            <a:prstGeom prst="straightConnector1">
              <a:avLst/>
            </a:prstGeom>
            <a:ln w="28575">
              <a:solidFill>
                <a:srgbClr val="969696"/>
              </a:solidFill>
              <a:headEnd type="none" w="med" len="med"/>
              <a:tailEnd type="stealth" w="med" len="lg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500000" flipV="1">
              <a:off x="6062915" y="2870290"/>
              <a:ext cx="502920" cy="1"/>
            </a:xfrm>
            <a:prstGeom prst="straightConnector1">
              <a:avLst/>
            </a:prstGeom>
            <a:ln w="28575">
              <a:solidFill>
                <a:srgbClr val="969696"/>
              </a:solidFill>
              <a:headEnd type="none" w="med" len="med"/>
              <a:tailEnd type="stealth" w="med" len="lg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-720000" flipV="1">
              <a:off x="6100032" y="2414482"/>
              <a:ext cx="502920" cy="1"/>
            </a:xfrm>
            <a:prstGeom prst="straightConnector1">
              <a:avLst/>
            </a:prstGeom>
            <a:ln w="28575">
              <a:solidFill>
                <a:srgbClr val="969696"/>
              </a:solidFill>
              <a:headEnd type="none" w="med" len="med"/>
              <a:tailEnd type="stealth" w="med" len="lg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-1440000" flipV="1">
              <a:off x="6055209" y="2259921"/>
              <a:ext cx="502920" cy="1"/>
            </a:xfrm>
            <a:prstGeom prst="straightConnector1">
              <a:avLst/>
            </a:prstGeom>
            <a:ln w="28575">
              <a:solidFill>
                <a:srgbClr val="969696"/>
              </a:solidFill>
              <a:headEnd type="none" w="med" len="med"/>
              <a:tailEnd type="stealth" w="med" len="lg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flipV="1">
            <a:off x="7537032" y="4497075"/>
            <a:ext cx="544830" cy="1"/>
          </a:xfrm>
          <a:prstGeom prst="straightConnector1">
            <a:avLst/>
          </a:prstGeom>
          <a:ln w="28575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720000" flipV="1">
            <a:off x="7498852" y="4651163"/>
            <a:ext cx="544830" cy="1"/>
          </a:xfrm>
          <a:prstGeom prst="straightConnector1">
            <a:avLst/>
          </a:prstGeom>
          <a:ln w="28575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500000" flipV="1">
            <a:off x="7457850" y="4801966"/>
            <a:ext cx="544830" cy="1"/>
          </a:xfrm>
          <a:prstGeom prst="straightConnector1">
            <a:avLst/>
          </a:prstGeom>
          <a:ln w="28575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20880000" flipV="1">
            <a:off x="7498060" y="4346158"/>
            <a:ext cx="544830" cy="1"/>
          </a:xfrm>
          <a:prstGeom prst="straightConnector1">
            <a:avLst/>
          </a:prstGeom>
          <a:ln w="28575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20160000" flipV="1">
            <a:off x="7449502" y="4191597"/>
            <a:ext cx="544830" cy="1"/>
          </a:xfrm>
          <a:prstGeom prst="straightConnector1">
            <a:avLst/>
          </a:prstGeom>
          <a:ln w="28575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203165" y="2368711"/>
            <a:ext cx="728575" cy="1"/>
          </a:xfrm>
          <a:prstGeom prst="straightConnector1">
            <a:avLst/>
          </a:prstGeom>
          <a:ln w="57150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74961" y="2094007"/>
            <a:ext cx="928374" cy="262214"/>
          </a:xfrm>
          <a:prstGeom prst="rect">
            <a:avLst/>
          </a:prstGeom>
          <a:noFill/>
        </p:spPr>
        <p:txBody>
          <a:bodyPr wrap="square" lIns="107275" tIns="53638" rIns="107275" bIns="53638" rtlCol="0">
            <a:spAutoFit/>
          </a:bodyPr>
          <a:lstStyle/>
          <a:p>
            <a:r>
              <a:rPr lang="en-US" sz="1000" dirty="0"/>
              <a:t>intoxication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22561" y="4123378"/>
            <a:ext cx="1073150" cy="364804"/>
          </a:xfrm>
          <a:prstGeom prst="rect">
            <a:avLst/>
          </a:prstGeom>
          <a:noFill/>
        </p:spPr>
        <p:txBody>
          <a:bodyPr wrap="square" lIns="107275" tIns="53638" rIns="107275" bIns="53638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dirty="0" smtClean="0"/>
              <a:t>repeated toxic exposure</a:t>
            </a:r>
            <a:r>
              <a:rPr lang="en-US" sz="1400" baseline="8000" dirty="0" smtClean="0"/>
              <a:t>††</a:t>
            </a:r>
            <a:endParaRPr lang="en-US" sz="1400" baseline="8000" dirty="0">
              <a:solidFill>
                <a:srgbClr val="C0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127432" y="4497877"/>
            <a:ext cx="801433" cy="1"/>
          </a:xfrm>
          <a:prstGeom prst="straightConnector1">
            <a:avLst/>
          </a:prstGeom>
          <a:ln w="57150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4050483" y="2001445"/>
            <a:ext cx="1359717" cy="685800"/>
            <a:chOff x="4018571" y="1752600"/>
            <a:chExt cx="1359717" cy="685800"/>
          </a:xfrm>
        </p:grpSpPr>
        <p:grpSp>
          <p:nvGrpSpPr>
            <p:cNvPr id="17" name="Group 16"/>
            <p:cNvGrpSpPr/>
            <p:nvPr/>
          </p:nvGrpSpPr>
          <p:grpSpPr>
            <a:xfrm>
              <a:off x="4018573" y="1981200"/>
              <a:ext cx="1359715" cy="246221"/>
              <a:chOff x="4018573" y="1744350"/>
              <a:chExt cx="1359715" cy="246221"/>
            </a:xfrm>
          </p:grpSpPr>
          <p:sp>
            <p:nvSpPr>
              <p:cNvPr id="42" name="Text Box 19"/>
              <p:cNvSpPr txBox="1">
                <a:spLocks noChangeArrowheads="1"/>
              </p:cNvSpPr>
              <p:nvPr/>
            </p:nvSpPr>
            <p:spPr bwMode="auto">
              <a:xfrm>
                <a:off x="4111421" y="1744350"/>
                <a:ext cx="1266867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1000" dirty="0">
                    <a:latin typeface="+mn-lt"/>
                  </a:rPr>
                  <a:t>cognitive function</a:t>
                </a:r>
              </a:p>
            </p:txBody>
          </p:sp>
          <p:sp>
            <p:nvSpPr>
              <p:cNvPr id="43" name="AutoShape 2"/>
              <p:cNvSpPr>
                <a:spLocks noChangeAspect="1" noChangeArrowheads="1"/>
              </p:cNvSpPr>
              <p:nvPr/>
            </p:nvSpPr>
            <p:spPr bwMode="auto">
              <a:xfrm>
                <a:off x="4018573" y="1795477"/>
                <a:ext cx="134435" cy="157643"/>
              </a:xfrm>
              <a:prstGeom prst="downArrow">
                <a:avLst>
                  <a:gd name="adj1" fmla="val 34935"/>
                  <a:gd name="adj2" fmla="val 48779"/>
                </a:avLst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025745" y="1752600"/>
              <a:ext cx="1003117" cy="246221"/>
              <a:chOff x="4025745" y="2188070"/>
              <a:chExt cx="1003117" cy="246221"/>
            </a:xfrm>
          </p:grpSpPr>
          <p:sp>
            <p:nvSpPr>
              <p:cNvPr id="39" name="Text Box 20"/>
              <p:cNvSpPr txBox="1">
                <a:spLocks noChangeArrowheads="1"/>
              </p:cNvSpPr>
              <p:nvPr/>
            </p:nvSpPr>
            <p:spPr bwMode="auto">
              <a:xfrm>
                <a:off x="4107370" y="2188070"/>
                <a:ext cx="921492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1000" dirty="0">
                    <a:latin typeface="+mn-lt"/>
                  </a:rPr>
                  <a:t>coordination</a:t>
                </a:r>
              </a:p>
            </p:txBody>
          </p:sp>
          <p:sp>
            <p:nvSpPr>
              <p:cNvPr id="40" name="AutoShape 35"/>
              <p:cNvSpPr>
                <a:spLocks noChangeArrowheads="1"/>
              </p:cNvSpPr>
              <p:nvPr/>
            </p:nvSpPr>
            <p:spPr bwMode="auto">
              <a:xfrm>
                <a:off x="4025745" y="2239977"/>
                <a:ext cx="134437" cy="157643"/>
              </a:xfrm>
              <a:prstGeom prst="downArrow">
                <a:avLst>
                  <a:gd name="adj1" fmla="val 34935"/>
                  <a:gd name="adj2" fmla="val 48779"/>
                </a:avLst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018571" y="2192179"/>
              <a:ext cx="1228234" cy="246221"/>
              <a:chOff x="4018571" y="1958432"/>
              <a:chExt cx="1228234" cy="246221"/>
            </a:xfrm>
          </p:grpSpPr>
          <p:sp>
            <p:nvSpPr>
              <p:cNvPr id="45" name="Text Box 21"/>
              <p:cNvSpPr txBox="1">
                <a:spLocks noChangeArrowheads="1"/>
              </p:cNvSpPr>
              <p:nvPr/>
            </p:nvSpPr>
            <p:spPr bwMode="auto">
              <a:xfrm>
                <a:off x="4109544" y="1958432"/>
                <a:ext cx="1137261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1000" dirty="0">
                    <a:latin typeface="+mn-lt"/>
                  </a:rPr>
                  <a:t>risk taking </a:t>
                </a:r>
              </a:p>
            </p:txBody>
          </p:sp>
          <p:sp>
            <p:nvSpPr>
              <p:cNvPr id="46" name="AutoShape 3"/>
              <p:cNvSpPr>
                <a:spLocks noChangeArrowheads="1"/>
              </p:cNvSpPr>
              <p:nvPr/>
            </p:nvSpPr>
            <p:spPr bwMode="auto">
              <a:xfrm rot="10800000">
                <a:off x="4018571" y="2016750"/>
                <a:ext cx="134437" cy="157644"/>
              </a:xfrm>
              <a:prstGeom prst="downArrow">
                <a:avLst>
                  <a:gd name="adj1" fmla="val 34935"/>
                  <a:gd name="adj2" fmla="val 48779"/>
                </a:avLst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n-US"/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3966501" y="4297144"/>
            <a:ext cx="91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cell and tissue</a:t>
            </a:r>
            <a:br>
              <a:rPr lang="en-US" sz="1000" dirty="0" smtClean="0"/>
            </a:br>
            <a:r>
              <a:rPr lang="en-US" sz="1000" dirty="0" smtClean="0"/>
              <a:t>damage</a:t>
            </a:r>
            <a:endParaRPr lang="en-US" sz="10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5246805" y="2362793"/>
            <a:ext cx="479916" cy="1"/>
          </a:xfrm>
          <a:prstGeom prst="straightConnector1">
            <a:avLst/>
          </a:prstGeom>
          <a:ln w="57150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998146" y="4502884"/>
            <a:ext cx="728575" cy="1"/>
          </a:xfrm>
          <a:prstGeom prst="straightConnector1">
            <a:avLst/>
          </a:prstGeom>
          <a:ln w="57150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22121" y="3380400"/>
            <a:ext cx="1859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fetal alcohol spectrum disorders</a:t>
            </a:r>
          </a:p>
          <a:p>
            <a:r>
              <a:rPr lang="en-US" sz="1000" dirty="0" smtClean="0"/>
              <a:t>medication interactions</a:t>
            </a:r>
            <a:endParaRPr lang="en-US" sz="1000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7464014" y="3778984"/>
            <a:ext cx="147387" cy="457200"/>
          </a:xfrm>
          <a:prstGeom prst="straightConnector1">
            <a:avLst/>
          </a:prstGeom>
          <a:ln w="28575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479320" y="2629900"/>
            <a:ext cx="146304" cy="731520"/>
          </a:xfrm>
          <a:prstGeom prst="straightConnector1">
            <a:avLst/>
          </a:prstGeom>
          <a:ln w="28575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V="1">
            <a:off x="1688120" y="3429000"/>
            <a:ext cx="1371600" cy="0"/>
          </a:xfrm>
          <a:prstGeom prst="straightConnector1">
            <a:avLst/>
          </a:prstGeom>
          <a:ln w="57150">
            <a:solidFill>
              <a:srgbClr val="969696"/>
            </a:solidFill>
            <a:headEnd type="none" w="med" len="med"/>
            <a:tailEnd type="stealth" w="med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62580"/>
            <a:ext cx="8028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Drinking Too Much: Acute and Chronic Health Effects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0725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123</Words>
  <Application>Microsoft Office PowerPoint</Application>
  <PresentationFormat>A4 Paper (210x297 mm)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Centers for Disease Control and Prevention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Deborah S Finnell</cp:lastModifiedBy>
  <cp:revision>43</cp:revision>
  <dcterms:created xsi:type="dcterms:W3CDTF">2014-07-11T17:14:09Z</dcterms:created>
  <dcterms:modified xsi:type="dcterms:W3CDTF">2014-08-05T12:45:10Z</dcterms:modified>
</cp:coreProperties>
</file>