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7432000" cy="16459200"/>
  <p:notesSz cx="26974800" cy="16002000"/>
  <p:defaultTextStyle>
    <a:defPPr>
      <a:defRPr lang="en-US"/>
    </a:defPPr>
    <a:lvl1pPr marL="0" algn="l" defTabSz="2508016" rtl="0" eaLnBrk="1" latinLnBrk="0" hangingPunct="1">
      <a:defRPr sz="4900" kern="1200">
        <a:solidFill>
          <a:schemeClr val="tx1"/>
        </a:solidFill>
        <a:latin typeface="+mn-lt"/>
        <a:ea typeface="+mn-ea"/>
        <a:cs typeface="+mn-cs"/>
      </a:defRPr>
    </a:lvl1pPr>
    <a:lvl2pPr marL="1254008" algn="l" defTabSz="2508016" rtl="0" eaLnBrk="1" latinLnBrk="0" hangingPunct="1">
      <a:defRPr sz="4900" kern="1200">
        <a:solidFill>
          <a:schemeClr val="tx1"/>
        </a:solidFill>
        <a:latin typeface="+mn-lt"/>
        <a:ea typeface="+mn-ea"/>
        <a:cs typeface="+mn-cs"/>
      </a:defRPr>
    </a:lvl2pPr>
    <a:lvl3pPr marL="2508016" algn="l" defTabSz="2508016" rtl="0" eaLnBrk="1" latinLnBrk="0" hangingPunct="1">
      <a:defRPr sz="4900" kern="1200">
        <a:solidFill>
          <a:schemeClr val="tx1"/>
        </a:solidFill>
        <a:latin typeface="+mn-lt"/>
        <a:ea typeface="+mn-ea"/>
        <a:cs typeface="+mn-cs"/>
      </a:defRPr>
    </a:lvl3pPr>
    <a:lvl4pPr marL="3762024" algn="l" defTabSz="2508016" rtl="0" eaLnBrk="1" latinLnBrk="0" hangingPunct="1">
      <a:defRPr sz="4900" kern="1200">
        <a:solidFill>
          <a:schemeClr val="tx1"/>
        </a:solidFill>
        <a:latin typeface="+mn-lt"/>
        <a:ea typeface="+mn-ea"/>
        <a:cs typeface="+mn-cs"/>
      </a:defRPr>
    </a:lvl4pPr>
    <a:lvl5pPr marL="5016033" algn="l" defTabSz="2508016" rtl="0" eaLnBrk="1" latinLnBrk="0" hangingPunct="1">
      <a:defRPr sz="4900" kern="1200">
        <a:solidFill>
          <a:schemeClr val="tx1"/>
        </a:solidFill>
        <a:latin typeface="+mn-lt"/>
        <a:ea typeface="+mn-ea"/>
        <a:cs typeface="+mn-cs"/>
      </a:defRPr>
    </a:lvl5pPr>
    <a:lvl6pPr marL="6270041" algn="l" defTabSz="2508016" rtl="0" eaLnBrk="1" latinLnBrk="0" hangingPunct="1">
      <a:defRPr sz="4900" kern="1200">
        <a:solidFill>
          <a:schemeClr val="tx1"/>
        </a:solidFill>
        <a:latin typeface="+mn-lt"/>
        <a:ea typeface="+mn-ea"/>
        <a:cs typeface="+mn-cs"/>
      </a:defRPr>
    </a:lvl6pPr>
    <a:lvl7pPr marL="7524049" algn="l" defTabSz="2508016" rtl="0" eaLnBrk="1" latinLnBrk="0" hangingPunct="1">
      <a:defRPr sz="4900" kern="1200">
        <a:solidFill>
          <a:schemeClr val="tx1"/>
        </a:solidFill>
        <a:latin typeface="+mn-lt"/>
        <a:ea typeface="+mn-ea"/>
        <a:cs typeface="+mn-cs"/>
      </a:defRPr>
    </a:lvl7pPr>
    <a:lvl8pPr marL="8778057" algn="l" defTabSz="2508016" rtl="0" eaLnBrk="1" latinLnBrk="0" hangingPunct="1">
      <a:defRPr sz="4900" kern="1200">
        <a:solidFill>
          <a:schemeClr val="tx1"/>
        </a:solidFill>
        <a:latin typeface="+mn-lt"/>
        <a:ea typeface="+mn-ea"/>
        <a:cs typeface="+mn-cs"/>
      </a:defRPr>
    </a:lvl8pPr>
    <a:lvl9pPr marL="10032065" algn="l" defTabSz="2508016" rtl="0" eaLnBrk="1" latinLnBrk="0" hangingPunct="1">
      <a:defRPr sz="4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B4B4"/>
    <a:srgbClr val="E0E0E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25" autoAdjust="0"/>
    <p:restoredTop sz="94628" autoAdjust="0"/>
  </p:normalViewPr>
  <p:slideViewPr>
    <p:cSldViewPr showGuides="1">
      <p:cViewPr>
        <p:scale>
          <a:sx n="40" d="100"/>
          <a:sy n="40" d="100"/>
        </p:scale>
        <p:origin x="-546" y="-12"/>
      </p:cViewPr>
      <p:guideLst>
        <p:guide orient="horz" pos="288"/>
        <p:guide orient="horz" pos="2880"/>
        <p:guide orient="horz" pos="9648"/>
        <p:guide pos="1154"/>
        <p:guide pos="16128"/>
        <p:guide pos="5852"/>
        <p:guide pos="6282"/>
        <p:guide pos="10998"/>
        <p:guide pos="11425"/>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rmoro\My%20Documents\Inebri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rmoro\My%20Documents\Inebri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Ethnicity</a:t>
            </a:r>
          </a:p>
        </c:rich>
      </c:tx>
      <c:layout>
        <c:manualLayout>
          <c:xMode val="edge"/>
          <c:yMode val="edge"/>
          <c:x val="0.37949558859170118"/>
          <c:y val="2.777777777777779E-2"/>
        </c:manualLayout>
      </c:layout>
    </c:title>
    <c:view3D>
      <c:rotX val="30"/>
      <c:perspective val="30"/>
    </c:view3D>
    <c:plotArea>
      <c:layout/>
      <c:pie3DChart>
        <c:varyColors val="1"/>
        <c:ser>
          <c:idx val="0"/>
          <c:order val="0"/>
          <c:dLbls>
            <c:txPr>
              <a:bodyPr/>
              <a:lstStyle/>
              <a:p>
                <a:pPr>
                  <a:defRPr sz="1400" b="1"/>
                </a:pPr>
                <a:endParaRPr lang="en-US"/>
              </a:p>
            </c:txPr>
            <c:showPercent val="1"/>
            <c:showLeaderLines val="1"/>
          </c:dLbls>
          <c:cat>
            <c:strRef>
              <c:f>Sheet1!$I$3:$I$6</c:f>
              <c:strCache>
                <c:ptCount val="4"/>
                <c:pt idx="0">
                  <c:v>White</c:v>
                </c:pt>
                <c:pt idx="1">
                  <c:v>African-American</c:v>
                </c:pt>
                <c:pt idx="2">
                  <c:v>Latino</c:v>
                </c:pt>
                <c:pt idx="3">
                  <c:v>Other</c:v>
                </c:pt>
              </c:strCache>
            </c:strRef>
          </c:cat>
          <c:val>
            <c:numRef>
              <c:f>Sheet1!$J$3:$J$6</c:f>
              <c:numCache>
                <c:formatCode>General</c:formatCode>
                <c:ptCount val="4"/>
                <c:pt idx="0">
                  <c:v>75</c:v>
                </c:pt>
                <c:pt idx="1">
                  <c:v>20</c:v>
                </c:pt>
                <c:pt idx="2">
                  <c:v>2</c:v>
                </c:pt>
                <c:pt idx="3">
                  <c:v>3</c:v>
                </c:pt>
              </c:numCache>
            </c:numRef>
          </c:val>
        </c:ser>
        <c:dLbls>
          <c:showPercent val="1"/>
        </c:dLbls>
      </c:pie3DChart>
    </c:plotArea>
    <c:legend>
      <c:legendPos val="t"/>
      <c:layout/>
      <c:txPr>
        <a:bodyPr/>
        <a:lstStyle/>
        <a:p>
          <a:pPr>
            <a:defRPr sz="14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Gender</a:t>
            </a:r>
          </a:p>
        </c:rich>
      </c:tx>
      <c:layout/>
    </c:title>
    <c:view3D>
      <c:rotX val="30"/>
      <c:perspective val="30"/>
    </c:view3D>
    <c:plotArea>
      <c:layout/>
      <c:pie3DChart>
        <c:varyColors val="1"/>
        <c:ser>
          <c:idx val="0"/>
          <c:order val="0"/>
          <c:dLbls>
            <c:txPr>
              <a:bodyPr/>
              <a:lstStyle/>
              <a:p>
                <a:pPr>
                  <a:defRPr sz="1400" b="1"/>
                </a:pPr>
                <a:endParaRPr lang="en-US"/>
              </a:p>
            </c:txPr>
            <c:showPercent val="1"/>
            <c:showLeaderLines val="1"/>
          </c:dLbls>
          <c:cat>
            <c:strRef>
              <c:f>Sheet1!$M$3:$M$4</c:f>
              <c:strCache>
                <c:ptCount val="2"/>
                <c:pt idx="0">
                  <c:v>Male</c:v>
                </c:pt>
                <c:pt idx="1">
                  <c:v>Female</c:v>
                </c:pt>
              </c:strCache>
            </c:strRef>
          </c:cat>
          <c:val>
            <c:numRef>
              <c:f>Sheet1!$N$3:$N$4</c:f>
              <c:numCache>
                <c:formatCode>General</c:formatCode>
                <c:ptCount val="2"/>
                <c:pt idx="0">
                  <c:v>76</c:v>
                </c:pt>
                <c:pt idx="1">
                  <c:v>24</c:v>
                </c:pt>
              </c:numCache>
            </c:numRef>
          </c:val>
        </c:ser>
        <c:dLbls>
          <c:showPercent val="1"/>
        </c:dLbls>
      </c:pie3DChart>
    </c:plotArea>
    <c:legend>
      <c:legendPos val="t"/>
      <c:layout/>
      <c:txPr>
        <a:bodyPr/>
        <a:lstStyle/>
        <a:p>
          <a:pPr>
            <a:defRPr sz="1400"/>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1689080" cy="80047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15280368" y="0"/>
            <a:ext cx="11689080" cy="800477"/>
          </a:xfrm>
          <a:prstGeom prst="rect">
            <a:avLst/>
          </a:prstGeom>
        </p:spPr>
        <p:txBody>
          <a:bodyPr vert="horz" lIns="91440" tIns="45720" rIns="91440" bIns="45720" rtlCol="0"/>
          <a:lstStyle>
            <a:lvl1pPr algn="r">
              <a:defRPr sz="1200"/>
            </a:lvl1pPr>
          </a:lstStyle>
          <a:p>
            <a:fld id="{FFFFB923-6015-4FF1-AC4A-189C51A60D91}" type="datetimeFigureOut">
              <a:rPr lang="en-US" smtClean="0"/>
              <a:pPr/>
              <a:t>9/17/2011</a:t>
            </a:fld>
            <a:endParaRPr lang="en-US"/>
          </a:p>
        </p:txBody>
      </p:sp>
      <p:sp>
        <p:nvSpPr>
          <p:cNvPr id="4" name="Footer Placeholder 3"/>
          <p:cNvSpPr>
            <a:spLocks noGrp="1"/>
          </p:cNvSpPr>
          <p:nvPr>
            <p:ph type="ftr" sz="quarter" idx="2"/>
          </p:nvPr>
        </p:nvSpPr>
        <p:spPr>
          <a:xfrm>
            <a:off x="0" y="15198699"/>
            <a:ext cx="11689080" cy="80047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15280368" y="15198699"/>
            <a:ext cx="11689080" cy="800477"/>
          </a:xfrm>
          <a:prstGeom prst="rect">
            <a:avLst/>
          </a:prstGeom>
        </p:spPr>
        <p:txBody>
          <a:bodyPr vert="horz" lIns="91440" tIns="45720" rIns="91440" bIns="45720" rtlCol="0" anchor="b"/>
          <a:lstStyle>
            <a:lvl1pPr algn="r">
              <a:defRPr sz="1200"/>
            </a:lvl1pPr>
          </a:lstStyle>
          <a:p>
            <a:fld id="{7A906E94-FEF3-4622-B135-612C48C33BF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1688763" cy="8001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5279688" y="0"/>
            <a:ext cx="11688762" cy="800100"/>
          </a:xfrm>
          <a:prstGeom prst="rect">
            <a:avLst/>
          </a:prstGeom>
        </p:spPr>
        <p:txBody>
          <a:bodyPr vert="horz" lIns="91440" tIns="45720" rIns="91440" bIns="45720" rtlCol="0"/>
          <a:lstStyle>
            <a:lvl1pPr algn="r">
              <a:defRPr sz="1200"/>
            </a:lvl1pPr>
          </a:lstStyle>
          <a:p>
            <a:fld id="{19FD4462-5916-4086-9E9D-112838517809}" type="datetimeFigureOut">
              <a:rPr lang="en-US" smtClean="0"/>
              <a:pPr/>
              <a:t>9/17/2011</a:t>
            </a:fld>
            <a:endParaRPr lang="en-US"/>
          </a:p>
        </p:txBody>
      </p:sp>
      <p:sp>
        <p:nvSpPr>
          <p:cNvPr id="4" name="Slide Image Placeholder 3"/>
          <p:cNvSpPr>
            <a:spLocks noGrp="1" noRot="1" noChangeAspect="1"/>
          </p:cNvSpPr>
          <p:nvPr>
            <p:ph type="sldImg" idx="2"/>
          </p:nvPr>
        </p:nvSpPr>
        <p:spPr>
          <a:xfrm>
            <a:off x="8486775" y="1200150"/>
            <a:ext cx="10001250" cy="6000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697163" y="7600950"/>
            <a:ext cx="21580475" cy="72009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5198725"/>
            <a:ext cx="11688763" cy="8001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5279688" y="15198725"/>
            <a:ext cx="11688762" cy="800100"/>
          </a:xfrm>
          <a:prstGeom prst="rect">
            <a:avLst/>
          </a:prstGeom>
        </p:spPr>
        <p:txBody>
          <a:bodyPr vert="horz" lIns="91440" tIns="45720" rIns="91440" bIns="45720" rtlCol="0" anchor="b"/>
          <a:lstStyle>
            <a:lvl1pPr algn="r">
              <a:defRPr sz="1200"/>
            </a:lvl1pPr>
          </a:lstStyle>
          <a:p>
            <a:fld id="{014DD558-A6D1-46EB-8277-4EA8B384FB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14DD558-A6D1-46EB-8277-4EA8B384FB3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9" name="Group 18"/>
          <p:cNvGrpSpPr/>
          <p:nvPr userDrawn="1"/>
        </p:nvGrpSpPr>
        <p:grpSpPr>
          <a:xfrm>
            <a:off x="228600" y="228598"/>
            <a:ext cx="26974800" cy="16002002"/>
            <a:chOff x="228600" y="228598"/>
            <a:chExt cx="26974800" cy="16002002"/>
          </a:xfrm>
        </p:grpSpPr>
        <p:sp>
          <p:nvSpPr>
            <p:cNvPr id="9" name="Rectangle 8"/>
            <p:cNvSpPr/>
            <p:nvPr userDrawn="1"/>
          </p:nvSpPr>
          <p:spPr>
            <a:xfrm>
              <a:off x="228600" y="228598"/>
              <a:ext cx="26974800" cy="16002000"/>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228600" y="15773400"/>
              <a:ext cx="269748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228600" y="228600"/>
              <a:ext cx="26974800" cy="3429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fluid energy lines for posters.emf"/>
            <p:cNvPicPr>
              <a:picLocks noChangeAspect="1"/>
            </p:cNvPicPr>
            <p:nvPr userDrawn="1"/>
          </p:nvPicPr>
          <p:blipFill>
            <a:blip r:embed="rId2" cstate="print"/>
            <a:srcRect l="36394" r="5763"/>
            <a:stretch>
              <a:fillRect/>
            </a:stretch>
          </p:blipFill>
          <p:spPr>
            <a:xfrm>
              <a:off x="228600" y="1655064"/>
              <a:ext cx="26974800" cy="4252913"/>
            </a:xfrm>
            <a:prstGeom prst="rect">
              <a:avLst/>
            </a:prstGeom>
          </p:spPr>
        </p:pic>
        <p:pic>
          <p:nvPicPr>
            <p:cNvPr id="14" name="Picture 13" descr="wfsom_r_clr_pms.emf"/>
            <p:cNvPicPr>
              <a:picLocks noChangeAspect="1"/>
            </p:cNvPicPr>
            <p:nvPr userDrawn="1"/>
          </p:nvPicPr>
          <p:blipFill>
            <a:blip r:embed="rId3" cstate="print"/>
            <a:stretch>
              <a:fillRect/>
            </a:stretch>
          </p:blipFill>
          <p:spPr>
            <a:xfrm>
              <a:off x="866694" y="1280160"/>
              <a:ext cx="3657600" cy="668432"/>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08016"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2508016"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63" indent="-783755" algn="l" defTabSz="2508016"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5020" indent="-627004" algn="l" defTabSz="2508016"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9029"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3037"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7045"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1053"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5061"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9069"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8016" rtl="0" eaLnBrk="1" latinLnBrk="0" hangingPunct="1">
        <a:defRPr sz="4900" kern="1200">
          <a:solidFill>
            <a:schemeClr val="tx1"/>
          </a:solidFill>
          <a:latin typeface="+mn-lt"/>
          <a:ea typeface="+mn-ea"/>
          <a:cs typeface="+mn-cs"/>
        </a:defRPr>
      </a:lvl1pPr>
      <a:lvl2pPr marL="1254008" algn="l" defTabSz="2508016" rtl="0" eaLnBrk="1" latinLnBrk="0" hangingPunct="1">
        <a:defRPr sz="4900" kern="1200">
          <a:solidFill>
            <a:schemeClr val="tx1"/>
          </a:solidFill>
          <a:latin typeface="+mn-lt"/>
          <a:ea typeface="+mn-ea"/>
          <a:cs typeface="+mn-cs"/>
        </a:defRPr>
      </a:lvl2pPr>
      <a:lvl3pPr marL="2508016" algn="l" defTabSz="2508016" rtl="0" eaLnBrk="1" latinLnBrk="0" hangingPunct="1">
        <a:defRPr sz="4900" kern="1200">
          <a:solidFill>
            <a:schemeClr val="tx1"/>
          </a:solidFill>
          <a:latin typeface="+mn-lt"/>
          <a:ea typeface="+mn-ea"/>
          <a:cs typeface="+mn-cs"/>
        </a:defRPr>
      </a:lvl3pPr>
      <a:lvl4pPr marL="3762024" algn="l" defTabSz="2508016" rtl="0" eaLnBrk="1" latinLnBrk="0" hangingPunct="1">
        <a:defRPr sz="4900" kern="1200">
          <a:solidFill>
            <a:schemeClr val="tx1"/>
          </a:solidFill>
          <a:latin typeface="+mn-lt"/>
          <a:ea typeface="+mn-ea"/>
          <a:cs typeface="+mn-cs"/>
        </a:defRPr>
      </a:lvl4pPr>
      <a:lvl5pPr marL="5016033" algn="l" defTabSz="2508016" rtl="0" eaLnBrk="1" latinLnBrk="0" hangingPunct="1">
        <a:defRPr sz="4900" kern="1200">
          <a:solidFill>
            <a:schemeClr val="tx1"/>
          </a:solidFill>
          <a:latin typeface="+mn-lt"/>
          <a:ea typeface="+mn-ea"/>
          <a:cs typeface="+mn-cs"/>
        </a:defRPr>
      </a:lvl5pPr>
      <a:lvl6pPr marL="6270041" algn="l" defTabSz="2508016" rtl="0" eaLnBrk="1" latinLnBrk="0" hangingPunct="1">
        <a:defRPr sz="4900" kern="1200">
          <a:solidFill>
            <a:schemeClr val="tx1"/>
          </a:solidFill>
          <a:latin typeface="+mn-lt"/>
          <a:ea typeface="+mn-ea"/>
          <a:cs typeface="+mn-cs"/>
        </a:defRPr>
      </a:lvl6pPr>
      <a:lvl7pPr marL="7524049" algn="l" defTabSz="2508016" rtl="0" eaLnBrk="1" latinLnBrk="0" hangingPunct="1">
        <a:defRPr sz="4900" kern="1200">
          <a:solidFill>
            <a:schemeClr val="tx1"/>
          </a:solidFill>
          <a:latin typeface="+mn-lt"/>
          <a:ea typeface="+mn-ea"/>
          <a:cs typeface="+mn-cs"/>
        </a:defRPr>
      </a:lvl7pPr>
      <a:lvl8pPr marL="8778057" algn="l" defTabSz="2508016" rtl="0" eaLnBrk="1" latinLnBrk="0" hangingPunct="1">
        <a:defRPr sz="4900" kern="1200">
          <a:solidFill>
            <a:schemeClr val="tx1"/>
          </a:solidFill>
          <a:latin typeface="+mn-lt"/>
          <a:ea typeface="+mn-ea"/>
          <a:cs typeface="+mn-cs"/>
        </a:defRPr>
      </a:lvl8pPr>
      <a:lvl9pPr marL="10032065" algn="l" defTabSz="2508016"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hyperlink" Target="http://www.clinicaltrials.gov/ct2/help/interventions_des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linicaltrials.gov/ct2/help/arm_group_desc" TargetMode="Externa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76800" y="762000"/>
            <a:ext cx="20421600" cy="430887"/>
          </a:xfrm>
          <a:prstGeom prst="rect">
            <a:avLst/>
          </a:prstGeom>
          <a:noFill/>
        </p:spPr>
        <p:txBody>
          <a:bodyPr wrap="square" lIns="0" tIns="0" rIns="0" bIns="0" rtlCol="0">
            <a:spAutoFit/>
          </a:bodyPr>
          <a:lstStyle/>
          <a:p>
            <a:pPr>
              <a:defRPr/>
            </a:pPr>
            <a:r>
              <a:rPr lang="en-US" sz="2800" b="1" dirty="0" smtClean="0">
                <a:solidFill>
                  <a:schemeClr val="bg1"/>
                </a:solidFill>
                <a:ea typeface="ＭＳ Ｐゴシック" charset="0"/>
                <a:cs typeface="Arial" charset="0"/>
              </a:rPr>
              <a:t>Cultural Considerations: Alcohol Screening &amp; Brief Interventions in a southern U.S. Level I Trauma Center</a:t>
            </a:r>
            <a:endParaRPr lang="en-US" sz="2800" dirty="0">
              <a:solidFill>
                <a:schemeClr val="bg1"/>
              </a:solidFill>
              <a:latin typeface="Arial" pitchFamily="34" charset="0"/>
              <a:cs typeface="Arial" pitchFamily="34" charset="0"/>
            </a:endParaRPr>
          </a:p>
        </p:txBody>
      </p:sp>
      <p:sp>
        <p:nvSpPr>
          <p:cNvPr id="5" name="TextBox 4"/>
          <p:cNvSpPr txBox="1"/>
          <p:nvPr/>
        </p:nvSpPr>
        <p:spPr>
          <a:xfrm>
            <a:off x="4876800" y="1371600"/>
            <a:ext cx="21060702" cy="430887"/>
          </a:xfrm>
          <a:prstGeom prst="rect">
            <a:avLst/>
          </a:prstGeom>
          <a:noFill/>
        </p:spPr>
        <p:txBody>
          <a:bodyPr wrap="none" lIns="0" tIns="0" rIns="0" bIns="0" rtlCol="0" anchor="ctr" anchorCtr="0">
            <a:spAutoFit/>
          </a:bodyPr>
          <a:lstStyle/>
          <a:p>
            <a:r>
              <a:rPr lang="en-US" sz="2800" dirty="0" smtClean="0">
                <a:solidFill>
                  <a:schemeClr val="bg1"/>
                </a:solidFill>
                <a:latin typeface="Arial" pitchFamily="34" charset="0"/>
                <a:cs typeface="Arial" pitchFamily="34" charset="0"/>
              </a:rPr>
              <a:t>Laura Veach, PhD, Regina Moro, MS, Jennifer Rogers, MA, Preston Miller, MD, Beth Reboussin, PhD, and Mary Claire O’Brien, MD </a:t>
            </a:r>
            <a:endParaRPr lang="en-US" sz="2800" dirty="0">
              <a:solidFill>
                <a:schemeClr val="bg1"/>
              </a:solidFill>
              <a:latin typeface="Arial" pitchFamily="34" charset="0"/>
              <a:cs typeface="Arial" pitchFamily="34" charset="0"/>
            </a:endParaRPr>
          </a:p>
        </p:txBody>
      </p:sp>
      <p:sp>
        <p:nvSpPr>
          <p:cNvPr id="6" name="TextBox 5"/>
          <p:cNvSpPr txBox="1"/>
          <p:nvPr/>
        </p:nvSpPr>
        <p:spPr>
          <a:xfrm>
            <a:off x="4876800" y="1981200"/>
            <a:ext cx="13628796" cy="430887"/>
          </a:xfrm>
          <a:prstGeom prst="rect">
            <a:avLst/>
          </a:prstGeom>
          <a:noFill/>
        </p:spPr>
        <p:txBody>
          <a:bodyPr wrap="none" lIns="0" tIns="0" rIns="0" bIns="0" rtlCol="0" anchor="ctr" anchorCtr="0">
            <a:spAutoFit/>
          </a:bodyPr>
          <a:lstStyle/>
          <a:p>
            <a:r>
              <a:rPr lang="en-US" sz="2800" dirty="0" smtClean="0">
                <a:solidFill>
                  <a:srgbClr val="B4B4B4"/>
                </a:solidFill>
                <a:latin typeface="Arial" pitchFamily="34" charset="0"/>
                <a:cs typeface="Arial" pitchFamily="34" charset="0"/>
              </a:rPr>
              <a:t>Departments of Emergency Medicine &amp; General Surgery, Wake Forest Baptist Health </a:t>
            </a:r>
            <a:endParaRPr lang="en-US" sz="2800" dirty="0">
              <a:solidFill>
                <a:srgbClr val="B4B4B4"/>
              </a:solidFill>
              <a:latin typeface="Arial" pitchFamily="34" charset="0"/>
              <a:cs typeface="Arial" pitchFamily="34" charset="0"/>
            </a:endParaRPr>
          </a:p>
        </p:txBody>
      </p:sp>
      <p:sp>
        <p:nvSpPr>
          <p:cNvPr id="9" name="TextBox 8"/>
          <p:cNvSpPr txBox="1"/>
          <p:nvPr/>
        </p:nvSpPr>
        <p:spPr>
          <a:xfrm>
            <a:off x="533400" y="4114800"/>
            <a:ext cx="7458075" cy="3114699"/>
          </a:xfrm>
          <a:prstGeom prst="rect">
            <a:avLst/>
          </a:prstGeom>
          <a:noFill/>
        </p:spPr>
        <p:txBody>
          <a:bodyPr wrap="square" lIns="0" tIns="0" rIns="0" bIns="0" rtlCol="0">
            <a:spAutoFit/>
          </a:bodyPr>
          <a:lstStyle/>
          <a:p>
            <a:pPr lvl="0">
              <a:lnSpc>
                <a:spcPct val="110000"/>
              </a:lnSpc>
            </a:pPr>
            <a:r>
              <a:rPr lang="en-US" sz="2800" b="1" dirty="0" smtClean="0">
                <a:solidFill>
                  <a:srgbClr val="9E7E38"/>
                </a:solidFill>
                <a:latin typeface="Arial" pitchFamily="34" charset="0"/>
                <a:cs typeface="Arial" pitchFamily="34" charset="0"/>
              </a:rPr>
              <a:t>Background</a:t>
            </a:r>
          </a:p>
          <a:p>
            <a:pPr lvl="0">
              <a:lnSpc>
                <a:spcPct val="110000"/>
              </a:lnSpc>
            </a:pPr>
            <a:endParaRPr lang="en-US" sz="800" b="1" dirty="0" smtClean="0">
              <a:solidFill>
                <a:srgbClr val="9E7E38"/>
              </a:solidFill>
              <a:latin typeface="Arial" pitchFamily="34" charset="0"/>
              <a:cs typeface="Arial" pitchFamily="34" charset="0"/>
            </a:endParaRPr>
          </a:p>
          <a:p>
            <a:pPr lvl="0">
              <a:lnSpc>
                <a:spcPct val="110000"/>
              </a:lnSpc>
            </a:pPr>
            <a:r>
              <a:rPr lang="en-US" sz="1800" dirty="0" smtClean="0">
                <a:latin typeface="Arial" pitchFamily="34" charset="0"/>
                <a:cs typeface="Arial" pitchFamily="34" charset="0"/>
              </a:rPr>
              <a:t>Alcohol is known to be a significant contributor to trauma, with 40-50% of admitted patients having alcohol present at the time of injury (</a:t>
            </a:r>
            <a:r>
              <a:rPr lang="en-US" sz="1800" dirty="0" err="1" smtClean="0">
                <a:latin typeface="Arial" pitchFamily="34" charset="0"/>
                <a:cs typeface="Arial" pitchFamily="34" charset="0"/>
              </a:rPr>
              <a:t>D’Onfrio</a:t>
            </a:r>
            <a:r>
              <a:rPr lang="en-US" sz="1800" dirty="0" smtClean="0">
                <a:latin typeface="Arial" pitchFamily="34" charset="0"/>
                <a:cs typeface="Arial" pitchFamily="34" charset="0"/>
              </a:rPr>
              <a:t> &amp; </a:t>
            </a:r>
            <a:r>
              <a:rPr lang="en-US" sz="1800" dirty="0" err="1" smtClean="0">
                <a:latin typeface="Arial" pitchFamily="34" charset="0"/>
                <a:cs typeface="Arial" pitchFamily="34" charset="0"/>
              </a:rPr>
              <a:t>Degutis</a:t>
            </a:r>
            <a:r>
              <a:rPr lang="en-US" sz="1800" dirty="0" smtClean="0">
                <a:latin typeface="Arial" pitchFamily="34" charset="0"/>
                <a:cs typeface="Arial" pitchFamily="34" charset="0"/>
              </a:rPr>
              <a:t>, 2002).  Providing brief interventions and referrals to treatment has been shown to decrease trauma recidivism with patients by up to 50% (</a:t>
            </a:r>
            <a:r>
              <a:rPr lang="en-US" sz="1800" dirty="0" err="1" smtClean="0">
                <a:latin typeface="Arial" pitchFamily="34" charset="0"/>
                <a:cs typeface="Arial" pitchFamily="34" charset="0"/>
              </a:rPr>
              <a:t>Gentilello</a:t>
            </a:r>
            <a:r>
              <a:rPr lang="en-US" sz="1800" dirty="0" smtClean="0">
                <a:latin typeface="Arial" pitchFamily="34" charset="0"/>
                <a:cs typeface="Arial" pitchFamily="34" charset="0"/>
              </a:rPr>
              <a:t>, 1999).  The following preliminary data is from the Teachable Moment research study, a randomized clinical trial comparing two different interventions. Minimal research exists concerning the role cultural factors has on screening and brief intervention programs.  </a:t>
            </a:r>
          </a:p>
        </p:txBody>
      </p:sp>
      <p:sp>
        <p:nvSpPr>
          <p:cNvPr id="13" name="TextBox 12"/>
          <p:cNvSpPr txBox="1"/>
          <p:nvPr/>
        </p:nvSpPr>
        <p:spPr>
          <a:xfrm>
            <a:off x="457200" y="10591800"/>
            <a:ext cx="7486650" cy="2911566"/>
          </a:xfrm>
          <a:prstGeom prst="rect">
            <a:avLst/>
          </a:prstGeom>
          <a:noFill/>
        </p:spPr>
        <p:txBody>
          <a:bodyPr wrap="square" lIns="0" tIns="0" rIns="0" bIns="0" rtlCol="0">
            <a:spAutoFit/>
          </a:bodyPr>
          <a:lstStyle/>
          <a:p>
            <a:pPr>
              <a:lnSpc>
                <a:spcPct val="110000"/>
              </a:lnSpc>
            </a:pPr>
            <a:r>
              <a:rPr lang="en-US" sz="2800" b="1" dirty="0" smtClean="0">
                <a:solidFill>
                  <a:srgbClr val="9E7E38"/>
                </a:solidFill>
                <a:latin typeface="Arial" pitchFamily="34" charset="0"/>
                <a:cs typeface="Arial" pitchFamily="34" charset="0"/>
              </a:rPr>
              <a:t>Methods (n=100, subset participants)</a:t>
            </a:r>
          </a:p>
          <a:p>
            <a:pPr>
              <a:lnSpc>
                <a:spcPct val="110000"/>
              </a:lnSpc>
            </a:pPr>
            <a:r>
              <a:rPr lang="en-US" sz="1800" dirty="0" smtClean="0">
                <a:latin typeface="Arial" pitchFamily="34" charset="0"/>
                <a:cs typeface="Arial" pitchFamily="34" charset="0"/>
              </a:rPr>
              <a:t>A review of 100 cases where Screening and Brief Intervention or Referral for Treatment (SBIRT) counselor characteristics were examined. Finding indicate:</a:t>
            </a:r>
          </a:p>
          <a:p>
            <a:pPr>
              <a:lnSpc>
                <a:spcPct val="110000"/>
              </a:lnSpc>
              <a:buFont typeface="Arial" pitchFamily="34" charset="0"/>
              <a:buChar char="•"/>
            </a:pPr>
            <a:r>
              <a:rPr lang="en-US" sz="1800" dirty="0" smtClean="0">
                <a:latin typeface="Arial" pitchFamily="34" charset="0"/>
                <a:cs typeface="Arial" pitchFamily="34" charset="0"/>
              </a:rPr>
              <a:t> 100% of brief interventions conducted by White counselors</a:t>
            </a:r>
          </a:p>
          <a:p>
            <a:pPr>
              <a:lnSpc>
                <a:spcPct val="110000"/>
              </a:lnSpc>
              <a:buFont typeface="Arial" pitchFamily="34" charset="0"/>
              <a:buChar char="•"/>
            </a:pPr>
            <a:r>
              <a:rPr lang="en-US" sz="1800" dirty="0" smtClean="0">
                <a:latin typeface="Arial" pitchFamily="34" charset="0"/>
                <a:cs typeface="Arial" pitchFamily="34" charset="0"/>
              </a:rPr>
              <a:t> 92% of brief interventions conducted by Female counselors</a:t>
            </a:r>
          </a:p>
          <a:p>
            <a:pPr>
              <a:lnSpc>
                <a:spcPct val="110000"/>
              </a:lnSpc>
              <a:buFont typeface="Arial" pitchFamily="34" charset="0"/>
              <a:buChar char="•"/>
            </a:pPr>
            <a:r>
              <a:rPr lang="en-US" sz="1800" dirty="0" smtClean="0">
                <a:latin typeface="Arial" pitchFamily="34" charset="0"/>
                <a:cs typeface="Arial" pitchFamily="34" charset="0"/>
              </a:rPr>
              <a:t> The mean age difference between counselor and participant was 3.7    </a:t>
            </a:r>
          </a:p>
          <a:p>
            <a:pPr>
              <a:lnSpc>
                <a:spcPct val="110000"/>
              </a:lnSpc>
            </a:pPr>
            <a:r>
              <a:rPr lang="en-US" sz="1800" dirty="0" smtClean="0">
                <a:latin typeface="Arial" pitchFamily="34" charset="0"/>
                <a:cs typeface="Arial" pitchFamily="34" charset="0"/>
              </a:rPr>
              <a:t>  years. The participant was on average 3.7 years older than the </a:t>
            </a:r>
          </a:p>
          <a:p>
            <a:pPr>
              <a:lnSpc>
                <a:spcPct val="110000"/>
              </a:lnSpc>
            </a:pPr>
            <a:r>
              <a:rPr lang="en-US" sz="1800" dirty="0" smtClean="0">
                <a:latin typeface="Arial" pitchFamily="34" charset="0"/>
                <a:cs typeface="Arial" pitchFamily="34" charset="0"/>
              </a:rPr>
              <a:t>  participant.</a:t>
            </a:r>
          </a:p>
        </p:txBody>
      </p:sp>
      <p:sp>
        <p:nvSpPr>
          <p:cNvPr id="11" name="TextBox 10"/>
          <p:cNvSpPr txBox="1"/>
          <p:nvPr/>
        </p:nvSpPr>
        <p:spPr>
          <a:xfrm>
            <a:off x="16687800" y="4572000"/>
            <a:ext cx="9829800" cy="4130361"/>
          </a:xfrm>
          <a:prstGeom prst="rect">
            <a:avLst/>
          </a:prstGeom>
          <a:noFill/>
        </p:spPr>
        <p:txBody>
          <a:bodyPr wrap="square" lIns="0" tIns="0" rIns="0" bIns="0" rtlCol="0">
            <a:spAutoFit/>
          </a:bodyPr>
          <a:lstStyle/>
          <a:p>
            <a:pPr>
              <a:lnSpc>
                <a:spcPct val="110000"/>
              </a:lnSpc>
            </a:pPr>
            <a:r>
              <a:rPr lang="en-US" sz="2800" b="1" dirty="0" smtClean="0">
                <a:solidFill>
                  <a:srgbClr val="9E7E38"/>
                </a:solidFill>
                <a:latin typeface="Arial" pitchFamily="34" charset="0"/>
                <a:cs typeface="Arial" pitchFamily="34" charset="0"/>
              </a:rPr>
              <a:t>Results</a:t>
            </a:r>
          </a:p>
          <a:p>
            <a:pPr>
              <a:lnSpc>
                <a:spcPct val="110000"/>
              </a:lnSpc>
            </a:pPr>
            <a:r>
              <a:rPr lang="en-US" sz="1800" dirty="0" smtClean="0">
                <a:latin typeface="Arial" pitchFamily="34" charset="0"/>
                <a:cs typeface="Arial" pitchFamily="34" charset="0"/>
              </a:rPr>
              <a:t>In light of age, gender, and ethnic differences SBIRT counselors continually focused on essential elements of rapport building. 76% of participants were of a different gender, 25% were of a different ethnicity, and on average the participant was 3.7 years older than the counselor.  Both age (p=.1203) and gender (p=.9863) were not significant factors in enrollment rates, further analysis will indicate whether ethnicity was a contributing factor.  In order to successfully enroll patients, SBIRT counselors were required to utilize a wide-range of rapport building techniques.  Supervision of the SBIRT counselors continually focused on rapport building skills.  As of April 2011, the decline rate for the entire study has been 25%, which appears to be lower than averages reported across trauma research.  Decline rates in the screening and brief intervention literature range from 14-76% (</a:t>
            </a:r>
            <a:r>
              <a:rPr lang="en-US" sz="1800" dirty="0" err="1" smtClean="0">
                <a:latin typeface="Arial" pitchFamily="34" charset="0"/>
                <a:cs typeface="Arial" pitchFamily="34" charset="0"/>
              </a:rPr>
              <a:t>Désy</a:t>
            </a:r>
            <a:r>
              <a:rPr lang="en-US" sz="1800" dirty="0" smtClean="0">
                <a:latin typeface="Arial" pitchFamily="34" charset="0"/>
                <a:cs typeface="Arial" pitchFamily="34" charset="0"/>
              </a:rPr>
              <a:t>, Howard, </a:t>
            </a:r>
            <a:r>
              <a:rPr lang="en-US" sz="1800" dirty="0" err="1" smtClean="0">
                <a:latin typeface="Arial" pitchFamily="34" charset="0"/>
                <a:cs typeface="Arial" pitchFamily="34" charset="0"/>
              </a:rPr>
              <a:t>Perhats</a:t>
            </a:r>
            <a:r>
              <a:rPr lang="en-US" sz="1800" dirty="0" smtClean="0">
                <a:latin typeface="Arial" pitchFamily="34" charset="0"/>
                <a:cs typeface="Arial" pitchFamily="34" charset="0"/>
              </a:rPr>
              <a:t>, &amp; Li, 2010; Ehrlich, </a:t>
            </a:r>
            <a:r>
              <a:rPr lang="en-US" sz="1800" dirty="0" err="1" smtClean="0">
                <a:latin typeface="Arial" pitchFamily="34" charset="0"/>
                <a:cs typeface="Arial" pitchFamily="34" charset="0"/>
              </a:rPr>
              <a:t>Maio</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Drongowski</a:t>
            </a:r>
            <a:r>
              <a:rPr lang="en-US" sz="1800" dirty="0" smtClean="0">
                <a:latin typeface="Arial" pitchFamily="34" charset="0"/>
                <a:cs typeface="Arial" pitchFamily="34" charset="0"/>
              </a:rPr>
              <a:t>, et al., 2010).  </a:t>
            </a:r>
          </a:p>
          <a:p>
            <a:pPr>
              <a:lnSpc>
                <a:spcPct val="110000"/>
              </a:lnSpc>
            </a:pPr>
            <a:endParaRPr lang="en-US" sz="1800" dirty="0" smtClean="0">
              <a:latin typeface="Arial" pitchFamily="34" charset="0"/>
              <a:cs typeface="Arial" pitchFamily="34" charset="0"/>
            </a:endParaRPr>
          </a:p>
        </p:txBody>
      </p:sp>
      <p:sp>
        <p:nvSpPr>
          <p:cNvPr id="15" name="Rectangle 14"/>
          <p:cNvSpPr/>
          <p:nvPr/>
        </p:nvSpPr>
        <p:spPr>
          <a:xfrm>
            <a:off x="16687800" y="9601200"/>
            <a:ext cx="10210800" cy="3797963"/>
          </a:xfrm>
          <a:prstGeom prst="rect">
            <a:avLst/>
          </a:prstGeom>
          <a:noFill/>
        </p:spPr>
        <p:txBody>
          <a:bodyPr wrap="square" lIns="0" tIns="0" rIns="0" bIns="0" rtlCol="0">
            <a:spAutoFit/>
          </a:bodyPr>
          <a:lstStyle/>
          <a:p>
            <a:pPr>
              <a:lnSpc>
                <a:spcPct val="110000"/>
              </a:lnSpc>
            </a:pPr>
            <a:r>
              <a:rPr lang="en-US" sz="2800" b="1" dirty="0" smtClean="0">
                <a:solidFill>
                  <a:srgbClr val="9E7E38"/>
                </a:solidFill>
                <a:latin typeface="Arial" pitchFamily="34" charset="0"/>
                <a:cs typeface="Arial" pitchFamily="34" charset="0"/>
              </a:rPr>
              <a:t>Conclusions</a:t>
            </a:r>
            <a:endParaRPr lang="en-US" sz="1800" dirty="0" smtClean="0">
              <a:latin typeface="Arial" pitchFamily="34" charset="0"/>
              <a:cs typeface="Arial" pitchFamily="34" charset="0"/>
            </a:endParaRPr>
          </a:p>
          <a:p>
            <a:pPr>
              <a:lnSpc>
                <a:spcPct val="110000"/>
              </a:lnSpc>
            </a:pPr>
            <a:r>
              <a:rPr lang="en-US" sz="1800" dirty="0" smtClean="0">
                <a:latin typeface="Arial" pitchFamily="34" charset="0"/>
                <a:cs typeface="Arial" pitchFamily="34" charset="0"/>
              </a:rPr>
              <a:t>Based on our experience we see that with skilled rapport building successful enrollment is possible especially considering cultural differences between participants and SBIRT counselors. Training for conducting SBIRT appears to indicate a need for cultural sensitivity training, with ongoing supervision focusing on cultural sensitivity. </a:t>
            </a:r>
          </a:p>
          <a:p>
            <a:pPr>
              <a:lnSpc>
                <a:spcPct val="110000"/>
              </a:lnSpc>
            </a:pPr>
            <a:r>
              <a:rPr lang="en-US" sz="1800" i="1" dirty="0" smtClean="0">
                <a:latin typeface="Arial" pitchFamily="34" charset="0"/>
                <a:cs typeface="Arial" pitchFamily="34" charset="0"/>
              </a:rPr>
              <a:t>Further analysis will explore the following questions:</a:t>
            </a:r>
          </a:p>
          <a:p>
            <a:pPr>
              <a:lnSpc>
                <a:spcPct val="110000"/>
              </a:lnSpc>
              <a:buFont typeface="Arial" pitchFamily="34" charset="0"/>
              <a:buChar char="•"/>
            </a:pPr>
            <a:r>
              <a:rPr lang="en-US" sz="1800" dirty="0" smtClean="0">
                <a:latin typeface="Arial" pitchFamily="34" charset="0"/>
                <a:cs typeface="Arial" pitchFamily="34" charset="0"/>
              </a:rPr>
              <a:t> Do cultural factors predict the engagement scores of study participants and counselors?</a:t>
            </a:r>
          </a:p>
          <a:p>
            <a:pPr>
              <a:lnSpc>
                <a:spcPct val="110000"/>
              </a:lnSpc>
              <a:buFont typeface="Arial" pitchFamily="34" charset="0"/>
              <a:buChar char="•"/>
            </a:pPr>
            <a:r>
              <a:rPr lang="en-US" sz="1800" dirty="0" smtClean="0">
                <a:latin typeface="Arial" pitchFamily="34" charset="0"/>
                <a:cs typeface="Arial" pitchFamily="34" charset="0"/>
              </a:rPr>
              <a:t> Are there outcome differences for the two types of interventions related to cultural factors?</a:t>
            </a:r>
          </a:p>
          <a:p>
            <a:pPr>
              <a:lnSpc>
                <a:spcPct val="110000"/>
              </a:lnSpc>
              <a:buFont typeface="Arial" pitchFamily="34" charset="0"/>
              <a:buChar char="•"/>
            </a:pPr>
            <a:r>
              <a:rPr lang="en-US" sz="1800" dirty="0" smtClean="0">
                <a:latin typeface="Arial" pitchFamily="34" charset="0"/>
                <a:cs typeface="Arial" pitchFamily="34" charset="0"/>
              </a:rPr>
              <a:t> Are there cultural factors correlated with study decline rates?</a:t>
            </a:r>
          </a:p>
          <a:p>
            <a:pPr>
              <a:lnSpc>
                <a:spcPct val="110000"/>
              </a:lnSpc>
            </a:pPr>
            <a:endParaRPr lang="en-US" sz="1800" dirty="0" smtClean="0">
              <a:latin typeface="Arial" pitchFamily="34" charset="0"/>
              <a:cs typeface="Arial" pitchFamily="34" charset="0"/>
            </a:endParaRPr>
          </a:p>
          <a:p>
            <a:r>
              <a:rPr lang="en-US" sz="1800" dirty="0" smtClean="0"/>
              <a:t> </a:t>
            </a:r>
          </a:p>
          <a:p>
            <a:pPr>
              <a:lnSpc>
                <a:spcPct val="110000"/>
              </a:lnSpc>
            </a:pPr>
            <a:endParaRPr lang="en-US" sz="1800" dirty="0" smtClean="0">
              <a:latin typeface="Arial" pitchFamily="34" charset="0"/>
              <a:cs typeface="Arial" pitchFamily="34" charset="0"/>
            </a:endParaRPr>
          </a:p>
        </p:txBody>
      </p:sp>
      <p:sp>
        <p:nvSpPr>
          <p:cNvPr id="16" name="Rectangle 15"/>
          <p:cNvSpPr/>
          <p:nvPr/>
        </p:nvSpPr>
        <p:spPr>
          <a:xfrm>
            <a:off x="17221200" y="12649200"/>
            <a:ext cx="9906000" cy="2708434"/>
          </a:xfrm>
          <a:prstGeom prst="rect">
            <a:avLst/>
          </a:prstGeom>
          <a:noFill/>
        </p:spPr>
        <p:txBody>
          <a:bodyPr wrap="square" lIns="0" tIns="0" rIns="0" bIns="0" rtlCol="0">
            <a:spAutoFit/>
          </a:bodyPr>
          <a:lstStyle/>
          <a:p>
            <a:pPr>
              <a:lnSpc>
                <a:spcPct val="110000"/>
              </a:lnSpc>
            </a:pPr>
            <a:r>
              <a:rPr lang="en-US" sz="2800" b="1" dirty="0" smtClean="0">
                <a:solidFill>
                  <a:srgbClr val="9E7E38"/>
                </a:solidFill>
                <a:latin typeface="Arial" pitchFamily="34" charset="0"/>
                <a:cs typeface="Arial" pitchFamily="34" charset="0"/>
              </a:rPr>
              <a:t>References</a:t>
            </a:r>
          </a:p>
          <a:p>
            <a:pPr>
              <a:lnSpc>
                <a:spcPct val="110000"/>
              </a:lnSpc>
            </a:pPr>
            <a:r>
              <a:rPr lang="en-US" sz="1200" dirty="0" err="1" smtClean="0">
                <a:latin typeface="Arial" pitchFamily="34" charset="0"/>
                <a:cs typeface="Arial" pitchFamily="34" charset="0"/>
              </a:rPr>
              <a:t>Desy</a:t>
            </a:r>
            <a:r>
              <a:rPr lang="en-US" sz="1200" dirty="0" smtClean="0">
                <a:latin typeface="Arial" pitchFamily="34" charset="0"/>
                <a:cs typeface="Arial" pitchFamily="34" charset="0"/>
              </a:rPr>
              <a:t>, P.M., Howard, P.K., </a:t>
            </a:r>
            <a:r>
              <a:rPr lang="en-US" sz="1200" dirty="0" err="1" smtClean="0">
                <a:latin typeface="Arial" pitchFamily="34" charset="0"/>
                <a:cs typeface="Arial" pitchFamily="34" charset="0"/>
              </a:rPr>
              <a:t>Perhats</a:t>
            </a:r>
            <a:r>
              <a:rPr lang="en-US" sz="1200" dirty="0" smtClean="0">
                <a:latin typeface="Arial" pitchFamily="34" charset="0"/>
                <a:cs typeface="Arial" pitchFamily="34" charset="0"/>
              </a:rPr>
              <a:t>, C., &amp; Li, S. (2011).  Alcohol screening, brief intervention, and referral to treatment conducted by emergency </a:t>
            </a:r>
          </a:p>
          <a:p>
            <a:pPr>
              <a:lnSpc>
                <a:spcPct val="110000"/>
              </a:lnSpc>
            </a:pPr>
            <a:r>
              <a:rPr lang="en-US" sz="1200" dirty="0" smtClean="0">
                <a:latin typeface="Arial" pitchFamily="34" charset="0"/>
                <a:cs typeface="Arial" pitchFamily="34" charset="0"/>
              </a:rPr>
              <a:t>          nurses: An impact evaluation. </a:t>
            </a:r>
            <a:r>
              <a:rPr lang="en-US" sz="1200" i="1" dirty="0" smtClean="0">
                <a:latin typeface="Arial" pitchFamily="34" charset="0"/>
                <a:cs typeface="Arial" pitchFamily="34" charset="0"/>
              </a:rPr>
              <a:t>Journal of Emergency Nursing, 36(6)</a:t>
            </a:r>
            <a:r>
              <a:rPr lang="en-US" sz="1200" dirty="0" smtClean="0">
                <a:latin typeface="Arial" pitchFamily="34" charset="0"/>
                <a:cs typeface="Arial" pitchFamily="34" charset="0"/>
              </a:rPr>
              <a:t>, 538-545. </a:t>
            </a:r>
          </a:p>
          <a:p>
            <a:pPr>
              <a:lnSpc>
                <a:spcPct val="110000"/>
              </a:lnSpc>
            </a:pPr>
            <a:r>
              <a:rPr lang="en-US" sz="1200" dirty="0" err="1" smtClean="0">
                <a:latin typeface="Arial" pitchFamily="34" charset="0"/>
                <a:cs typeface="Arial" pitchFamily="34" charset="0"/>
              </a:rPr>
              <a:t>D’Onofrio</a:t>
            </a:r>
            <a:r>
              <a:rPr lang="en-US" sz="1200" dirty="0" smtClean="0">
                <a:latin typeface="Arial" pitchFamily="34" charset="0"/>
                <a:cs typeface="Arial" pitchFamily="34" charset="0"/>
              </a:rPr>
              <a:t>, G., &amp; </a:t>
            </a:r>
            <a:r>
              <a:rPr lang="en-US" sz="1200" dirty="0" err="1" smtClean="0">
                <a:latin typeface="Arial" pitchFamily="34" charset="0"/>
                <a:cs typeface="Arial" pitchFamily="34" charset="0"/>
              </a:rPr>
              <a:t>Degutis</a:t>
            </a:r>
            <a:r>
              <a:rPr lang="en-US" sz="1200" dirty="0" smtClean="0">
                <a:latin typeface="Arial" pitchFamily="34" charset="0"/>
                <a:cs typeface="Arial" pitchFamily="34" charset="0"/>
              </a:rPr>
              <a:t>, L.C. (2002).  Preventive care in the emergency department: Screening and brief intervention for alcohol problems in the</a:t>
            </a:r>
          </a:p>
          <a:p>
            <a:pPr>
              <a:lnSpc>
                <a:spcPct val="110000"/>
              </a:lnSpc>
            </a:pPr>
            <a:r>
              <a:rPr lang="en-US" sz="1200" dirty="0" smtClean="0">
                <a:latin typeface="Arial" pitchFamily="34" charset="0"/>
                <a:cs typeface="Arial" pitchFamily="34" charset="0"/>
              </a:rPr>
              <a:t>          emergency department: A systematic review.  </a:t>
            </a:r>
            <a:r>
              <a:rPr lang="en-US" sz="1200" i="1" dirty="0" smtClean="0">
                <a:latin typeface="Arial" pitchFamily="34" charset="0"/>
                <a:cs typeface="Arial" pitchFamily="34" charset="0"/>
              </a:rPr>
              <a:t>Academy Emergency Medicine, 9</a:t>
            </a:r>
            <a:r>
              <a:rPr lang="en-US" sz="1200" dirty="0" smtClean="0">
                <a:latin typeface="Arial" pitchFamily="34" charset="0"/>
                <a:cs typeface="Arial" pitchFamily="34" charset="0"/>
              </a:rPr>
              <a:t>, 627-638. </a:t>
            </a:r>
          </a:p>
          <a:p>
            <a:pPr>
              <a:lnSpc>
                <a:spcPct val="110000"/>
              </a:lnSpc>
            </a:pPr>
            <a:r>
              <a:rPr lang="en-US" sz="1200" dirty="0" smtClean="0">
                <a:latin typeface="Arial" pitchFamily="34" charset="0"/>
                <a:cs typeface="Arial" pitchFamily="34" charset="0"/>
              </a:rPr>
              <a:t>Ehrlich, P.F., </a:t>
            </a:r>
            <a:r>
              <a:rPr lang="en-US" sz="1200" dirty="0" err="1" smtClean="0">
                <a:latin typeface="Arial" pitchFamily="34" charset="0"/>
                <a:cs typeface="Arial" pitchFamily="34" charset="0"/>
              </a:rPr>
              <a:t>Maio</a:t>
            </a:r>
            <a:r>
              <a:rPr lang="en-US" sz="1200" dirty="0" smtClean="0">
                <a:latin typeface="Arial" pitchFamily="34" charset="0"/>
                <a:cs typeface="Arial" pitchFamily="34" charset="0"/>
              </a:rPr>
              <a:t>, R., </a:t>
            </a:r>
            <a:r>
              <a:rPr lang="en-US" sz="1200" dirty="0" err="1" smtClean="0">
                <a:latin typeface="Arial" pitchFamily="34" charset="0"/>
                <a:cs typeface="Arial" pitchFamily="34" charset="0"/>
              </a:rPr>
              <a:t>Drongowski</a:t>
            </a:r>
            <a:r>
              <a:rPr lang="en-US" sz="1200" dirty="0" smtClean="0">
                <a:latin typeface="Arial" pitchFamily="34" charset="0"/>
                <a:cs typeface="Arial" pitchFamily="34" charset="0"/>
              </a:rPr>
              <a:t>, R., et al. (2010). Alcohol interventions for trauma patients are not just for adults: Justification for brief </a:t>
            </a:r>
          </a:p>
          <a:p>
            <a:pPr>
              <a:lnSpc>
                <a:spcPct val="110000"/>
              </a:lnSpc>
            </a:pPr>
            <a:r>
              <a:rPr lang="en-US" sz="1200" dirty="0" smtClean="0">
                <a:latin typeface="Arial" pitchFamily="34" charset="0"/>
                <a:cs typeface="Arial" pitchFamily="34" charset="0"/>
              </a:rPr>
              <a:t>          interventions for the injured adolescent at a pediatric trauma center. </a:t>
            </a:r>
            <a:r>
              <a:rPr lang="en-US" sz="1200" i="1" dirty="0" smtClean="0">
                <a:latin typeface="Arial" pitchFamily="34" charset="0"/>
                <a:cs typeface="Arial" pitchFamily="34" charset="0"/>
              </a:rPr>
              <a:t>The Journal of Trauma, Injury, Infection, and Critical Care, 69(1), </a:t>
            </a:r>
            <a:r>
              <a:rPr lang="en-US" sz="1200" dirty="0" smtClean="0">
                <a:latin typeface="Arial" pitchFamily="34" charset="0"/>
                <a:cs typeface="Arial" pitchFamily="34" charset="0"/>
              </a:rPr>
              <a:t>202-   </a:t>
            </a:r>
          </a:p>
          <a:p>
            <a:pPr>
              <a:lnSpc>
                <a:spcPct val="110000"/>
              </a:lnSpc>
            </a:pPr>
            <a:r>
              <a:rPr lang="en-US" sz="1200" dirty="0" smtClean="0">
                <a:latin typeface="Arial" pitchFamily="34" charset="0"/>
                <a:cs typeface="Arial" pitchFamily="34" charset="0"/>
              </a:rPr>
              <a:t>          210.</a:t>
            </a:r>
          </a:p>
          <a:p>
            <a:pPr>
              <a:lnSpc>
                <a:spcPct val="110000"/>
              </a:lnSpc>
            </a:pPr>
            <a:r>
              <a:rPr lang="en-US" sz="1200" dirty="0" err="1" smtClean="0">
                <a:latin typeface="Arial" pitchFamily="34" charset="0"/>
                <a:cs typeface="Arial" pitchFamily="34" charset="0"/>
              </a:rPr>
              <a:t>Gentilello</a:t>
            </a:r>
            <a:r>
              <a:rPr lang="en-US" sz="1200" dirty="0" smtClean="0">
                <a:latin typeface="Arial" pitchFamily="34" charset="0"/>
                <a:cs typeface="Arial" pitchFamily="34" charset="0"/>
              </a:rPr>
              <a:t>, L., </a:t>
            </a:r>
            <a:r>
              <a:rPr lang="en-US" sz="1200" dirty="0" err="1" smtClean="0">
                <a:latin typeface="Arial" pitchFamily="34" charset="0"/>
                <a:cs typeface="Arial" pitchFamily="34" charset="0"/>
              </a:rPr>
              <a:t>Rivara</a:t>
            </a:r>
            <a:r>
              <a:rPr lang="en-US" sz="1200" dirty="0" smtClean="0">
                <a:latin typeface="Arial" pitchFamily="34" charset="0"/>
                <a:cs typeface="Arial" pitchFamily="34" charset="0"/>
              </a:rPr>
              <a:t>, F., Donovan, D., et al. (1999). Alcohol interventions in a trauma center as a means of reducing the risk of injury recurrence.</a:t>
            </a:r>
          </a:p>
          <a:p>
            <a:pPr>
              <a:lnSpc>
                <a:spcPct val="110000"/>
              </a:lnSpc>
            </a:pPr>
            <a:r>
              <a:rPr lang="en-US" sz="1200" dirty="0" smtClean="0">
                <a:latin typeface="Arial" pitchFamily="34" charset="0"/>
                <a:cs typeface="Arial" pitchFamily="34" charset="0"/>
              </a:rPr>
              <a:t>         </a:t>
            </a:r>
            <a:r>
              <a:rPr lang="en-US" sz="1200" i="1" dirty="0" smtClean="0">
                <a:latin typeface="Arial" pitchFamily="34" charset="0"/>
                <a:cs typeface="Arial" pitchFamily="34" charset="0"/>
              </a:rPr>
              <a:t>Annals of Surgery, 230(4)</a:t>
            </a:r>
            <a:r>
              <a:rPr lang="en-US" sz="1200" dirty="0" smtClean="0">
                <a:latin typeface="Arial" pitchFamily="34" charset="0"/>
                <a:cs typeface="Arial" pitchFamily="34" charset="0"/>
              </a:rPr>
              <a:t>, 473-483. </a:t>
            </a:r>
          </a:p>
          <a:p>
            <a:pPr>
              <a:lnSpc>
                <a:spcPct val="110000"/>
              </a:lnSpc>
            </a:pPr>
            <a:r>
              <a:rPr lang="en-US" sz="1200" dirty="0" smtClean="0">
                <a:latin typeface="Arial" pitchFamily="34" charset="0"/>
                <a:cs typeface="Arial" pitchFamily="34" charset="0"/>
              </a:rPr>
              <a:t>Rich, J.A., &amp; Grey, C.M. (2005). Pathways to recurrent trauma among young black men: Traumatic Stress, Substance Use, and the “Code of the</a:t>
            </a:r>
          </a:p>
          <a:p>
            <a:pPr>
              <a:lnSpc>
                <a:spcPct val="110000"/>
              </a:lnSpc>
            </a:pPr>
            <a:r>
              <a:rPr lang="en-US" sz="1200" dirty="0" smtClean="0">
                <a:latin typeface="Arial" pitchFamily="34" charset="0"/>
                <a:cs typeface="Arial" pitchFamily="34" charset="0"/>
              </a:rPr>
              <a:t>         Street.”  </a:t>
            </a:r>
            <a:r>
              <a:rPr lang="en-US" sz="1200" i="1" dirty="0" smtClean="0">
                <a:latin typeface="Arial" pitchFamily="34" charset="0"/>
                <a:cs typeface="Arial" pitchFamily="34" charset="0"/>
              </a:rPr>
              <a:t>American Journal of Public Health, 95(5), </a:t>
            </a:r>
            <a:r>
              <a:rPr lang="en-US" sz="1200" dirty="0" smtClean="0">
                <a:latin typeface="Arial" pitchFamily="34" charset="0"/>
                <a:cs typeface="Arial" pitchFamily="34" charset="0"/>
              </a:rPr>
              <a:t>816-824. </a:t>
            </a:r>
          </a:p>
        </p:txBody>
      </p:sp>
      <p:graphicFrame>
        <p:nvGraphicFramePr>
          <p:cNvPr id="18" name="Table 17"/>
          <p:cNvGraphicFramePr>
            <a:graphicFrameLocks noGrp="1"/>
          </p:cNvGraphicFramePr>
          <p:nvPr/>
        </p:nvGraphicFramePr>
        <p:xfrm>
          <a:off x="9829800" y="4876800"/>
          <a:ext cx="6172200" cy="7238998"/>
        </p:xfrm>
        <a:graphic>
          <a:graphicData uri="http://schemas.openxmlformats.org/drawingml/2006/table">
            <a:tbl>
              <a:tblPr/>
              <a:tblGrid>
                <a:gridCol w="2041931"/>
                <a:gridCol w="2088338"/>
                <a:gridCol w="2041931"/>
              </a:tblGrid>
              <a:tr h="1059366">
                <a:tc>
                  <a:txBody>
                    <a:bodyPr/>
                    <a:lstStyle/>
                    <a:p>
                      <a:pPr marL="0" marR="0" algn="ctr">
                        <a:lnSpc>
                          <a:spcPct val="115000"/>
                        </a:lnSpc>
                        <a:spcBef>
                          <a:spcPts val="0"/>
                        </a:spcBef>
                        <a:spcAft>
                          <a:spcPts val="0"/>
                        </a:spcAft>
                      </a:pPr>
                      <a:endParaRPr lang="en-US" sz="2000" dirty="0">
                        <a:latin typeface="Calibri"/>
                        <a:ea typeface="Calibri"/>
                        <a:cs typeface="Times New Roman"/>
                      </a:endParaRPr>
                    </a:p>
                    <a:p>
                      <a:pPr marL="0" marR="0" algn="ctr">
                        <a:lnSpc>
                          <a:spcPct val="115000"/>
                        </a:lnSpc>
                        <a:spcBef>
                          <a:spcPts val="0"/>
                        </a:spcBef>
                        <a:spcAft>
                          <a:spcPts val="0"/>
                        </a:spcAft>
                      </a:pPr>
                      <a:r>
                        <a:rPr lang="en-US" sz="2000" b="1" dirty="0">
                          <a:latin typeface="Arial"/>
                          <a:ea typeface="Calibri"/>
                          <a:cs typeface="Times New Roman"/>
                        </a:rPr>
                        <a:t>Characteristics</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15000"/>
                        </a:lnSpc>
                        <a:spcBef>
                          <a:spcPts val="0"/>
                        </a:spcBef>
                        <a:spcAft>
                          <a:spcPts val="0"/>
                        </a:spcAft>
                      </a:pPr>
                      <a:endParaRPr lang="en-US" sz="2000" dirty="0">
                        <a:latin typeface="Calibri"/>
                        <a:ea typeface="Calibri"/>
                        <a:cs typeface="Times New Roman"/>
                      </a:endParaRPr>
                    </a:p>
                    <a:p>
                      <a:pPr marL="0" marR="0" algn="ctr">
                        <a:lnSpc>
                          <a:spcPct val="115000"/>
                        </a:lnSpc>
                        <a:spcBef>
                          <a:spcPts val="0"/>
                        </a:spcBef>
                        <a:spcAft>
                          <a:spcPts val="0"/>
                        </a:spcAft>
                      </a:pPr>
                      <a:r>
                        <a:rPr lang="en-US" sz="2000" b="1" dirty="0">
                          <a:latin typeface="Arial"/>
                          <a:ea typeface="Calibri"/>
                          <a:cs typeface="Times New Roman"/>
                        </a:rPr>
                        <a:t>Mean or % (</a:t>
                      </a:r>
                      <a:r>
                        <a:rPr lang="en-US" sz="2000" b="1" dirty="0" err="1">
                          <a:latin typeface="Arial"/>
                          <a:ea typeface="Calibri"/>
                          <a:cs typeface="Times New Roman"/>
                        </a:rPr>
                        <a:t>sd</a:t>
                      </a:r>
                      <a:r>
                        <a:rPr lang="en-US" sz="2000" b="1" dirty="0">
                          <a:latin typeface="Arial"/>
                          <a:ea typeface="Calibri"/>
                          <a:cs typeface="Times New Roman"/>
                        </a:rPr>
                        <a:t>, min-max)</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15000"/>
                        </a:lnSpc>
                        <a:spcBef>
                          <a:spcPts val="0"/>
                        </a:spcBef>
                        <a:spcAft>
                          <a:spcPts val="0"/>
                        </a:spcAft>
                      </a:pPr>
                      <a:endParaRPr lang="en-US" sz="2000" dirty="0">
                        <a:latin typeface="Calibri"/>
                        <a:ea typeface="Calibri"/>
                        <a:cs typeface="Times New Roman"/>
                      </a:endParaRPr>
                    </a:p>
                    <a:p>
                      <a:pPr marL="0" marR="0" algn="ctr">
                        <a:lnSpc>
                          <a:spcPct val="115000"/>
                        </a:lnSpc>
                        <a:spcBef>
                          <a:spcPts val="0"/>
                        </a:spcBef>
                        <a:spcAft>
                          <a:spcPts val="0"/>
                        </a:spcAft>
                      </a:pPr>
                      <a:r>
                        <a:rPr lang="en-US" sz="2000" b="1" dirty="0">
                          <a:latin typeface="Arial"/>
                          <a:ea typeface="Calibri"/>
                          <a:cs typeface="Times New Roman"/>
                        </a:rPr>
                        <a:t>N</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247185">
                <a:tc>
                  <a:txBody>
                    <a:bodyPr/>
                    <a:lstStyle/>
                    <a:p>
                      <a:pPr marL="0" marR="0">
                        <a:lnSpc>
                          <a:spcPct val="115000"/>
                        </a:lnSpc>
                        <a:spcBef>
                          <a:spcPts val="0"/>
                        </a:spcBef>
                        <a:spcAft>
                          <a:spcPts val="0"/>
                        </a:spcAft>
                      </a:pPr>
                      <a:r>
                        <a:rPr lang="en-US" sz="1400" b="1" dirty="0">
                          <a:latin typeface="Arial"/>
                          <a:ea typeface="Calibri"/>
                          <a:cs typeface="Times New Roman"/>
                        </a:rPr>
                        <a:t>Age</a:t>
                      </a:r>
                      <a:endParaRPr lang="en-US"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a:ea typeface="Calibri"/>
                          <a:cs typeface="Times New Roman"/>
                        </a:rPr>
                        <a:t>36.9 (12.6, 18-71)</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Arial"/>
                          <a:ea typeface="Calibri"/>
                          <a:cs typeface="Times New Roman"/>
                        </a:rPr>
                        <a:t>332</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556">
                <a:tc>
                  <a:txBody>
                    <a:bodyPr/>
                    <a:lstStyle/>
                    <a:p>
                      <a:pPr marL="0" marR="0">
                        <a:lnSpc>
                          <a:spcPct val="115000"/>
                        </a:lnSpc>
                        <a:spcBef>
                          <a:spcPts val="0"/>
                        </a:spcBef>
                        <a:spcAft>
                          <a:spcPts val="0"/>
                        </a:spcAft>
                      </a:pPr>
                      <a:r>
                        <a:rPr lang="en-US" sz="1400" b="1" dirty="0">
                          <a:latin typeface="Arial"/>
                          <a:ea typeface="Calibri"/>
                          <a:cs typeface="Times New Roman"/>
                        </a:rPr>
                        <a:t>Gender</a:t>
                      </a:r>
                      <a:endParaRPr lang="en-US" sz="1400" b="1"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Male</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Female</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81.0 </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19.0</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Arial"/>
                        <a:ea typeface="Calibri"/>
                        <a:cs typeface="Times New Roman"/>
                      </a:endParaRPr>
                    </a:p>
                    <a:p>
                      <a:pPr marL="0" marR="0" algn="ctr">
                        <a:lnSpc>
                          <a:spcPct val="115000"/>
                        </a:lnSpc>
                        <a:spcBef>
                          <a:spcPts val="0"/>
                        </a:spcBef>
                        <a:spcAft>
                          <a:spcPts val="0"/>
                        </a:spcAft>
                      </a:pPr>
                      <a:r>
                        <a:rPr lang="en-US" sz="1400">
                          <a:latin typeface="Arial"/>
                          <a:ea typeface="Calibri"/>
                          <a:cs typeface="Times New Roman"/>
                        </a:rPr>
                        <a:t>269</a:t>
                      </a:r>
                      <a:endParaRPr lang="en-US" sz="1400">
                        <a:latin typeface="Calibri"/>
                        <a:ea typeface="Calibri"/>
                        <a:cs typeface="Times New Roman"/>
                      </a:endParaRPr>
                    </a:p>
                    <a:p>
                      <a:pPr marL="0" marR="0" algn="ctr">
                        <a:lnSpc>
                          <a:spcPct val="115000"/>
                        </a:lnSpc>
                        <a:spcBef>
                          <a:spcPts val="0"/>
                        </a:spcBef>
                        <a:spcAft>
                          <a:spcPts val="0"/>
                        </a:spcAft>
                      </a:pPr>
                      <a:r>
                        <a:rPr lang="en-US" sz="1400">
                          <a:latin typeface="Arial"/>
                          <a:ea typeface="Calibri"/>
                          <a:cs typeface="Times New Roman"/>
                        </a:rPr>
                        <a:t>63</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112">
                <a:tc>
                  <a:txBody>
                    <a:bodyPr/>
                    <a:lstStyle/>
                    <a:p>
                      <a:pPr marL="0" marR="0">
                        <a:lnSpc>
                          <a:spcPct val="115000"/>
                        </a:lnSpc>
                        <a:spcBef>
                          <a:spcPts val="0"/>
                        </a:spcBef>
                        <a:spcAft>
                          <a:spcPts val="0"/>
                        </a:spcAft>
                      </a:pPr>
                      <a:r>
                        <a:rPr lang="en-US" sz="1400" b="1" dirty="0">
                          <a:latin typeface="Arial"/>
                          <a:ea typeface="Calibri"/>
                          <a:cs typeface="Times New Roman"/>
                        </a:rPr>
                        <a:t>Race</a:t>
                      </a:r>
                      <a:endParaRPr lang="en-US" sz="1400" b="1"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White</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AA</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a:t>
                      </a:r>
                      <a:r>
                        <a:rPr lang="en-US" sz="1400" dirty="0" smtClean="0">
                          <a:latin typeface="Arial"/>
                          <a:ea typeface="Calibri"/>
                          <a:cs typeface="Times New Roman"/>
                        </a:rPr>
                        <a:t>Latino</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Other</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Missing</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72.3</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20.8</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 5.1</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1.2</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0.6</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Arial"/>
                        <a:ea typeface="Calibri"/>
                        <a:cs typeface="Times New Roman"/>
                      </a:endParaRPr>
                    </a:p>
                    <a:p>
                      <a:pPr marL="0" marR="0" algn="ctr">
                        <a:lnSpc>
                          <a:spcPct val="115000"/>
                        </a:lnSpc>
                        <a:spcBef>
                          <a:spcPts val="0"/>
                        </a:spcBef>
                        <a:spcAft>
                          <a:spcPts val="0"/>
                        </a:spcAft>
                      </a:pPr>
                      <a:r>
                        <a:rPr lang="en-US" sz="1400">
                          <a:latin typeface="Arial"/>
                          <a:ea typeface="Calibri"/>
                          <a:cs typeface="Times New Roman"/>
                        </a:rPr>
                        <a:t>240</a:t>
                      </a:r>
                      <a:endParaRPr lang="en-US" sz="1400">
                        <a:latin typeface="Calibri"/>
                        <a:ea typeface="Calibri"/>
                        <a:cs typeface="Times New Roman"/>
                      </a:endParaRPr>
                    </a:p>
                    <a:p>
                      <a:pPr marL="0" marR="0" algn="ctr">
                        <a:lnSpc>
                          <a:spcPct val="115000"/>
                        </a:lnSpc>
                        <a:spcBef>
                          <a:spcPts val="0"/>
                        </a:spcBef>
                        <a:spcAft>
                          <a:spcPts val="0"/>
                        </a:spcAft>
                      </a:pPr>
                      <a:r>
                        <a:rPr lang="en-US" sz="1400">
                          <a:latin typeface="Arial"/>
                          <a:ea typeface="Calibri"/>
                          <a:cs typeface="Times New Roman"/>
                        </a:rPr>
                        <a:t>69</a:t>
                      </a:r>
                      <a:endParaRPr lang="en-US" sz="1400">
                        <a:latin typeface="Calibri"/>
                        <a:ea typeface="Calibri"/>
                        <a:cs typeface="Times New Roman"/>
                      </a:endParaRPr>
                    </a:p>
                    <a:p>
                      <a:pPr marL="0" marR="0" algn="ctr">
                        <a:lnSpc>
                          <a:spcPct val="115000"/>
                        </a:lnSpc>
                        <a:spcBef>
                          <a:spcPts val="0"/>
                        </a:spcBef>
                        <a:spcAft>
                          <a:spcPts val="0"/>
                        </a:spcAft>
                      </a:pPr>
                      <a:r>
                        <a:rPr lang="en-US" sz="1400">
                          <a:latin typeface="Arial"/>
                          <a:ea typeface="Calibri"/>
                          <a:cs typeface="Times New Roman"/>
                        </a:rPr>
                        <a:t>17</a:t>
                      </a:r>
                      <a:endParaRPr lang="en-US" sz="1400">
                        <a:latin typeface="Calibri"/>
                        <a:ea typeface="Calibri"/>
                        <a:cs typeface="Times New Roman"/>
                      </a:endParaRPr>
                    </a:p>
                    <a:p>
                      <a:pPr marL="0" marR="0" algn="ctr">
                        <a:lnSpc>
                          <a:spcPct val="115000"/>
                        </a:lnSpc>
                        <a:spcBef>
                          <a:spcPts val="0"/>
                        </a:spcBef>
                        <a:spcAft>
                          <a:spcPts val="0"/>
                        </a:spcAft>
                      </a:pPr>
                      <a:r>
                        <a:rPr lang="en-US" sz="1400">
                          <a:latin typeface="Arial"/>
                          <a:ea typeface="Calibri"/>
                          <a:cs typeface="Times New Roman"/>
                        </a:rPr>
                        <a:t>4</a:t>
                      </a:r>
                      <a:endParaRPr lang="en-US" sz="1400">
                        <a:latin typeface="Calibri"/>
                        <a:ea typeface="Calibri"/>
                        <a:cs typeface="Times New Roman"/>
                      </a:endParaRPr>
                    </a:p>
                    <a:p>
                      <a:pPr marL="0" marR="0" algn="ctr">
                        <a:lnSpc>
                          <a:spcPct val="115000"/>
                        </a:lnSpc>
                        <a:spcBef>
                          <a:spcPts val="0"/>
                        </a:spcBef>
                        <a:spcAft>
                          <a:spcPts val="0"/>
                        </a:spcAft>
                      </a:pPr>
                      <a:r>
                        <a:rPr lang="en-US" sz="1400">
                          <a:latin typeface="Arial"/>
                          <a:ea typeface="Calibri"/>
                          <a:cs typeface="Times New Roman"/>
                        </a:rPr>
                        <a:t>2</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185">
                <a:tc>
                  <a:txBody>
                    <a:bodyPr/>
                    <a:lstStyle/>
                    <a:p>
                      <a:pPr marL="0" marR="0">
                        <a:lnSpc>
                          <a:spcPct val="115000"/>
                        </a:lnSpc>
                        <a:spcBef>
                          <a:spcPts val="0"/>
                        </a:spcBef>
                        <a:spcAft>
                          <a:spcPts val="0"/>
                        </a:spcAft>
                      </a:pPr>
                      <a:r>
                        <a:rPr lang="en-US" sz="1400" b="1" dirty="0">
                          <a:latin typeface="Arial"/>
                          <a:ea typeface="Calibri"/>
                          <a:cs typeface="Times New Roman"/>
                        </a:rPr>
                        <a:t>BAC</a:t>
                      </a:r>
                      <a:endParaRPr lang="en-US"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a:ea typeface="Calibri"/>
                          <a:cs typeface="Times New Roman"/>
                        </a:rPr>
                        <a:t>0.124 (0.113, </a:t>
                      </a:r>
                      <a:r>
                        <a:rPr lang="en-US" sz="1400" dirty="0" smtClean="0">
                          <a:latin typeface="Arial"/>
                          <a:ea typeface="Calibri"/>
                          <a:cs typeface="Times New Roman"/>
                        </a:rPr>
                        <a:t>0.0-0.45)</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Arial"/>
                          <a:ea typeface="Calibri"/>
                          <a:cs typeface="Times New Roman"/>
                        </a:rPr>
                        <a:t>333</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185">
                <a:tc>
                  <a:txBody>
                    <a:bodyPr/>
                    <a:lstStyle/>
                    <a:p>
                      <a:pPr marL="0" marR="0">
                        <a:lnSpc>
                          <a:spcPct val="115000"/>
                        </a:lnSpc>
                        <a:spcBef>
                          <a:spcPts val="0"/>
                        </a:spcBef>
                        <a:spcAft>
                          <a:spcPts val="0"/>
                        </a:spcAft>
                      </a:pPr>
                      <a:r>
                        <a:rPr lang="en-US" sz="1400" b="1" dirty="0">
                          <a:latin typeface="Arial"/>
                          <a:ea typeface="Calibri"/>
                          <a:cs typeface="Times New Roman"/>
                        </a:rPr>
                        <a:t>AUDIT</a:t>
                      </a:r>
                      <a:endParaRPr lang="en-US"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a:ea typeface="Calibri"/>
                          <a:cs typeface="Times New Roman"/>
                        </a:rPr>
                        <a:t>15.2 (8.2, 1-37)</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latin typeface="Arial"/>
                          <a:ea typeface="Calibri"/>
                          <a:cs typeface="Times New Roman"/>
                        </a:rPr>
                        <a:t>273</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3112">
                <a:tc>
                  <a:txBody>
                    <a:bodyPr/>
                    <a:lstStyle/>
                    <a:p>
                      <a:pPr marL="0" marR="0">
                        <a:lnSpc>
                          <a:spcPct val="115000"/>
                        </a:lnSpc>
                        <a:spcBef>
                          <a:spcPts val="0"/>
                        </a:spcBef>
                        <a:spcAft>
                          <a:spcPts val="0"/>
                        </a:spcAft>
                      </a:pPr>
                      <a:r>
                        <a:rPr lang="en-US" sz="1400" b="1" dirty="0">
                          <a:latin typeface="Arial"/>
                          <a:ea typeface="Calibri"/>
                          <a:cs typeface="Times New Roman"/>
                        </a:rPr>
                        <a:t>Audit # 9</a:t>
                      </a:r>
                      <a:endParaRPr lang="en-US" sz="1400" b="1"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No (0)</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Not Last Year (2)</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Last year (4)</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49.8</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 5.5</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44.7</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136</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  15</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122</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556">
                <a:tc>
                  <a:txBody>
                    <a:bodyPr/>
                    <a:lstStyle/>
                    <a:p>
                      <a:pPr marL="0" marR="0">
                        <a:lnSpc>
                          <a:spcPct val="115000"/>
                        </a:lnSpc>
                        <a:spcBef>
                          <a:spcPts val="0"/>
                        </a:spcBef>
                        <a:spcAft>
                          <a:spcPts val="0"/>
                        </a:spcAft>
                      </a:pPr>
                      <a:r>
                        <a:rPr lang="en-US" sz="1400" b="1" dirty="0">
                          <a:latin typeface="Arial"/>
                          <a:ea typeface="Calibri"/>
                          <a:cs typeface="Times New Roman"/>
                        </a:rPr>
                        <a:t>Injury Severity Score</a:t>
                      </a:r>
                      <a:endParaRPr lang="en-US" sz="1400" b="1" dirty="0">
                        <a:latin typeface="Calibri"/>
                        <a:ea typeface="Calibri"/>
                        <a:cs typeface="Times New Roman"/>
                      </a:endParaRPr>
                    </a:p>
                    <a:p>
                      <a:pPr marL="0" marR="0">
                        <a:lnSpc>
                          <a:spcPct val="115000"/>
                        </a:lnSpc>
                        <a:spcBef>
                          <a:spcPts val="0"/>
                        </a:spcBef>
                        <a:spcAft>
                          <a:spcPts val="0"/>
                        </a:spcAft>
                      </a:pPr>
                      <a:r>
                        <a:rPr lang="en-US" sz="1400" b="1" dirty="0">
                          <a:latin typeface="Arial"/>
                          <a:ea typeface="Calibri"/>
                          <a:cs typeface="Times New Roman"/>
                        </a:rPr>
                        <a:t>      </a:t>
                      </a:r>
                      <a:endParaRPr lang="en-US"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a:ea typeface="Calibri"/>
                          <a:cs typeface="Times New Roman"/>
                        </a:rPr>
                        <a:t>15.3 (9.4, 1-54)</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a:ea typeface="Calibri"/>
                          <a:cs typeface="Times New Roman"/>
                        </a:rPr>
                        <a:t>241</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185">
                <a:tc>
                  <a:txBody>
                    <a:bodyPr/>
                    <a:lstStyle/>
                    <a:p>
                      <a:pPr marL="0" marR="0">
                        <a:lnSpc>
                          <a:spcPct val="115000"/>
                        </a:lnSpc>
                        <a:spcBef>
                          <a:spcPts val="0"/>
                        </a:spcBef>
                        <a:spcAft>
                          <a:spcPts val="0"/>
                        </a:spcAft>
                      </a:pPr>
                      <a:r>
                        <a:rPr lang="en-US" sz="1400" b="1" dirty="0">
                          <a:latin typeface="Arial"/>
                          <a:ea typeface="Calibri"/>
                          <a:cs typeface="Times New Roman"/>
                        </a:rPr>
                        <a:t>Trauma Score</a:t>
                      </a:r>
                      <a:endParaRPr lang="en-US" sz="14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a:ea typeface="Calibri"/>
                          <a:cs typeface="Times New Roman"/>
                        </a:rPr>
                        <a:t>11.3 (1.6, 4-12)</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Arial"/>
                          <a:ea typeface="Calibri"/>
                          <a:cs typeface="Times New Roman"/>
                        </a:rPr>
                        <a:t>244</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1556">
                <a:tc>
                  <a:txBody>
                    <a:bodyPr/>
                    <a:lstStyle/>
                    <a:p>
                      <a:pPr marL="0" marR="0">
                        <a:lnSpc>
                          <a:spcPct val="115000"/>
                        </a:lnSpc>
                        <a:spcBef>
                          <a:spcPts val="0"/>
                        </a:spcBef>
                        <a:spcAft>
                          <a:spcPts val="0"/>
                        </a:spcAft>
                      </a:pPr>
                      <a:r>
                        <a:rPr lang="en-US" sz="1400" b="1" dirty="0">
                          <a:latin typeface="Arial"/>
                          <a:ea typeface="Calibri"/>
                          <a:cs typeface="Times New Roman"/>
                        </a:rPr>
                        <a:t>Type of Injury</a:t>
                      </a:r>
                      <a:endParaRPr lang="en-US" sz="1400" b="1"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Blunt</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Penetrating</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82.8</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17.2</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211</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44</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TextBox 18"/>
          <p:cNvSpPr txBox="1"/>
          <p:nvPr/>
        </p:nvSpPr>
        <p:spPr>
          <a:xfrm>
            <a:off x="4876800" y="2590800"/>
            <a:ext cx="10736914" cy="430887"/>
          </a:xfrm>
          <a:prstGeom prst="rect">
            <a:avLst/>
          </a:prstGeom>
          <a:noFill/>
        </p:spPr>
        <p:txBody>
          <a:bodyPr wrap="none" lIns="0" tIns="0" rIns="0" bIns="0" rtlCol="0" anchor="ctr" anchorCtr="0">
            <a:spAutoFit/>
          </a:bodyPr>
          <a:lstStyle/>
          <a:p>
            <a:r>
              <a:rPr lang="en-US" sz="2800" dirty="0" smtClean="0">
                <a:solidFill>
                  <a:srgbClr val="B4B4B4"/>
                </a:solidFill>
                <a:latin typeface="Arial" pitchFamily="34" charset="0"/>
                <a:cs typeface="Arial" pitchFamily="34" charset="0"/>
              </a:rPr>
              <a:t>Department of Counseling, University of North Carolina at Charlotte</a:t>
            </a:r>
            <a:endParaRPr lang="en-US" sz="2800" dirty="0">
              <a:solidFill>
                <a:srgbClr val="B4B4B4"/>
              </a:solidFill>
              <a:latin typeface="Arial" pitchFamily="34" charset="0"/>
              <a:cs typeface="Arial" pitchFamily="34" charset="0"/>
            </a:endParaRPr>
          </a:p>
        </p:txBody>
      </p:sp>
      <p:pic>
        <p:nvPicPr>
          <p:cNvPr id="1025" name="Picture 1" descr="UNC Charlotte Logo"/>
          <p:cNvPicPr>
            <a:picLocks noChangeAspect="1" noChangeArrowheads="1"/>
          </p:cNvPicPr>
          <p:nvPr/>
        </p:nvPicPr>
        <p:blipFill>
          <a:blip r:embed="rId3" cstate="print"/>
          <a:srcRect/>
          <a:stretch>
            <a:fillRect/>
          </a:stretch>
        </p:blipFill>
        <p:spPr bwMode="auto">
          <a:xfrm>
            <a:off x="1981200" y="2209800"/>
            <a:ext cx="1428750" cy="619125"/>
          </a:xfrm>
          <a:prstGeom prst="rect">
            <a:avLst/>
          </a:prstGeom>
          <a:noFill/>
        </p:spPr>
      </p:pic>
      <p:graphicFrame>
        <p:nvGraphicFramePr>
          <p:cNvPr id="20" name="Table 19"/>
          <p:cNvGraphicFramePr>
            <a:graphicFrameLocks noGrp="1"/>
          </p:cNvGraphicFramePr>
          <p:nvPr/>
        </p:nvGraphicFramePr>
        <p:xfrm>
          <a:off x="8763000" y="12649200"/>
          <a:ext cx="8153397" cy="2523744"/>
        </p:xfrm>
        <a:graphic>
          <a:graphicData uri="http://schemas.openxmlformats.org/drawingml/2006/table">
            <a:tbl>
              <a:tblPr/>
              <a:tblGrid>
                <a:gridCol w="1630167"/>
                <a:gridCol w="1631021"/>
                <a:gridCol w="1630167"/>
                <a:gridCol w="1631021"/>
                <a:gridCol w="1631021"/>
              </a:tblGrid>
              <a:tr h="519877">
                <a:tc>
                  <a:txBody>
                    <a:bodyPr/>
                    <a:lstStyle/>
                    <a:p>
                      <a:pPr marL="0" marR="0" algn="ctr">
                        <a:lnSpc>
                          <a:spcPct val="115000"/>
                        </a:lnSpc>
                        <a:spcBef>
                          <a:spcPts val="0"/>
                        </a:spcBef>
                        <a:spcAft>
                          <a:spcPts val="0"/>
                        </a:spcAft>
                      </a:pPr>
                      <a:endParaRPr lang="en-US" sz="1600" b="1" dirty="0">
                        <a:latin typeface="Calibri"/>
                        <a:ea typeface="Calibri"/>
                        <a:cs typeface="Times New Roman"/>
                      </a:endParaRPr>
                    </a:p>
                    <a:p>
                      <a:pPr marL="0" marR="0" algn="ctr">
                        <a:lnSpc>
                          <a:spcPct val="115000"/>
                        </a:lnSpc>
                        <a:spcBef>
                          <a:spcPts val="0"/>
                        </a:spcBef>
                        <a:spcAft>
                          <a:spcPts val="0"/>
                        </a:spcAft>
                      </a:pPr>
                      <a:r>
                        <a:rPr lang="en-US" sz="1600" b="1" dirty="0">
                          <a:latin typeface="Arial"/>
                          <a:ea typeface="Calibri"/>
                          <a:cs typeface="Times New Roman"/>
                        </a:rPr>
                        <a:t>Characteristics</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15000"/>
                        </a:lnSpc>
                        <a:spcBef>
                          <a:spcPts val="0"/>
                        </a:spcBef>
                        <a:spcAft>
                          <a:spcPts val="0"/>
                        </a:spcAft>
                      </a:pPr>
                      <a:endParaRPr lang="en-US" sz="1600" b="1" dirty="0">
                        <a:latin typeface="Calibri"/>
                        <a:ea typeface="Calibri"/>
                        <a:cs typeface="Times New Roman"/>
                      </a:endParaRPr>
                    </a:p>
                    <a:p>
                      <a:pPr marL="0" marR="0" algn="ctr">
                        <a:lnSpc>
                          <a:spcPct val="115000"/>
                        </a:lnSpc>
                        <a:spcBef>
                          <a:spcPts val="0"/>
                        </a:spcBef>
                        <a:spcAft>
                          <a:spcPts val="0"/>
                        </a:spcAft>
                      </a:pPr>
                      <a:r>
                        <a:rPr lang="en-US" sz="1600" b="1" dirty="0">
                          <a:latin typeface="Arial"/>
                          <a:ea typeface="Calibri"/>
                          <a:cs typeface="Times New Roman"/>
                        </a:rPr>
                        <a:t>BAC</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15000"/>
                        </a:lnSpc>
                        <a:spcBef>
                          <a:spcPts val="0"/>
                        </a:spcBef>
                        <a:spcAft>
                          <a:spcPts val="0"/>
                        </a:spcAft>
                      </a:pPr>
                      <a:endParaRPr lang="en-US" sz="1600" b="1" dirty="0">
                        <a:latin typeface="Calibri"/>
                        <a:ea typeface="Calibri"/>
                        <a:cs typeface="Times New Roman"/>
                      </a:endParaRPr>
                    </a:p>
                    <a:p>
                      <a:pPr marL="0" marR="0" algn="ctr">
                        <a:lnSpc>
                          <a:spcPct val="115000"/>
                        </a:lnSpc>
                        <a:spcBef>
                          <a:spcPts val="0"/>
                        </a:spcBef>
                        <a:spcAft>
                          <a:spcPts val="0"/>
                        </a:spcAft>
                      </a:pPr>
                      <a:r>
                        <a:rPr lang="en-US" sz="1600" b="1" dirty="0">
                          <a:latin typeface="Arial"/>
                          <a:ea typeface="Calibri"/>
                          <a:cs typeface="Times New Roman"/>
                        </a:rPr>
                        <a:t>AUDIT</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15000"/>
                        </a:lnSpc>
                        <a:spcBef>
                          <a:spcPts val="0"/>
                        </a:spcBef>
                        <a:spcAft>
                          <a:spcPts val="0"/>
                        </a:spcAft>
                      </a:pPr>
                      <a:endParaRPr lang="en-US" sz="1600" b="1" dirty="0">
                        <a:latin typeface="Calibri"/>
                        <a:ea typeface="Calibri"/>
                        <a:cs typeface="Times New Roman"/>
                      </a:endParaRPr>
                    </a:p>
                    <a:p>
                      <a:pPr marL="0" marR="0" algn="ctr">
                        <a:lnSpc>
                          <a:spcPct val="115000"/>
                        </a:lnSpc>
                        <a:spcBef>
                          <a:spcPts val="0"/>
                        </a:spcBef>
                        <a:spcAft>
                          <a:spcPts val="0"/>
                        </a:spcAft>
                      </a:pPr>
                      <a:r>
                        <a:rPr lang="en-US" sz="1600" b="1" dirty="0">
                          <a:latin typeface="Arial"/>
                          <a:ea typeface="Calibri"/>
                          <a:cs typeface="Times New Roman"/>
                        </a:rPr>
                        <a:t>Injury Severity</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a:lnSpc>
                          <a:spcPct val="115000"/>
                        </a:lnSpc>
                        <a:spcBef>
                          <a:spcPts val="0"/>
                        </a:spcBef>
                        <a:spcAft>
                          <a:spcPts val="0"/>
                        </a:spcAft>
                      </a:pPr>
                      <a:endParaRPr lang="en-US" sz="1600" b="1" dirty="0">
                        <a:latin typeface="Calibri"/>
                        <a:ea typeface="Calibri"/>
                        <a:cs typeface="Times New Roman"/>
                      </a:endParaRPr>
                    </a:p>
                    <a:p>
                      <a:pPr marL="0" marR="0" algn="ctr">
                        <a:lnSpc>
                          <a:spcPct val="115000"/>
                        </a:lnSpc>
                        <a:spcBef>
                          <a:spcPts val="0"/>
                        </a:spcBef>
                        <a:spcAft>
                          <a:spcPts val="0"/>
                        </a:spcAft>
                      </a:pPr>
                      <a:r>
                        <a:rPr lang="en-US" sz="1600" b="1" dirty="0">
                          <a:latin typeface="Arial"/>
                          <a:ea typeface="Calibri"/>
                          <a:cs typeface="Times New Roman"/>
                        </a:rPr>
                        <a:t>Trauma Score</a:t>
                      </a:r>
                      <a:endParaRPr lang="en-US"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959261">
                <a:tc>
                  <a:txBody>
                    <a:bodyPr/>
                    <a:lstStyle/>
                    <a:p>
                      <a:pPr marL="0" marR="0">
                        <a:lnSpc>
                          <a:spcPct val="115000"/>
                        </a:lnSpc>
                        <a:spcBef>
                          <a:spcPts val="0"/>
                        </a:spcBef>
                        <a:spcAft>
                          <a:spcPts val="0"/>
                        </a:spcAft>
                      </a:pPr>
                      <a:r>
                        <a:rPr lang="en-US" sz="1400" dirty="0">
                          <a:latin typeface="Arial"/>
                          <a:ea typeface="Calibri"/>
                          <a:cs typeface="Times New Roman"/>
                        </a:rPr>
                        <a:t>Race</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White</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Non-White</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        p-value</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0.124 (0.115)</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0.123 (0.108)</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0.5102</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15.2 (8.8)</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15.3 (8.0)</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0.9031</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15.6 (9.2)</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14.3 (9.2)</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0.3372</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11.4 (1.5)</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11.3 (1.8)</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0.771</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9261">
                <a:tc>
                  <a:txBody>
                    <a:bodyPr/>
                    <a:lstStyle/>
                    <a:p>
                      <a:pPr marL="0" marR="0">
                        <a:lnSpc>
                          <a:spcPct val="115000"/>
                        </a:lnSpc>
                        <a:spcBef>
                          <a:spcPts val="0"/>
                        </a:spcBef>
                        <a:spcAft>
                          <a:spcPts val="0"/>
                        </a:spcAft>
                      </a:pPr>
                      <a:r>
                        <a:rPr lang="en-US" sz="1400">
                          <a:latin typeface="Arial"/>
                          <a:ea typeface="Calibri"/>
                          <a:cs typeface="Times New Roman"/>
                        </a:rPr>
                        <a:t>Gender</a:t>
                      </a:r>
                      <a:endParaRPr lang="en-US" sz="1400">
                        <a:latin typeface="Calibri"/>
                        <a:ea typeface="Calibri"/>
                        <a:cs typeface="Times New Roman"/>
                      </a:endParaRPr>
                    </a:p>
                    <a:p>
                      <a:pPr marL="0" marR="0">
                        <a:lnSpc>
                          <a:spcPct val="115000"/>
                        </a:lnSpc>
                        <a:spcBef>
                          <a:spcPts val="0"/>
                        </a:spcBef>
                        <a:spcAft>
                          <a:spcPts val="0"/>
                        </a:spcAft>
                      </a:pPr>
                      <a:r>
                        <a:rPr lang="en-US" sz="1400">
                          <a:latin typeface="Arial"/>
                          <a:ea typeface="Calibri"/>
                          <a:cs typeface="Times New Roman"/>
                        </a:rPr>
                        <a:t>         Male</a:t>
                      </a:r>
                      <a:endParaRPr lang="en-US" sz="1400">
                        <a:latin typeface="Calibri"/>
                        <a:ea typeface="Calibri"/>
                        <a:cs typeface="Times New Roman"/>
                      </a:endParaRPr>
                    </a:p>
                    <a:p>
                      <a:pPr marL="0" marR="0">
                        <a:lnSpc>
                          <a:spcPct val="115000"/>
                        </a:lnSpc>
                        <a:spcBef>
                          <a:spcPts val="0"/>
                        </a:spcBef>
                        <a:spcAft>
                          <a:spcPts val="0"/>
                        </a:spcAft>
                      </a:pPr>
                      <a:r>
                        <a:rPr lang="en-US" sz="1400">
                          <a:latin typeface="Arial"/>
                          <a:ea typeface="Calibri"/>
                          <a:cs typeface="Times New Roman"/>
                        </a:rPr>
                        <a:t>         Female</a:t>
                      </a:r>
                      <a:endParaRPr lang="en-US" sz="1400">
                        <a:latin typeface="Calibri"/>
                        <a:ea typeface="Calibri"/>
                        <a:cs typeface="Times New Roman"/>
                      </a:endParaRPr>
                    </a:p>
                    <a:p>
                      <a:pPr marL="0" marR="0">
                        <a:lnSpc>
                          <a:spcPct val="115000"/>
                        </a:lnSpc>
                        <a:spcBef>
                          <a:spcPts val="0"/>
                        </a:spcBef>
                        <a:spcAft>
                          <a:spcPts val="0"/>
                        </a:spcAft>
                      </a:pPr>
                      <a:r>
                        <a:rPr lang="en-US" sz="1400">
                          <a:latin typeface="Arial"/>
                          <a:ea typeface="Calibri"/>
                          <a:cs typeface="Times New Roman"/>
                        </a:rPr>
                        <a:t>         p-value</a:t>
                      </a:r>
                      <a:endParaRPr lang="en-US"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0.130 (0.115)</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0.098 (0.099)</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0.041</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15.6 (8.05)</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13.4 (8.8)</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0.075</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15.4 (9.6)</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14.6 (8.7)</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0.606</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dirty="0">
                        <a:latin typeface="Arial"/>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11.3 (1.6)</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11.5 (1.5)</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0.432</a:t>
                      </a: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 name="TextBox 20"/>
          <p:cNvSpPr txBox="1"/>
          <p:nvPr/>
        </p:nvSpPr>
        <p:spPr>
          <a:xfrm>
            <a:off x="457200" y="9220200"/>
            <a:ext cx="7486650" cy="1388072"/>
          </a:xfrm>
          <a:prstGeom prst="rect">
            <a:avLst/>
          </a:prstGeom>
          <a:noFill/>
        </p:spPr>
        <p:txBody>
          <a:bodyPr wrap="square" lIns="0" tIns="0" rIns="0" bIns="0" rtlCol="0">
            <a:spAutoFit/>
          </a:bodyPr>
          <a:lstStyle/>
          <a:p>
            <a:pPr>
              <a:lnSpc>
                <a:spcPct val="110000"/>
              </a:lnSpc>
            </a:pPr>
            <a:r>
              <a:rPr lang="en-US" sz="2800" b="1" dirty="0" smtClean="0">
                <a:solidFill>
                  <a:srgbClr val="9E7E38"/>
                </a:solidFill>
                <a:latin typeface="Arial" pitchFamily="34" charset="0"/>
                <a:cs typeface="Arial" pitchFamily="34" charset="0"/>
              </a:rPr>
              <a:t>Aims</a:t>
            </a:r>
          </a:p>
          <a:p>
            <a:pPr>
              <a:lnSpc>
                <a:spcPct val="110000"/>
              </a:lnSpc>
            </a:pPr>
            <a:r>
              <a:rPr lang="en-US" sz="1800" dirty="0" smtClean="0"/>
              <a:t>Cultural considerations and sensitivities particularly relevant to the southern U.S. when providing alcohol screening and brief interventions to individuals demonstrating risky drinking behavior. </a:t>
            </a:r>
            <a:endParaRPr lang="en-US" sz="1800" dirty="0" smtClean="0">
              <a:latin typeface="Arial" pitchFamily="34" charset="0"/>
              <a:cs typeface="Arial" pitchFamily="34" charset="0"/>
            </a:endParaRPr>
          </a:p>
        </p:txBody>
      </p:sp>
      <p:graphicFrame>
        <p:nvGraphicFramePr>
          <p:cNvPr id="22" name="Chart 21"/>
          <p:cNvGraphicFramePr/>
          <p:nvPr/>
        </p:nvGraphicFramePr>
        <p:xfrm>
          <a:off x="304800" y="13411200"/>
          <a:ext cx="48006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Chart 22"/>
          <p:cNvGraphicFramePr/>
          <p:nvPr/>
        </p:nvGraphicFramePr>
        <p:xfrm>
          <a:off x="4495800" y="1341120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25" name="Rectangle 24"/>
          <p:cNvSpPr/>
          <p:nvPr/>
        </p:nvSpPr>
        <p:spPr>
          <a:xfrm>
            <a:off x="7924800" y="4114800"/>
            <a:ext cx="9372600" cy="473976"/>
          </a:xfrm>
          <a:prstGeom prst="rect">
            <a:avLst/>
          </a:prstGeom>
          <a:noFill/>
        </p:spPr>
        <p:txBody>
          <a:bodyPr wrap="square" lIns="0" tIns="0" rIns="0" bIns="0" rtlCol="0">
            <a:spAutoFit/>
          </a:bodyPr>
          <a:lstStyle/>
          <a:p>
            <a:pPr algn="ctr">
              <a:lnSpc>
                <a:spcPct val="110000"/>
              </a:lnSpc>
            </a:pPr>
            <a:r>
              <a:rPr lang="en-US" sz="2800" b="1" dirty="0" smtClean="0">
                <a:solidFill>
                  <a:srgbClr val="9E7E38"/>
                </a:solidFill>
                <a:latin typeface="Arial" pitchFamily="34" charset="0"/>
                <a:cs typeface="Arial" pitchFamily="34" charset="0"/>
              </a:rPr>
              <a:t>Preliminary Data of Total (N=332) Study Participants</a:t>
            </a:r>
          </a:p>
        </p:txBody>
      </p:sp>
      <p:sp>
        <p:nvSpPr>
          <p:cNvPr id="26" name="Rectangle 25"/>
          <p:cNvSpPr/>
          <p:nvPr/>
        </p:nvSpPr>
        <p:spPr>
          <a:xfrm>
            <a:off x="5410200" y="15849600"/>
            <a:ext cx="20574000" cy="276999"/>
          </a:xfrm>
          <a:prstGeom prst="rect">
            <a:avLst/>
          </a:prstGeom>
          <a:noFill/>
        </p:spPr>
        <p:txBody>
          <a:bodyPr wrap="square" lIns="0" tIns="0" rIns="0" bIns="0" rtlCol="0">
            <a:spAutoFit/>
          </a:bodyPr>
          <a:lstStyle/>
          <a:p>
            <a:r>
              <a:rPr lang="en-US" sz="1800" i="1" dirty="0" smtClean="0">
                <a:solidFill>
                  <a:schemeClr val="bg1"/>
                </a:solidFill>
              </a:rPr>
              <a:t>Support for this study was provided by a grant from the </a:t>
            </a:r>
            <a:r>
              <a:rPr lang="en-US" sz="1800" b="1" i="1" dirty="0" smtClean="0">
                <a:solidFill>
                  <a:schemeClr val="bg1"/>
                </a:solidFill>
              </a:rPr>
              <a:t>Robert Wood Johnson (RWJ) </a:t>
            </a:r>
            <a:r>
              <a:rPr lang="en-US" sz="1800" i="1" dirty="0" smtClean="0">
                <a:solidFill>
                  <a:schemeClr val="bg1"/>
                </a:solidFill>
              </a:rPr>
              <a:t>Foundation Substance Abuse Policy Research Program (SAPRP). PI: O’Brien; Co-PI’s: Miller, Reboussin, Veach. </a:t>
            </a:r>
            <a:endParaRPr lang="en-US" sz="1800" dirty="0" smtClean="0">
              <a:solidFill>
                <a:schemeClr val="bg1"/>
              </a:solidFill>
            </a:endParaRPr>
          </a:p>
        </p:txBody>
      </p:sp>
      <p:graphicFrame>
        <p:nvGraphicFramePr>
          <p:cNvPr id="28" name="Table 27"/>
          <p:cNvGraphicFramePr>
            <a:graphicFrameLocks noGrp="1"/>
          </p:cNvGraphicFramePr>
          <p:nvPr/>
        </p:nvGraphicFramePr>
        <p:xfrm>
          <a:off x="304800" y="7162801"/>
          <a:ext cx="9144000" cy="2045734"/>
        </p:xfrm>
        <a:graphic>
          <a:graphicData uri="http://schemas.openxmlformats.org/drawingml/2006/table">
            <a:tbl>
              <a:tblPr/>
              <a:tblGrid>
                <a:gridCol w="4572000"/>
                <a:gridCol w="4572000"/>
              </a:tblGrid>
              <a:tr h="301224">
                <a:tc>
                  <a:txBody>
                    <a:bodyPr/>
                    <a:lstStyle/>
                    <a:p>
                      <a:pPr algn="ctr"/>
                      <a:r>
                        <a:rPr lang="en-US" sz="1800" b="1" dirty="0">
                          <a:hlinkClick r:id="rId6"/>
                        </a:rPr>
                        <a:t>Arm</a:t>
                      </a:r>
                      <a:endParaRPr lang="en-US" sz="1800" b="1" dirty="0"/>
                    </a:p>
                  </a:txBody>
                  <a:tcPr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E5EDF2"/>
                    </a:solidFill>
                  </a:tcPr>
                </a:tc>
                <a:tc>
                  <a:txBody>
                    <a:bodyPr/>
                    <a:lstStyle/>
                    <a:p>
                      <a:pPr algn="ctr"/>
                      <a:r>
                        <a:rPr lang="en-US" sz="1800" b="1" dirty="0">
                          <a:hlinkClick r:id="rId7"/>
                        </a:rPr>
                        <a:t>Assigned Interventions</a:t>
                      </a:r>
                      <a:endParaRPr lang="en-US" sz="1800" b="1" dirty="0"/>
                    </a:p>
                  </a:txBody>
                  <a:tcPr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E5EDF2"/>
                    </a:solidFill>
                  </a:tcPr>
                </a:tc>
              </a:tr>
              <a:tr h="839987">
                <a:tc>
                  <a:txBody>
                    <a:bodyPr/>
                    <a:lstStyle/>
                    <a:p>
                      <a:r>
                        <a:rPr lang="en-US" sz="1600" dirty="0"/>
                        <a:t>1:  Experimental Arm number 1 focuses on the traditional quantity frequency model.</a:t>
                      </a:r>
                    </a:p>
                  </a:txBody>
                  <a:tcPr anchor="ctr">
                    <a:lnL w="12700" cap="flat" cmpd="sng" algn="ctr">
                      <a:solidFill>
                        <a:schemeClr val="tx1"/>
                      </a:solidFill>
                      <a:prstDash val="solid"/>
                      <a:round/>
                      <a:headEnd type="none" w="med" len="med"/>
                      <a:tailEnd type="none" w="med" len="med"/>
                    </a:lnL>
                    <a:lnR>
                      <a:noFill/>
                    </a:lnR>
                    <a:lnT>
                      <a:noFill/>
                    </a:lnT>
                    <a:lnB>
                      <a:noFill/>
                    </a:lnB>
                  </a:tcPr>
                </a:tc>
                <a:tc>
                  <a:txBody>
                    <a:bodyPr/>
                    <a:lstStyle/>
                    <a:p>
                      <a:r>
                        <a:rPr lang="en-US" sz="1600" dirty="0" smtClean="0"/>
                        <a:t>The </a:t>
                      </a:r>
                      <a:r>
                        <a:rPr lang="en-US" sz="1600" dirty="0"/>
                        <a:t>quantitative intervention involves emphasis on tracking and measuring the number of drinks on a weekly basis.</a:t>
                      </a:r>
                    </a:p>
                  </a:txBody>
                  <a:tcPr anchor="ctr">
                    <a:lnL>
                      <a:noFill/>
                    </a:lnL>
                    <a:lnR w="12700" cap="flat" cmpd="sng" algn="ctr">
                      <a:solidFill>
                        <a:schemeClr val="tx1"/>
                      </a:solidFill>
                      <a:prstDash val="solid"/>
                      <a:round/>
                      <a:headEnd type="none" w="med" len="med"/>
                      <a:tailEnd type="none" w="med" len="med"/>
                    </a:lnR>
                    <a:lnT>
                      <a:noFill/>
                    </a:lnT>
                    <a:lnB>
                      <a:noFill/>
                    </a:lnB>
                  </a:tcPr>
                </a:tc>
              </a:tr>
              <a:tr h="839987">
                <a:tc>
                  <a:txBody>
                    <a:bodyPr/>
                    <a:lstStyle/>
                    <a:p>
                      <a:r>
                        <a:rPr lang="en-US" sz="1600" dirty="0"/>
                        <a:t>2:  Experimental Arm number 2 targets subjective drunkenness.</a:t>
                      </a:r>
                    </a:p>
                  </a:txBody>
                  <a:tcPr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r>
                        <a:rPr lang="en-US" sz="1600" dirty="0" smtClean="0"/>
                        <a:t>Explores </a:t>
                      </a:r>
                      <a:r>
                        <a:rPr lang="en-US" sz="1600" dirty="0"/>
                        <a:t>factors leading to drunkenness and alternative coping strategies for healthier function.</a:t>
                      </a:r>
                    </a:p>
                  </a:txBody>
                  <a:tcPr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30" name="Rectangle 29"/>
          <p:cNvSpPr/>
          <p:nvPr/>
        </p:nvSpPr>
        <p:spPr>
          <a:xfrm>
            <a:off x="17907000" y="8153400"/>
            <a:ext cx="12344400" cy="1477328"/>
          </a:xfrm>
          <a:prstGeom prst="rect">
            <a:avLst/>
          </a:prstGeom>
        </p:spPr>
        <p:txBody>
          <a:bodyPr wrap="square">
            <a:spAutoFit/>
          </a:bodyPr>
          <a:lstStyle/>
          <a:p>
            <a:r>
              <a:rPr lang="en-US" sz="1800" b="1" dirty="0" smtClean="0"/>
              <a:t>CODE OF THE STREETS (Rich &amp; Grey, 2005)</a:t>
            </a:r>
          </a:p>
          <a:p>
            <a:r>
              <a:rPr lang="en-US" sz="1800" dirty="0" smtClean="0"/>
              <a:t>Need for respect        		                            REACT	                           </a:t>
            </a:r>
          </a:p>
          <a:p>
            <a:r>
              <a:rPr lang="en-US" sz="1800" dirty="0" smtClean="0"/>
              <a:t>Lack of faith in authority	                  VULNERABILITY                      PROTECT</a:t>
            </a:r>
          </a:p>
          <a:p>
            <a:r>
              <a:rPr lang="en-US" sz="1800" dirty="0" smtClean="0"/>
              <a:t>Traumatic Stress		                            RETALIATE	</a:t>
            </a:r>
          </a:p>
          <a:p>
            <a:r>
              <a:rPr lang="en-US" sz="1800" dirty="0" smtClean="0"/>
              <a:t>Substance Use</a:t>
            </a:r>
          </a:p>
        </p:txBody>
      </p:sp>
      <p:sp>
        <p:nvSpPr>
          <p:cNvPr id="31" name="Right Arrow 30"/>
          <p:cNvSpPr/>
          <p:nvPr/>
        </p:nvSpPr>
        <p:spPr>
          <a:xfrm>
            <a:off x="20497800" y="8915400"/>
            <a:ext cx="914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23622000" y="8915400"/>
            <a:ext cx="914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fsom_36x60_horizontal_poster_template[1]">
  <a:themeElements>
    <a:clrScheme name="Fluid Energy Poster">
      <a:dk1>
        <a:srgbClr val="000000"/>
      </a:dk1>
      <a:lt1>
        <a:srgbClr val="FFFFFF"/>
      </a:lt1>
      <a:dk2>
        <a:srgbClr val="000000"/>
      </a:dk2>
      <a:lt2>
        <a:srgbClr val="E0E0E0"/>
      </a:lt2>
      <a:accent1>
        <a:srgbClr val="9E7E38"/>
      </a:accent1>
      <a:accent2>
        <a:srgbClr val="EC7A08"/>
      </a:accent2>
      <a:accent3>
        <a:srgbClr val="FFDA08"/>
      </a:accent3>
      <a:accent4>
        <a:srgbClr val="8064A2"/>
      </a:accent4>
      <a:accent5>
        <a:srgbClr val="CD202C"/>
      </a:accent5>
      <a:accent6>
        <a:srgbClr val="B6BF00"/>
      </a:accent6>
      <a:hlink>
        <a:srgbClr val="9E7E38"/>
      </a:hlink>
      <a:folHlink>
        <a:srgbClr val="9E7E3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wfsom_36x60_horizontal_poster_template[1]</Template>
  <TotalTime>271</TotalTime>
  <Words>1118</Words>
  <Application>Microsoft Office PowerPoint</Application>
  <PresentationFormat>Custom</PresentationFormat>
  <Paragraphs>175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wfsom_36x60_horizontal_poster_template[1]</vt:lpstr>
      <vt:lpstr>Slide 1</vt:lpstr>
    </vt:vector>
  </TitlesOfParts>
  <Company>WFUBMC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WFUHS</dc:creator>
  <cp:lastModifiedBy>WFUHS</cp:lastModifiedBy>
  <cp:revision>38</cp:revision>
  <cp:lastPrinted>2011-04-05T15:15:46Z</cp:lastPrinted>
  <dcterms:created xsi:type="dcterms:W3CDTF">2011-09-17T20:11:32Z</dcterms:created>
  <dcterms:modified xsi:type="dcterms:W3CDTF">2011-09-18T00:48:24Z</dcterms:modified>
</cp:coreProperties>
</file>