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7"/>
  </p:notesMasterIdLst>
  <p:sldIdLst>
    <p:sldId id="260" r:id="rId2"/>
    <p:sldId id="265" r:id="rId3"/>
    <p:sldId id="264" r:id="rId4"/>
    <p:sldId id="281" r:id="rId5"/>
    <p:sldId id="266" r:id="rId6"/>
    <p:sldId id="289" r:id="rId7"/>
    <p:sldId id="290" r:id="rId8"/>
    <p:sldId id="291" r:id="rId9"/>
    <p:sldId id="292" r:id="rId10"/>
    <p:sldId id="285" r:id="rId11"/>
    <p:sldId id="295" r:id="rId12"/>
    <p:sldId id="317" r:id="rId13"/>
    <p:sldId id="278" r:id="rId14"/>
    <p:sldId id="318" r:id="rId15"/>
    <p:sldId id="301" r:id="rId16"/>
    <p:sldId id="294" r:id="rId17"/>
    <p:sldId id="296" r:id="rId18"/>
    <p:sldId id="319" r:id="rId19"/>
    <p:sldId id="277" r:id="rId20"/>
    <p:sldId id="272" r:id="rId21"/>
    <p:sldId id="276" r:id="rId22"/>
    <p:sldId id="297" r:id="rId23"/>
    <p:sldId id="308" r:id="rId24"/>
    <p:sldId id="309" r:id="rId25"/>
    <p:sldId id="305" r:id="rId26"/>
    <p:sldId id="306" r:id="rId27"/>
    <p:sldId id="321" r:id="rId28"/>
    <p:sldId id="284" r:id="rId29"/>
    <p:sldId id="320" r:id="rId30"/>
    <p:sldId id="282" r:id="rId31"/>
    <p:sldId id="280" r:id="rId32"/>
    <p:sldId id="293" r:id="rId33"/>
    <p:sldId id="283" r:id="rId34"/>
    <p:sldId id="257" r:id="rId35"/>
    <p:sldId id="258"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18F02E1F-DD60-4F7A-894C-7F7282055D10}">
          <p14:sldIdLst>
            <p14:sldId id="260"/>
          </p14:sldIdLst>
        </p14:section>
        <p14:section name="AA" id="{4AECECB8-52BC-48C7-B66F-34CE8464DB22}">
          <p14:sldIdLst>
            <p14:sldId id="265"/>
            <p14:sldId id="264"/>
            <p14:sldId id="281"/>
          </p14:sldIdLst>
        </p14:section>
        <p14:section name="Modern Era" id="{815C9F0D-8E40-4662-AC00-7FCEB72884AA}">
          <p14:sldIdLst>
            <p14:sldId id="266"/>
          </p14:sldIdLst>
        </p14:section>
        <p14:section name="Population Studies" id="{404A6F45-5851-4915-BBB2-1A9055BD4D20}">
          <p14:sldIdLst>
            <p14:sldId id="289"/>
            <p14:sldId id="290"/>
            <p14:sldId id="291"/>
            <p14:sldId id="292"/>
          </p14:sldIdLst>
        </p14:section>
        <p14:section name="Controlled Treatment Studies" id="{2EB6FC5B-677F-4565-B0DE-8BD68D363D21}">
          <p14:sldIdLst>
            <p14:sldId id="285"/>
            <p14:sldId id="295"/>
          </p14:sldIdLst>
        </p14:section>
        <p14:section name="What is SBI?" id="{0A109EF4-9B41-4D30-9E95-3C4849BC2A3A}">
          <p14:sldIdLst>
            <p14:sldId id="317"/>
            <p14:sldId id="278"/>
            <p14:sldId id="318"/>
          </p14:sldIdLst>
        </p14:section>
        <p14:section name="The Continnuum Concept" id="{4D153696-BF90-4054-8C61-A7D6F6EAB89B}">
          <p14:sldIdLst>
            <p14:sldId id="301"/>
            <p14:sldId id="294"/>
            <p14:sldId id="296"/>
            <p14:sldId id="319"/>
            <p14:sldId id="277"/>
            <p14:sldId id="272"/>
            <p14:sldId id="276"/>
            <p14:sldId id="297"/>
          </p14:sldIdLst>
        </p14:section>
        <p14:section name="How much is too much?" id="{945BE223-48A1-499F-8082-993522A52ED9}">
          <p14:sldIdLst>
            <p14:sldId id="308"/>
            <p14:sldId id="309"/>
            <p14:sldId id="305"/>
            <p14:sldId id="306"/>
          </p14:sldIdLst>
        </p14:section>
        <p14:section name="Alcohol and Health Concept" id="{BF978D97-397A-41A6-BC3C-57D49B7E7C2C}">
          <p14:sldIdLst>
            <p14:sldId id="321"/>
            <p14:sldId id="284"/>
            <p14:sldId id="320"/>
          </p14:sldIdLst>
        </p14:section>
        <p14:section name="Bonus Slides" id="{B556C4B6-9CEF-4C65-94B8-215B96449A0E}">
          <p14:sldIdLst>
            <p14:sldId id="282"/>
            <p14:sldId id="280"/>
            <p14:sldId id="293"/>
            <p14:sldId id="283"/>
            <p14:sldId id="257"/>
            <p14:sldId id="258"/>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00"/>
    <a:srgbClr val="008000"/>
    <a:srgbClr val="0065B0"/>
    <a:srgbClr val="5D9CD5"/>
    <a:srgbClr val="76ABDC"/>
    <a:srgbClr val="577FFF"/>
    <a:srgbClr val="009644"/>
    <a:srgbClr val="663300"/>
    <a:srgbClr val="8E6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4369" autoAdjust="0"/>
    <p:restoredTop sz="80245" autoAdjust="0"/>
  </p:normalViewPr>
  <p:slideViewPr>
    <p:cSldViewPr snapToGrid="0">
      <p:cViewPr>
        <p:scale>
          <a:sx n="75" d="100"/>
          <a:sy n="75" d="100"/>
        </p:scale>
        <p:origin x="-1620" y="-72"/>
      </p:cViewPr>
      <p:guideLst>
        <p:guide orient="horz" pos="2160"/>
        <p:guide pos="2880"/>
      </p:guideLst>
    </p:cSldViewPr>
  </p:slideViewPr>
  <p:outlineViewPr>
    <p:cViewPr>
      <p:scale>
        <a:sx n="33" d="100"/>
        <a:sy n="33" d="100"/>
      </p:scale>
      <p:origin x="0" y="-1506"/>
    </p:cViewPr>
  </p:outlineViewPr>
  <p:notesTextViewPr>
    <p:cViewPr>
      <p:scale>
        <a:sx n="1" d="1"/>
        <a:sy n="1" d="1"/>
      </p:scale>
      <p:origin x="0" y="0"/>
    </p:cViewPr>
  </p:notesTextViewPr>
  <p:sorterViewPr>
    <p:cViewPr>
      <p:scale>
        <a:sx n="100" d="100"/>
        <a:sy n="100" d="100"/>
      </p:scale>
      <p:origin x="0" y="9114"/>
    </p:cViewPr>
  </p:sorterViewPr>
  <p:notesViewPr>
    <p:cSldViewPr snapToGrid="0">
      <p:cViewPr varScale="1">
        <p:scale>
          <a:sx n="125" d="100"/>
          <a:sy n="125" d="100"/>
        </p:scale>
        <p:origin x="-2028" y="-10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0" y="0"/>
            <a:ext cx="4555253" cy="341644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923692" y="358051"/>
            <a:ext cx="3801627" cy="270033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7566408" y="6513910"/>
            <a:ext cx="1575475" cy="344090"/>
          </a:xfrm>
          <a:prstGeom prst="rect">
            <a:avLst/>
          </a:prstGeom>
        </p:spPr>
        <p:txBody>
          <a:bodyPr vert="horz" lIns="91440" tIns="45720" rIns="91440" bIns="45720" rtlCol="0" anchor="b"/>
          <a:lstStyle>
            <a:lvl1pPr algn="r">
              <a:defRPr sz="1200"/>
            </a:lvl1pPr>
          </a:lstStyle>
          <a:p>
            <a:r>
              <a:rPr lang="en-US" dirty="0" smtClean="0"/>
              <a:t>Page </a:t>
            </a:r>
            <a:fld id="{046D2D64-EC19-484D-9E84-366FCFF0B934}" type="slidenum">
              <a:rPr lang="en-US" smtClean="0"/>
              <a:pPr/>
              <a:t>‹#›</a:t>
            </a:fld>
            <a:endParaRPr lang="en-US" dirty="0"/>
          </a:p>
        </p:txBody>
      </p:sp>
    </p:spTree>
    <p:extLst>
      <p:ext uri="{BB962C8B-B14F-4D97-AF65-F5344CB8AC3E}">
        <p14:creationId xmlns:p14="http://schemas.microsoft.com/office/powerpoint/2010/main" xmlns="" val="22907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Dhungerford@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hqlibdoc.who.int/hq/2001/WHO_MSD_MSB_01.6b.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rugsandalcohol.ie/fckeditor_UPLOADS/image/gallery01/drugnet_21_p19_trends_in_alcohol.jp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ta.nhs.uk/uploads/nta_review_of_the_effectiveness_of_treatment_for_alcohol_problems_fullreport_2006_alcohol2.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Alcoholics_Anonymou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aa.org/pages/en_US/anonymity-letter-to-media" TargetMode="External"/><Relationship Id="rId5" Type="http://schemas.openxmlformats.org/officeDocument/2006/relationships/hyperlink" Target="https://en.wikipedia.org/wiki/Bill_W." TargetMode="External"/><Relationship Id="rId4" Type="http://schemas.openxmlformats.org/officeDocument/2006/relationships/hyperlink" Target="https://en.wikipedia.org/wiki/Dr_Bob"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hqlibdoc.who.int/hq/2001/WHO_MSD_MSB_01.6b.pdf?ua=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ejm.org/doi/full/10.1056/NEJMcp04226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pubs.niaaa.nih.gov/publications/Practitioner/CliniciansGuide2005/guid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npp.usda.gov/DGAs2010-PolicyDocument.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nirn.fpg.unc.edu/sites/nirn.fpg.unc.edu/files/resources/NIRN-CII-ImplementationAndPublicPolicy-12-2012.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nirn.fpg.unc.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a.org/pages/en_US/alcoholics-anonymou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hqlibdoc.who.int/hq/2001/WHO_MSD_MSB_01.6b.pdf?ua=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prevent.org/National-Commission-on-Prevention-Priorities/Rankings-of-Preventive-Services-for-the-US-Population.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Austin_Bradford_Hill" TargetMode="External"/><Relationship Id="rId13" Type="http://schemas.openxmlformats.org/officeDocument/2006/relationships/hyperlink" Target="https://www.ncbi.nlm.nih.gov/pubmed/10949771" TargetMode="External"/><Relationship Id="rId3" Type="http://schemas.openxmlformats.org/officeDocument/2006/relationships/hyperlink" Target="http://www.statsref.com/HTML/index.html?randomized_controlled_trials.html" TargetMode="External"/><Relationship Id="rId7" Type="http://schemas.openxmlformats.org/officeDocument/2006/relationships/hyperlink" Target="https://en.wikipedia.org/wiki/Medical_Research_Council_(UK)" TargetMode="External"/><Relationship Id="rId12" Type="http://schemas.openxmlformats.org/officeDocument/2006/relationships/hyperlink" Target="https://en.wikipedia.org/wiki/PubMed_Identifie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Tuberculosis" TargetMode="External"/><Relationship Id="rId11" Type="http://schemas.openxmlformats.org/officeDocument/2006/relationships/hyperlink" Target="http://dx.doi.org/10.1016/S0889-8588(05)70309-9" TargetMode="External"/><Relationship Id="rId5" Type="http://schemas.openxmlformats.org/officeDocument/2006/relationships/hyperlink" Target="https://en.wikipedia.org/wiki/Streptomycin" TargetMode="External"/><Relationship Id="rId10" Type="http://schemas.openxmlformats.org/officeDocument/2006/relationships/hyperlink" Target="https://en.wikipedia.org/wiki/Digital_object_identifier" TargetMode="External"/><Relationship Id="rId4" Type="http://schemas.openxmlformats.org/officeDocument/2006/relationships/hyperlink" Target="https://en.wikipedia.org/wiki/Randomized_controlled_trial" TargetMode="External"/><Relationship Id="rId9" Type="http://schemas.openxmlformats.org/officeDocument/2006/relationships/hyperlink" Target="https://en.wikipedia.org/w/index.php?title=Hematol_Oncol_Clin_North_Am&amp;action=edit&amp;redlink=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0117" cy="3429000"/>
          </a:xfrm>
        </p:spPr>
      </p:sp>
      <p:sp>
        <p:nvSpPr>
          <p:cNvPr id="3" name="Notes Placeholder 2"/>
          <p:cNvSpPr>
            <a:spLocks noGrp="1"/>
          </p:cNvSpPr>
          <p:nvPr>
            <p:ph type="body" idx="1"/>
          </p:nvPr>
        </p:nvSpPr>
        <p:spPr>
          <a:xfrm>
            <a:off x="4572000" y="0"/>
            <a:ext cx="4569883" cy="3431291"/>
          </a:xfrm>
        </p:spPr>
        <p:txBody>
          <a:bodyPr/>
          <a:lstStyle/>
          <a:p>
            <a:pPr marL="0" indent="0">
              <a:buFont typeface="Arial" panose="020B0604020202020204" pitchFamily="34" charset="0"/>
              <a:buNone/>
            </a:pPr>
            <a:endParaRPr lang="en-US" sz="1600" b="0" baseline="0" dirty="0" smtClean="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b="0" baseline="0" dirty="0" smtClean="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b="0" baseline="0" dirty="0" smtClean="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b="0" baseline="0" dirty="0" smtClean="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b="0" baseline="0" dirty="0" smtClean="0"/>
          </a:p>
          <a:p>
            <a:pPr marL="0" indent="0">
              <a:buFont typeface="Arial" panose="020B0604020202020204" pitchFamily="34" charset="0"/>
              <a:buNone/>
            </a:pPr>
            <a:endParaRPr lang="en-US" sz="1600" b="0" baseline="0" dirty="0" smtClean="0"/>
          </a:p>
          <a:p>
            <a:pPr marL="0" indent="0">
              <a:buFont typeface="Arial" panose="020B0604020202020204" pitchFamily="34" charset="0"/>
              <a:buNone/>
            </a:pPr>
            <a:r>
              <a:rPr lang="en-US" sz="1600" dirty="0" smtClean="0"/>
              <a:t>		               </a:t>
            </a:r>
            <a:r>
              <a:rPr lang="en-US" sz="1600" dirty="0" smtClean="0">
                <a:latin typeface="Bell MT" panose="02020503060305020303" pitchFamily="18" charset="0"/>
              </a:rPr>
              <a:t>Contact Dan at</a:t>
            </a:r>
            <a:endParaRPr lang="en-US" sz="1600" dirty="0">
              <a:latin typeface="Bell MT" panose="02020503060305020303" pitchFamily="18" charset="0"/>
            </a:endParaRPr>
          </a:p>
          <a:p>
            <a:pPr marL="0" indent="0" algn="r">
              <a:buFont typeface="Arial" panose="020B0604020202020204" pitchFamily="34" charset="0"/>
              <a:buNone/>
            </a:pPr>
            <a:r>
              <a:rPr lang="en-US" sz="1600" b="0" baseline="0" dirty="0" smtClean="0">
                <a:latin typeface="Bell MT" panose="02020503060305020303" pitchFamily="18" charset="0"/>
                <a:hlinkClick r:id="rId3"/>
              </a:rPr>
              <a:t>DHungerford@cdc.gov</a:t>
            </a:r>
            <a:endParaRPr lang="en-US" sz="1600" b="0" baseline="0" dirty="0" smtClean="0">
              <a:latin typeface="Bell MT" panose="02020503060305020303" pitchFamily="18" charset="0"/>
            </a:endParaRPr>
          </a:p>
          <a:p>
            <a:pPr marL="0" indent="0" algn="r">
              <a:buFont typeface="Arial" panose="020B0604020202020204" pitchFamily="34" charset="0"/>
              <a:buNone/>
            </a:pPr>
            <a:endParaRPr lang="en-US" sz="1600" dirty="0"/>
          </a:p>
          <a:p>
            <a:pPr marL="0" indent="0" algn="r">
              <a:buFont typeface="Arial" panose="020B0604020202020204" pitchFamily="34" charset="0"/>
              <a:buNone/>
            </a:pPr>
            <a:endParaRPr lang="en-US" sz="1600" b="0" baseline="0" dirty="0" smtClean="0"/>
          </a:p>
          <a:p>
            <a:pPr marL="0" indent="0" algn="r">
              <a:buFont typeface="Arial" panose="020B0604020202020204" pitchFamily="34" charset="0"/>
              <a:buNone/>
            </a:pPr>
            <a:endParaRPr lang="en-US" sz="1600" dirty="0"/>
          </a:p>
          <a:p>
            <a:pPr marL="0" indent="0" algn="r">
              <a:buFont typeface="Arial" panose="020B0604020202020204" pitchFamily="34" charset="0"/>
              <a:buNone/>
            </a:pPr>
            <a:endParaRPr lang="en-US" sz="1600" b="0" baseline="0" dirty="0" smtClean="0"/>
          </a:p>
        </p:txBody>
      </p:sp>
      <p:sp>
        <p:nvSpPr>
          <p:cNvPr id="4" name="Slide Number Placeholder 3"/>
          <p:cNvSpPr>
            <a:spLocks noGrp="1"/>
          </p:cNvSpPr>
          <p:nvPr>
            <p:ph type="sldNum" sz="quarter" idx="10"/>
          </p:nvPr>
        </p:nvSpPr>
        <p:spPr/>
        <p:txBody>
          <a:bodyPr/>
          <a:lstStyle/>
          <a:p>
            <a:fld id="{046D2D64-EC19-484D-9E84-366FCFF0B934}" type="slidenum">
              <a:rPr lang="en-US" smtClean="0"/>
              <a:pPr/>
              <a:t>1</a:t>
            </a:fld>
            <a:endParaRPr lang="en-US"/>
          </a:p>
        </p:txBody>
      </p:sp>
    </p:spTree>
    <p:extLst>
      <p:ext uri="{BB962C8B-B14F-4D97-AF65-F5344CB8AC3E}">
        <p14:creationId xmlns:p14="http://schemas.microsoft.com/office/powerpoint/2010/main" xmlns="" val="181149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3" name="Notes Placeholder 2"/>
          <p:cNvSpPr>
            <a:spLocks noGrp="1"/>
          </p:cNvSpPr>
          <p:nvPr>
            <p:ph type="body" idx="1"/>
          </p:nvPr>
        </p:nvSpPr>
        <p:spPr>
          <a:xfrm>
            <a:off x="4933217" y="405676"/>
            <a:ext cx="3801627" cy="2700338"/>
          </a:xfrm>
        </p:spPr>
        <p:txBody>
          <a:bodyPr>
            <a:normAutofit/>
          </a:bodyPr>
          <a:lstStyle/>
          <a:p>
            <a:r>
              <a:rPr lang="en-US" dirty="0">
                <a:latin typeface="Bell MT" panose="02020503060305020303" pitchFamily="18" charset="0"/>
              </a:rPr>
              <a:t>This is one of the earliest randomized trials that led to the concept of brief interventions.</a:t>
            </a:r>
          </a:p>
          <a:p>
            <a:endParaRPr lang="en-US" dirty="0">
              <a:latin typeface="Bell MT" panose="02020503060305020303" pitchFamily="18" charset="0"/>
            </a:endParaRPr>
          </a:p>
          <a:p>
            <a:r>
              <a:rPr lang="en-US" dirty="0">
                <a:latin typeface="Bell MT" panose="02020503060305020303" pitchFamily="18" charset="0"/>
              </a:rPr>
              <a:t>The “treatment” group had longer, more intense interventions but no better results than the “advice” group. </a:t>
            </a:r>
          </a:p>
          <a:p>
            <a:endParaRPr lang="en-US" dirty="0">
              <a:latin typeface="Bell MT" panose="02020503060305020303" pitchFamily="18" charset="0"/>
            </a:endParaRPr>
          </a:p>
          <a:p>
            <a:r>
              <a:rPr lang="en-US" dirty="0">
                <a:latin typeface="Bell MT" panose="02020503060305020303" pitchFamily="18" charset="0"/>
              </a:rPr>
              <a:t>A </a:t>
            </a:r>
            <a:r>
              <a:rPr lang="en-US" dirty="0" smtClean="0">
                <a:latin typeface="Bell MT" panose="02020503060305020303" pitchFamily="18" charset="0"/>
              </a:rPr>
              <a:t>year later, a similar trial </a:t>
            </a:r>
            <a:r>
              <a:rPr lang="en-US" dirty="0">
                <a:latin typeface="Bell MT" panose="02020503060305020303" pitchFamily="18" charset="0"/>
              </a:rPr>
              <a:t>in the </a:t>
            </a:r>
            <a:r>
              <a:rPr lang="en-US" dirty="0" smtClean="0">
                <a:latin typeface="Bell MT" panose="02020503060305020303" pitchFamily="18" charset="0"/>
              </a:rPr>
              <a:t>U.S confirmed these results. </a:t>
            </a:r>
            <a:endParaRPr lang="en-US" dirty="0">
              <a:latin typeface="Bell MT" panose="02020503060305020303" pitchFamily="18" charset="0"/>
            </a:endParaRPr>
          </a:p>
        </p:txBody>
      </p:sp>
      <p:sp>
        <p:nvSpPr>
          <p:cNvPr id="4" name="Slide Number Placeholder 3"/>
          <p:cNvSpPr>
            <a:spLocks noGrp="1"/>
          </p:cNvSpPr>
          <p:nvPr>
            <p:ph type="sldNum" sz="quarter" idx="10"/>
          </p:nvPr>
        </p:nvSpPr>
        <p:spPr/>
        <p:txBody>
          <a:bodyPr/>
          <a:lstStyle/>
          <a:p>
            <a:pPr>
              <a:defRPr/>
            </a:pPr>
            <a:fld id="{F01840E4-CF67-40A0-B5F7-1BF229A5A129}" type="slidenum">
              <a:rPr lang="en-US" smtClean="0"/>
              <a:pPr>
                <a:defRPr/>
              </a:pPr>
              <a:t>10</a:t>
            </a:fld>
            <a:endParaRPr lang="en-US"/>
          </a:p>
        </p:txBody>
      </p:sp>
    </p:spTree>
    <p:extLst>
      <p:ext uri="{BB962C8B-B14F-4D97-AF65-F5344CB8AC3E}">
        <p14:creationId xmlns:p14="http://schemas.microsoft.com/office/powerpoint/2010/main" xmlns="" val="111592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46D2D64-EC19-484D-9E84-366FCFF0B934}" type="slidenum">
              <a:rPr lang="en-US" smtClean="0"/>
              <a:pPr/>
              <a:t>11</a:t>
            </a:fld>
            <a:endParaRPr lang="en-US"/>
          </a:p>
        </p:txBody>
      </p:sp>
      <p:sp>
        <p:nvSpPr>
          <p:cNvPr id="5" name="Notes Placeholder 2"/>
          <p:cNvSpPr>
            <a:spLocks noGrp="1"/>
          </p:cNvSpPr>
          <p:nvPr>
            <p:ph type="body" idx="1"/>
          </p:nvPr>
        </p:nvSpPr>
        <p:spPr/>
        <p:txBody>
          <a:bodyPr/>
          <a:lstStyle/>
          <a:p>
            <a:r>
              <a:rPr lang="en-US" dirty="0" smtClean="0">
                <a:latin typeface="Bell MT" panose="02020503060305020303" pitchFamily="18" charset="0"/>
              </a:rPr>
              <a:t>This excellent article reviews 30 years of research by the father of brief interventions in the U.S.</a:t>
            </a:r>
            <a:endParaRPr lang="en-US" dirty="0">
              <a:latin typeface="Bell MT" panose="02020503060305020303" pitchFamily="18" charset="0"/>
            </a:endParaRPr>
          </a:p>
        </p:txBody>
      </p:sp>
    </p:spTree>
    <p:extLst>
      <p:ext uri="{BB962C8B-B14F-4D97-AF65-F5344CB8AC3E}">
        <p14:creationId xmlns:p14="http://schemas.microsoft.com/office/powerpoint/2010/main" xmlns="" val="69845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1C0993A-1238-42E4-A4F0-2DA3AE6130FE}" type="slidenum">
              <a:rPr lang="en-US" smtClean="0"/>
              <a:pPr/>
              <a:t>12</a:t>
            </a:fld>
            <a:endParaRPr lang="en-US" smtClean="0"/>
          </a:p>
        </p:txBody>
      </p:sp>
      <p:sp>
        <p:nvSpPr>
          <p:cNvPr id="20483" name="Rectangle 2"/>
          <p:cNvSpPr>
            <a:spLocks noGrp="1" noRot="1" noChangeAspect="1" noChangeArrowheads="1" noTextEdit="1"/>
          </p:cNvSpPr>
          <p:nvPr>
            <p:ph type="sldImg"/>
          </p:nvPr>
        </p:nvSpPr>
        <p:spPr>
          <a:xfrm>
            <a:off x="0" y="0"/>
            <a:ext cx="4573588" cy="3429000"/>
          </a:xfrm>
          <a:ln/>
        </p:spPr>
      </p:sp>
      <p:sp>
        <p:nvSpPr>
          <p:cNvPr id="6" name="TextBox 5"/>
          <p:cNvSpPr txBox="1"/>
          <p:nvPr/>
        </p:nvSpPr>
        <p:spPr>
          <a:xfrm>
            <a:off x="4803113" y="271305"/>
            <a:ext cx="4133069" cy="2917722"/>
          </a:xfrm>
          <a:prstGeom prst="rect">
            <a:avLst/>
          </a:prstGeom>
          <a:noFill/>
        </p:spPr>
        <p:txBody>
          <a:bodyPr wrap="square" rtlCol="0">
            <a:spAutoFit/>
          </a:bodyPr>
          <a:lstStyle/>
          <a:p>
            <a:pPr>
              <a:lnSpc>
                <a:spcPct val="90000"/>
              </a:lnSpc>
            </a:pPr>
            <a:r>
              <a:rPr lang="en-US" sz="1200" dirty="0">
                <a:latin typeface="Bell MT" panose="02020503060305020303" pitchFamily="18" charset="0"/>
              </a:rPr>
              <a:t>You can download the WHO </a:t>
            </a:r>
            <a:r>
              <a:rPr lang="en-US" sz="1200" i="1" dirty="0">
                <a:latin typeface="Bell MT" panose="02020503060305020303" pitchFamily="18" charset="0"/>
              </a:rPr>
              <a:t>Brief Intervention for Hazardous and Harmful Drinking Manual</a:t>
            </a:r>
            <a:r>
              <a:rPr lang="en-US" sz="1200" dirty="0">
                <a:latin typeface="Bell MT" panose="02020503060305020303" pitchFamily="18" charset="0"/>
              </a:rPr>
              <a:t> from</a:t>
            </a:r>
          </a:p>
          <a:p>
            <a:pPr>
              <a:lnSpc>
                <a:spcPct val="90000"/>
              </a:lnSpc>
            </a:pPr>
            <a:r>
              <a:rPr lang="en-US" sz="1200" b="1" dirty="0">
                <a:latin typeface="Bell MT" panose="02020503060305020303" pitchFamily="18" charset="0"/>
                <a:hlinkClick r:id="rId3"/>
              </a:rPr>
              <a:t>http://whqlibdoc.who.int/hq/2001/WHO_MSD_MSB_01.6b.pdf</a:t>
            </a:r>
            <a:r>
              <a:rPr lang="en-US" sz="1200" b="1" dirty="0">
                <a:latin typeface="Bell MT" panose="02020503060305020303" pitchFamily="18" charset="0"/>
              </a:rPr>
              <a:t> </a:t>
            </a:r>
          </a:p>
          <a:p>
            <a:pPr>
              <a:lnSpc>
                <a:spcPct val="90000"/>
              </a:lnSpc>
            </a:pPr>
            <a:endParaRPr lang="en-US" sz="600" dirty="0">
              <a:latin typeface="Bell MT" panose="02020503060305020303" pitchFamily="18" charset="0"/>
            </a:endParaRPr>
          </a:p>
          <a:p>
            <a:pPr>
              <a:lnSpc>
                <a:spcPct val="90000"/>
              </a:lnSpc>
            </a:pPr>
            <a:r>
              <a:rPr lang="en-US" sz="1200" b="1" i="1" dirty="0">
                <a:latin typeface="Bell MT" panose="02020503060305020303" pitchFamily="18" charset="0"/>
              </a:rPr>
              <a:t>Screening</a:t>
            </a:r>
            <a:r>
              <a:rPr lang="en-US" sz="1200" b="1" dirty="0">
                <a:latin typeface="Bell MT" panose="02020503060305020303" pitchFamily="18" charset="0"/>
              </a:rPr>
              <a:t> is different from </a:t>
            </a:r>
            <a:r>
              <a:rPr lang="en-US" sz="1200" b="1" i="1" dirty="0">
                <a:latin typeface="Bell MT" panose="02020503060305020303" pitchFamily="18" charset="0"/>
              </a:rPr>
              <a:t>case finding, </a:t>
            </a:r>
            <a:r>
              <a:rPr lang="en-US" sz="1200" dirty="0">
                <a:latin typeface="Bell MT" panose="02020503060305020303" pitchFamily="18" charset="0"/>
              </a:rPr>
              <a:t>which is the prevailing method of identifying patients who are drinking too much or have alcohol-related problems. </a:t>
            </a:r>
          </a:p>
          <a:p>
            <a:pPr>
              <a:lnSpc>
                <a:spcPct val="90000"/>
              </a:lnSpc>
            </a:pPr>
            <a:r>
              <a:rPr lang="en-US" sz="1200" dirty="0">
                <a:latin typeface="Bell MT" panose="02020503060305020303" pitchFamily="18" charset="0"/>
              </a:rPr>
              <a:t>    In case finding, a clinician evaluates patients who appear to have a medical or psychological condition to arrive at a diagnosis. In case finding, the only patients identified are patients the staff think might have the condition of interest. The goal is diagnosis and the target is the individual patient. </a:t>
            </a:r>
          </a:p>
          <a:p>
            <a:pPr>
              <a:lnSpc>
                <a:spcPct val="90000"/>
              </a:lnSpc>
            </a:pPr>
            <a:endParaRPr lang="en-US" sz="600" dirty="0">
              <a:latin typeface="Bell MT" panose="02020503060305020303" pitchFamily="18" charset="0"/>
            </a:endParaRPr>
          </a:p>
          <a:p>
            <a:pPr>
              <a:lnSpc>
                <a:spcPct val="90000"/>
              </a:lnSpc>
            </a:pPr>
            <a:r>
              <a:rPr lang="en-US" sz="1200" dirty="0">
                <a:latin typeface="Bell MT" panose="02020503060305020303" pitchFamily="18" charset="0"/>
              </a:rPr>
              <a:t>In screening, program staff use a screening instrument with every member of a predefined group of patients to identify and measure </a:t>
            </a:r>
            <a:r>
              <a:rPr lang="en-US" sz="1200" dirty="0" smtClean="0">
                <a:latin typeface="Bell MT" panose="02020503060305020303" pitchFamily="18" charset="0"/>
              </a:rPr>
              <a:t>risk </a:t>
            </a:r>
            <a:r>
              <a:rPr lang="en-US" sz="1200" dirty="0">
                <a:latin typeface="Bell MT" panose="02020503060305020303" pitchFamily="18" charset="0"/>
              </a:rPr>
              <a:t>factors for a condition. Screen-positive patients receive an intervention to decrease that risk. Depending on </a:t>
            </a:r>
            <a:r>
              <a:rPr lang="en-US" sz="1200" dirty="0" smtClean="0">
                <a:latin typeface="Bell MT" panose="02020503060305020303" pitchFamily="18" charset="0"/>
              </a:rPr>
              <a:t>the</a:t>
            </a:r>
            <a:endParaRPr lang="en-US" sz="1200" dirty="0">
              <a:latin typeface="Bell MT" panose="02020503060305020303" pitchFamily="18" charset="0"/>
            </a:endParaRPr>
          </a:p>
        </p:txBody>
      </p:sp>
      <p:cxnSp>
        <p:nvCxnSpPr>
          <p:cNvPr id="7" name="Straight Connector 6"/>
          <p:cNvCxnSpPr/>
          <p:nvPr/>
        </p:nvCxnSpPr>
        <p:spPr>
          <a:xfrm>
            <a:off x="238992" y="3572153"/>
            <a:ext cx="851015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3"/>
          <p:cNvSpPr>
            <a:spLocks noGrp="1" noChangeArrowheads="1"/>
          </p:cNvSpPr>
          <p:nvPr>
            <p:ph type="body" idx="3"/>
          </p:nvPr>
        </p:nvSpPr>
        <p:spPr>
          <a:xfrm>
            <a:off x="281354" y="3580465"/>
            <a:ext cx="3999701" cy="3018195"/>
          </a:xfrm>
          <a:noFill/>
          <a:ln/>
        </p:spPr>
        <p:txBody>
          <a:bodyPr lIns="274320" tIns="91440" rIns="274320" bIns="91440"/>
          <a:lstStyle/>
          <a:p>
            <a:pPr>
              <a:lnSpc>
                <a:spcPct val="90000"/>
              </a:lnSpc>
            </a:pPr>
            <a:r>
              <a:rPr lang="en-US" dirty="0">
                <a:latin typeface="Bell MT" panose="02020503060305020303" pitchFamily="18" charset="0"/>
              </a:rPr>
              <a:t>condition </a:t>
            </a:r>
            <a:r>
              <a:rPr lang="en-US" dirty="0" smtClean="0">
                <a:latin typeface="Bell MT" panose="02020503060305020303" pitchFamily="18" charset="0"/>
              </a:rPr>
              <a:t>and risk factors of interest, screen-positive status may or may not lead to a diagnostic evaluation. The goal is quantifying risk and the target is a prede-fined group.  </a:t>
            </a:r>
          </a:p>
          <a:p>
            <a:pPr eaLnBrk="1" hangingPunct="1">
              <a:lnSpc>
                <a:spcPct val="90000"/>
              </a:lnSpc>
            </a:pPr>
            <a:endParaRPr lang="en-US" sz="600" dirty="0" smtClean="0">
              <a:latin typeface="Bell MT" panose="02020503060305020303" pitchFamily="18" charset="0"/>
            </a:endParaRPr>
          </a:p>
          <a:p>
            <a:pPr eaLnBrk="1" hangingPunct="1">
              <a:lnSpc>
                <a:spcPct val="90000"/>
              </a:lnSpc>
            </a:pPr>
            <a:r>
              <a:rPr lang="en-US" dirty="0" smtClean="0">
                <a:latin typeface="Bell MT" panose="02020503060305020303" pitchFamily="18" charset="0"/>
              </a:rPr>
              <a:t>In most medical clinics, the prevailing practice is case finding, to address alcohol-related problems only for patients who appear to have them. However, this practice does not identify the majority of patients at risk from their drinking because in many alcohol-related conditions, the role of alcohol is not obvious. Another important consideration is the relationship of the screening instrument to the condition of interest. For example, a blood alcohol concentration (BAC) is appropriate to identify the degree to which a patient is intoxicated, and therefore particularly</a:t>
            </a:r>
            <a:r>
              <a:rPr lang="en-US" baseline="0" dirty="0" smtClean="0">
                <a:latin typeface="Bell MT" panose="02020503060305020303" pitchFamily="18" charset="0"/>
              </a:rPr>
              <a:t> useful in a trauma setting, where the patient may receive a general anesthetic. However, a BAC does not reveal u</a:t>
            </a:r>
            <a:r>
              <a:rPr lang="en-US" dirty="0" smtClean="0">
                <a:latin typeface="Bell MT" panose="02020503060305020303" pitchFamily="18" charset="0"/>
              </a:rPr>
              <a:t>sual alcohol consumption, alcohol-related harm, or</a:t>
            </a:r>
          </a:p>
        </p:txBody>
      </p:sp>
      <p:sp>
        <p:nvSpPr>
          <p:cNvPr id="9" name="TextBox 8"/>
          <p:cNvSpPr txBox="1"/>
          <p:nvPr/>
        </p:nvSpPr>
        <p:spPr>
          <a:xfrm>
            <a:off x="4803114" y="3619234"/>
            <a:ext cx="3997986" cy="3185487"/>
          </a:xfrm>
          <a:prstGeom prst="rect">
            <a:avLst/>
          </a:prstGeom>
          <a:noFill/>
        </p:spPr>
        <p:txBody>
          <a:bodyPr wrap="square" rtlCol="0">
            <a:spAutoFit/>
          </a:bodyPr>
          <a:lstStyle/>
          <a:p>
            <a:pPr>
              <a:lnSpc>
                <a:spcPct val="90000"/>
              </a:lnSpc>
            </a:pPr>
            <a:r>
              <a:rPr lang="en-US" sz="1200" dirty="0" smtClean="0">
                <a:latin typeface="Bell MT" panose="02020503060305020303" pitchFamily="18" charset="0"/>
              </a:rPr>
              <a:t>the </a:t>
            </a:r>
            <a:r>
              <a:rPr lang="en-US" sz="1200" dirty="0">
                <a:latin typeface="Bell MT" panose="02020503060305020303" pitchFamily="18" charset="0"/>
              </a:rPr>
              <a:t>symptoms of alcohol dependence, all of which can be measured with a self-report questionnaire. </a:t>
            </a:r>
          </a:p>
          <a:p>
            <a:pPr>
              <a:lnSpc>
                <a:spcPct val="90000"/>
              </a:lnSpc>
            </a:pPr>
            <a:endParaRPr lang="en-US" sz="600" dirty="0">
              <a:latin typeface="Bell MT" panose="02020503060305020303" pitchFamily="18" charset="0"/>
            </a:endParaRPr>
          </a:p>
          <a:p>
            <a:pPr>
              <a:lnSpc>
                <a:spcPct val="90000"/>
              </a:lnSpc>
            </a:pPr>
            <a:r>
              <a:rPr lang="en-US" sz="1200" dirty="0" smtClean="0">
                <a:latin typeface="Bell MT" panose="02020503060305020303" pitchFamily="18" charset="0"/>
              </a:rPr>
              <a:t>In the research literature, brief </a:t>
            </a:r>
            <a:r>
              <a:rPr lang="en-US" sz="1200" dirty="0">
                <a:latin typeface="Bell MT" panose="02020503060305020303" pitchFamily="18" charset="0"/>
              </a:rPr>
              <a:t>intervention</a:t>
            </a:r>
            <a:r>
              <a:rPr lang="en-US" sz="1200" i="1" dirty="0">
                <a:latin typeface="Bell MT" panose="02020503060305020303" pitchFamily="18" charset="0"/>
              </a:rPr>
              <a:t> </a:t>
            </a:r>
            <a:r>
              <a:rPr lang="en-US" sz="1200" dirty="0">
                <a:latin typeface="Bell MT" panose="02020503060305020303" pitchFamily="18" charset="0"/>
              </a:rPr>
              <a:t>is defined many ways </a:t>
            </a:r>
            <a:r>
              <a:rPr lang="en-US" sz="1200" dirty="0" smtClean="0">
                <a:latin typeface="Bell MT" panose="02020503060305020303" pitchFamily="18" charset="0"/>
              </a:rPr>
              <a:t>and</a:t>
            </a:r>
            <a:r>
              <a:rPr lang="en-US" sz="1200" dirty="0">
                <a:latin typeface="Bell MT" panose="02020503060305020303" pitchFamily="18" charset="0"/>
              </a:rPr>
              <a:t>, historically, can include three or four separate counseling sessions. However, </a:t>
            </a:r>
            <a:r>
              <a:rPr lang="en-US" sz="1200" dirty="0" smtClean="0">
                <a:latin typeface="Bell MT" panose="02020503060305020303" pitchFamily="18" charset="0"/>
              </a:rPr>
              <a:t>brief </a:t>
            </a:r>
            <a:r>
              <a:rPr lang="en-US" sz="1200" dirty="0">
                <a:latin typeface="Bell MT" panose="02020503060305020303" pitchFamily="18" charset="0"/>
              </a:rPr>
              <a:t>intervention is </a:t>
            </a:r>
            <a:r>
              <a:rPr lang="en-US" sz="1200" dirty="0" smtClean="0">
                <a:latin typeface="Bell MT" panose="02020503060305020303" pitchFamily="18" charset="0"/>
              </a:rPr>
              <a:t>typically defined </a:t>
            </a:r>
            <a:r>
              <a:rPr lang="en-US" sz="1200" dirty="0">
                <a:latin typeface="Bell MT" panose="02020503060305020303" pitchFamily="18" charset="0"/>
              </a:rPr>
              <a:t>as a post-screening interaction between a patient and specially trained </a:t>
            </a:r>
            <a:r>
              <a:rPr lang="en-US" sz="1200" dirty="0" smtClean="0">
                <a:latin typeface="Bell MT" panose="02020503060305020303" pitchFamily="18" charset="0"/>
              </a:rPr>
              <a:t>staff </a:t>
            </a:r>
            <a:r>
              <a:rPr lang="en-US" sz="1200" dirty="0">
                <a:latin typeface="Bell MT" panose="02020503060305020303" pitchFamily="18" charset="0"/>
              </a:rPr>
              <a:t>who do not need advanced professional counseling credentials. The interaction occurs during the medical visit or hospitalization and can last from 5 minutes to 20 minutes or more. For patients with less severe problems, the intervention </a:t>
            </a:r>
            <a:r>
              <a:rPr lang="en-US" sz="1200" dirty="0" smtClean="0">
                <a:latin typeface="Bell MT" panose="02020503060305020303" pitchFamily="18" charset="0"/>
              </a:rPr>
              <a:t>usually focuses </a:t>
            </a:r>
            <a:r>
              <a:rPr lang="en-US" sz="1200" dirty="0">
                <a:latin typeface="Bell MT" panose="02020503060305020303" pitchFamily="18" charset="0"/>
              </a:rPr>
              <a:t>on motivating patients to decrease or stop drinking. For patients who have </a:t>
            </a:r>
            <a:r>
              <a:rPr lang="en-US" sz="1200" dirty="0" smtClean="0">
                <a:latin typeface="Bell MT" panose="02020503060305020303" pitchFamily="18" charset="0"/>
              </a:rPr>
              <a:t>severe alcohol-related problems, </a:t>
            </a:r>
            <a:r>
              <a:rPr lang="en-US" sz="1200" dirty="0">
                <a:latin typeface="Bell MT" panose="02020503060305020303" pitchFamily="18" charset="0"/>
              </a:rPr>
              <a:t>the focus of the brief intervention may be to increase patients’ motivation to seek more intensive treatment. The brief intervention may also include efforts to ensure patients will be able to access appropriate specialized </a:t>
            </a:r>
            <a:r>
              <a:rPr lang="en-US" sz="1200" dirty="0" smtClean="0">
                <a:latin typeface="Bell MT" panose="02020503060305020303" pitchFamily="18" charset="0"/>
              </a:rPr>
              <a:t>services. </a:t>
            </a:r>
            <a:endParaRPr lang="en-US" sz="1200" dirty="0">
              <a:latin typeface="Bell MT" panose="02020503060305020303" pitchFamily="18" charset="0"/>
            </a:endParaRPr>
          </a:p>
          <a:p>
            <a:endParaRPr lang="en-US" sz="1200" dirty="0">
              <a:latin typeface="Bell MT" panose="02020503060305020303" pitchFamily="18" charset="0"/>
            </a:endParaRPr>
          </a:p>
        </p:txBody>
      </p:sp>
    </p:spTree>
    <p:extLst>
      <p:ext uri="{BB962C8B-B14F-4D97-AF65-F5344CB8AC3E}">
        <p14:creationId xmlns:p14="http://schemas.microsoft.com/office/powerpoint/2010/main" xmlns="" val="409306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4" name="Slide Number Placeholder 3"/>
          <p:cNvSpPr>
            <a:spLocks noGrp="1"/>
          </p:cNvSpPr>
          <p:nvPr>
            <p:ph type="sldNum" sz="quarter" idx="10"/>
          </p:nvPr>
        </p:nvSpPr>
        <p:spPr/>
        <p:txBody>
          <a:bodyPr/>
          <a:lstStyle/>
          <a:p>
            <a:fld id="{046D2D64-EC19-484D-9E84-366FCFF0B934}" type="slidenum">
              <a:rPr lang="en-US" smtClean="0"/>
              <a:pPr/>
              <a:t>13</a:t>
            </a:fld>
            <a:endParaRPr lang="en-US"/>
          </a:p>
        </p:txBody>
      </p:sp>
      <p:sp>
        <p:nvSpPr>
          <p:cNvPr id="7" name="Notes Placeholder 2"/>
          <p:cNvSpPr>
            <a:spLocks noGrp="1"/>
          </p:cNvSpPr>
          <p:nvPr>
            <p:ph type="body" idx="3"/>
          </p:nvPr>
        </p:nvSpPr>
        <p:spPr>
          <a:xfrm>
            <a:off x="4923692" y="358051"/>
            <a:ext cx="3801627" cy="3282924"/>
          </a:xfrm>
        </p:spPr>
        <p:txBody>
          <a:bodyPr/>
          <a:lstStyle/>
          <a:p>
            <a:pPr marL="228600" indent="-228600">
              <a:buAutoNum type="arabicPeriod"/>
            </a:pPr>
            <a:r>
              <a:rPr lang="en-US" dirty="0" smtClean="0">
                <a:latin typeface="Bell MT" panose="02020503060305020303" pitchFamily="18" charset="0"/>
              </a:rPr>
              <a:t>Screen: does</a:t>
            </a:r>
            <a:r>
              <a:rPr lang="en-US" baseline="0" dirty="0" smtClean="0">
                <a:latin typeface="Bell MT" panose="02020503060305020303" pitchFamily="18" charset="0"/>
              </a:rPr>
              <a:t> this patient need an intervention, i.e., is the patient drinking too much.</a:t>
            </a:r>
          </a:p>
          <a:p>
            <a:pPr marL="228600" indent="-228600">
              <a:buAutoNum type="arabicPeriod"/>
            </a:pPr>
            <a:r>
              <a:rPr lang="en-US" baseline="0" dirty="0" smtClean="0">
                <a:latin typeface="Bell MT" panose="02020503060305020303" pitchFamily="18" charset="0"/>
              </a:rPr>
              <a:t>Assess: what type of intervention does this patient need, brief or more intensive?  </a:t>
            </a:r>
            <a:endParaRPr lang="en-US" dirty="0" smtClean="0">
              <a:latin typeface="Bell MT" panose="02020503060305020303" pitchFamily="18" charset="0"/>
            </a:endParaRPr>
          </a:p>
          <a:p>
            <a:endParaRPr lang="en-US" dirty="0" smtClean="0">
              <a:latin typeface="Bell MT" panose="02020503060305020303" pitchFamily="18" charset="0"/>
            </a:endParaRPr>
          </a:p>
          <a:p>
            <a:pPr marL="342900" lvl="1" indent="-171450">
              <a:spcAft>
                <a:spcPts val="600"/>
              </a:spcAft>
              <a:buFont typeface="Arial" panose="020B0604020202020204" pitchFamily="34" charset="0"/>
              <a:buChar char="•"/>
            </a:pPr>
            <a:r>
              <a:rPr lang="en-US" dirty="0" smtClean="0">
                <a:latin typeface="Bell MT" panose="02020503060305020303" pitchFamily="18" charset="0"/>
              </a:rPr>
              <a:t>depth</a:t>
            </a:r>
            <a:r>
              <a:rPr lang="en-US" baseline="0" dirty="0" smtClean="0">
                <a:latin typeface="Bell MT" panose="02020503060305020303" pitchFamily="18" charset="0"/>
              </a:rPr>
              <a:t> of evidence for</a:t>
            </a:r>
            <a:r>
              <a:rPr lang="en-US" dirty="0" smtClean="0">
                <a:latin typeface="Bell MT" panose="02020503060305020303" pitchFamily="18" charset="0"/>
              </a:rPr>
              <a:t> alcohol SBI</a:t>
            </a:r>
            <a:r>
              <a:rPr lang="en-US" baseline="0" dirty="0" smtClean="0">
                <a:latin typeface="Bell MT" panose="02020503060305020303" pitchFamily="18" charset="0"/>
              </a:rPr>
              <a:t>: &gt; 50 RCTs</a:t>
            </a:r>
          </a:p>
          <a:p>
            <a:pPr marL="342900" lvl="1" indent="-171450">
              <a:spcAft>
                <a:spcPts val="600"/>
              </a:spcAft>
              <a:buFont typeface="Arial" panose="020B0604020202020204" pitchFamily="34" charset="0"/>
              <a:buChar char="•"/>
            </a:pPr>
            <a:r>
              <a:rPr lang="en-US" baseline="0" dirty="0" smtClean="0">
                <a:latin typeface="Bell MT" panose="02020503060305020303" pitchFamily="18" charset="0"/>
              </a:rPr>
              <a:t>effect size is typically in the range of 20 to 30%</a:t>
            </a:r>
          </a:p>
          <a:p>
            <a:pPr marL="342900" lvl="1" indent="-171450">
              <a:spcAft>
                <a:spcPts val="600"/>
              </a:spcAft>
              <a:buFont typeface="Arial" panose="020B0604020202020204" pitchFamily="34" charset="0"/>
              <a:buChar char="•"/>
            </a:pPr>
            <a:r>
              <a:rPr lang="en-US" baseline="0" dirty="0" smtClean="0">
                <a:latin typeface="Bell MT" panose="02020503060305020303" pitchFamily="18" charset="0"/>
              </a:rPr>
              <a:t>Therefore, many patients do not respond.</a:t>
            </a:r>
          </a:p>
          <a:p>
            <a:pPr marL="342900" lvl="1" indent="-171450">
              <a:spcAft>
                <a:spcPts val="600"/>
              </a:spcAft>
              <a:buFont typeface="Arial" panose="020B0604020202020204" pitchFamily="34" charset="0"/>
              <a:buChar char="•"/>
            </a:pPr>
            <a:r>
              <a:rPr lang="en-US" baseline="0" dirty="0" smtClean="0">
                <a:latin typeface="Bell MT" panose="02020503060305020303" pitchFamily="18" charset="0"/>
              </a:rPr>
              <a:t>However, as alcohol SBI becomes more common and is provided in multiple settings and to patients in primary care settings, provided multiple times over a few years, patients who don’t respond at first may respond in the future. Think of it as similar to compound interest.</a:t>
            </a:r>
          </a:p>
          <a:p>
            <a:pPr marL="342900" lvl="1" indent="-171450">
              <a:spcAft>
                <a:spcPts val="600"/>
              </a:spcAft>
              <a:buFont typeface="Arial" panose="020B0604020202020204" pitchFamily="34" charset="0"/>
              <a:buChar char="•"/>
            </a:pPr>
            <a:r>
              <a:rPr lang="en-US" baseline="0" dirty="0" smtClean="0">
                <a:latin typeface="Bell MT" panose="02020503060305020303" pitchFamily="18" charset="0"/>
              </a:rPr>
              <a:t>strongest evidence of effect in primary care</a:t>
            </a:r>
          </a:p>
          <a:p>
            <a:pPr marL="342900" lvl="1" indent="-171450">
              <a:buFont typeface="Arial" panose="020B0604020202020204" pitchFamily="34" charset="0"/>
              <a:buChar char="•"/>
            </a:pPr>
            <a:r>
              <a:rPr lang="en-US" baseline="0" dirty="0" smtClean="0">
                <a:latin typeface="Bell MT" panose="02020503060305020303" pitchFamily="18" charset="0"/>
              </a:rPr>
              <a:t>Inexpensive to provide, especially compared to treatment of alcohol dependence and the cost of medical care for patients who drink too much. </a:t>
            </a:r>
          </a:p>
          <a:p>
            <a:endParaRPr lang="en-US" dirty="0">
              <a:latin typeface="Bell MT" panose="02020503060305020303" pitchFamily="18" charset="0"/>
            </a:endParaRPr>
          </a:p>
        </p:txBody>
      </p:sp>
    </p:spTree>
    <p:extLst>
      <p:ext uri="{BB962C8B-B14F-4D97-AF65-F5344CB8AC3E}">
        <p14:creationId xmlns:p14="http://schemas.microsoft.com/office/powerpoint/2010/main" xmlns="" val="334715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01840E4-CF67-40A0-B5F7-1BF229A5A129}" type="slidenum">
              <a:rPr lang="en-US" smtClean="0"/>
              <a:pPr>
                <a:defRPr/>
              </a:pPr>
              <a:t>14</a:t>
            </a:fld>
            <a:endParaRPr lang="en-US"/>
          </a:p>
        </p:txBody>
      </p:sp>
      <p:sp>
        <p:nvSpPr>
          <p:cNvPr id="6" name="Notes Placeholder 2"/>
          <p:cNvSpPr>
            <a:spLocks noGrp="1"/>
          </p:cNvSpPr>
          <p:nvPr>
            <p:ph type="body" idx="3"/>
          </p:nvPr>
        </p:nvSpPr>
        <p:spPr>
          <a:xfrm>
            <a:off x="4923692" y="358051"/>
            <a:ext cx="3801627" cy="2700338"/>
          </a:xfrm>
        </p:spPr>
        <p:txBody>
          <a:bodyPr/>
          <a:lstStyle/>
          <a:p>
            <a:r>
              <a:rPr lang="en-US" dirty="0" smtClean="0">
                <a:latin typeface="Bell MT" panose="02020503060305020303" pitchFamily="18" charset="0"/>
              </a:rPr>
              <a:t>These</a:t>
            </a:r>
            <a:r>
              <a:rPr lang="en-US" baseline="0" dirty="0" smtClean="0">
                <a:latin typeface="Bell MT" panose="02020503060305020303" pitchFamily="18" charset="0"/>
              </a:rPr>
              <a:t> notes summarize brief intervention training provided several years ago </a:t>
            </a:r>
            <a:r>
              <a:rPr lang="en-US" dirty="0" smtClean="0">
                <a:latin typeface="Bell MT" panose="02020503060305020303" pitchFamily="18" charset="0"/>
              </a:rPr>
              <a:t>in ten regional, day-long sessions around the country </a:t>
            </a:r>
            <a:r>
              <a:rPr lang="en-US" baseline="0" dirty="0" smtClean="0">
                <a:latin typeface="Bell MT" panose="02020503060305020303" pitchFamily="18" charset="0"/>
              </a:rPr>
              <a:t>for trauma center and emergency department professionals. </a:t>
            </a:r>
          </a:p>
          <a:p>
            <a:endParaRPr lang="en-US" baseline="0" dirty="0" smtClean="0">
              <a:latin typeface="Bell MT" panose="02020503060305020303" pitchFamily="18" charset="0"/>
            </a:endParaRPr>
          </a:p>
          <a:p>
            <a:r>
              <a:rPr lang="en-US" dirty="0" smtClean="0">
                <a:latin typeface="Bell MT" panose="02020503060305020303" pitchFamily="18" charset="0"/>
              </a:rPr>
              <a:t>If you switch to slide-show mode (shift+F5), he text on this slide is large enough to read. </a:t>
            </a:r>
            <a:endParaRPr lang="en-US" baseline="0" dirty="0" smtClean="0">
              <a:latin typeface="Bell MT" panose="02020503060305020303" pitchFamily="18" charset="0"/>
            </a:endParaRPr>
          </a:p>
          <a:p>
            <a:endParaRPr lang="en-US" baseline="0" dirty="0" smtClean="0">
              <a:latin typeface="Bell MT" panose="02020503060305020303" pitchFamily="18" charset="0"/>
            </a:endParaRPr>
          </a:p>
          <a:p>
            <a:pPr eaLnBrk="0" hangingPunct="0"/>
            <a:r>
              <a:rPr lang="en-US" baseline="0" dirty="0" smtClean="0">
                <a:latin typeface="Bell MT" panose="02020503060305020303" pitchFamily="18" charset="0"/>
              </a:rPr>
              <a:t>Soon CDC will publish this as part of </a:t>
            </a:r>
            <a:r>
              <a:rPr lang="en-US" sz="1300" i="1" kern="1200" dirty="0" smtClean="0">
                <a:solidFill>
                  <a:schemeClr val="tx1"/>
                </a:solidFill>
                <a:effectLst/>
                <a:latin typeface="Bell MT" panose="02020503060305020303" pitchFamily="18" charset="0"/>
              </a:rPr>
              <a:t>Planning and Implementing Screening &amp; Brief Intervention</a:t>
            </a:r>
            <a:br>
              <a:rPr lang="en-US" sz="1300" i="1" kern="1200" dirty="0" smtClean="0">
                <a:solidFill>
                  <a:schemeClr val="tx1"/>
                </a:solidFill>
                <a:effectLst/>
                <a:latin typeface="Bell MT" panose="02020503060305020303" pitchFamily="18" charset="0"/>
              </a:rPr>
            </a:br>
            <a:r>
              <a:rPr lang="en-US" sz="1300" i="1" kern="1200" dirty="0" smtClean="0">
                <a:solidFill>
                  <a:schemeClr val="tx1"/>
                </a:solidFill>
                <a:effectLst/>
                <a:latin typeface="Bell MT" panose="02020503060305020303" pitchFamily="18" charset="0"/>
              </a:rPr>
              <a:t>for Risky Alcohol Use: A Step-by-Step Guide for Primary Care Practices. </a:t>
            </a:r>
          </a:p>
          <a:p>
            <a:pPr eaLnBrk="0" hangingPunct="0"/>
            <a:endParaRPr lang="en-US" sz="1300" i="1" dirty="0">
              <a:latin typeface="Bell MT" panose="02020503060305020303" pitchFamily="18" charset="0"/>
            </a:endParaRPr>
          </a:p>
          <a:p>
            <a:pPr eaLnBrk="0" hangingPunct="0"/>
            <a:r>
              <a:rPr lang="en-US" dirty="0" smtClean="0">
                <a:latin typeface="Bell MT" panose="02020503060305020303" pitchFamily="18" charset="0"/>
              </a:rPr>
              <a:t>I will make sure you are emailed a copy.</a:t>
            </a:r>
            <a:endParaRPr lang="en-US" baseline="0" dirty="0" smtClean="0">
              <a:latin typeface="Bell MT" panose="02020503060305020303" pitchFamily="18" charset="0"/>
            </a:endParaRPr>
          </a:p>
          <a:p>
            <a:endParaRPr lang="en-US" baseline="0" dirty="0" smtClean="0">
              <a:latin typeface="Bell MT" panose="02020503060305020303" pitchFamily="18" charset="0"/>
            </a:endParaRPr>
          </a:p>
        </p:txBody>
      </p:sp>
    </p:spTree>
    <p:extLst>
      <p:ext uri="{BB962C8B-B14F-4D97-AF65-F5344CB8AC3E}">
        <p14:creationId xmlns:p14="http://schemas.microsoft.com/office/powerpoint/2010/main" xmlns="" val="389333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4" name="Slide Number Placeholder 3"/>
          <p:cNvSpPr>
            <a:spLocks noGrp="1"/>
          </p:cNvSpPr>
          <p:nvPr>
            <p:ph type="sldNum" sz="quarter" idx="10"/>
          </p:nvPr>
        </p:nvSpPr>
        <p:spPr/>
        <p:txBody>
          <a:bodyPr/>
          <a:lstStyle/>
          <a:p>
            <a:fld id="{046D2D64-EC19-484D-9E84-366FCFF0B934}" type="slidenum">
              <a:rPr lang="en-US" smtClean="0"/>
              <a:pPr/>
              <a:t>15</a:t>
            </a:fld>
            <a:endParaRPr lang="en-US"/>
          </a:p>
        </p:txBody>
      </p:sp>
    </p:spTree>
    <p:extLst>
      <p:ext uri="{BB962C8B-B14F-4D97-AF65-F5344CB8AC3E}">
        <p14:creationId xmlns:p14="http://schemas.microsoft.com/office/powerpoint/2010/main" xmlns="" val="110716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0" y="0"/>
            <a:ext cx="4572000" cy="3429000"/>
          </a:xfrm>
          <a:ln>
            <a:solidFill>
              <a:schemeClr val="bg1"/>
            </a:solidFill>
          </a:ln>
        </p:spPr>
      </p:sp>
      <p:sp>
        <p:nvSpPr>
          <p:cNvPr id="48131" name="Rectangle 3"/>
          <p:cNvSpPr>
            <a:spLocks noGrp="1" noChangeArrowheads="1"/>
          </p:cNvSpPr>
          <p:nvPr>
            <p:ph type="body" idx="1"/>
          </p:nvPr>
        </p:nvSpPr>
        <p:spPr>
          <a:xfrm>
            <a:off x="4559300" y="0"/>
            <a:ext cx="4153319" cy="3081867"/>
          </a:xfrm>
          <a:noFill/>
          <a:ln/>
        </p:spPr>
        <p:txBody>
          <a:bodyPr lIns="274320" tIns="91440" rIns="274320" bIns="274320"/>
          <a:lstStyle/>
          <a:p>
            <a:r>
              <a:rPr lang="en-US" sz="1000" b="1" dirty="0" smtClean="0">
                <a:solidFill>
                  <a:srgbClr val="C00000"/>
                </a:solidFill>
                <a:latin typeface="Bell MT" panose="02020503060305020303" pitchFamily="18" charset="0"/>
              </a:rPr>
              <a:t>Note</a:t>
            </a:r>
            <a:r>
              <a:rPr lang="en-US" sz="850" dirty="0" smtClean="0">
                <a:latin typeface="Bell MT" panose="02020503060305020303" pitchFamily="18" charset="0"/>
              </a:rPr>
              <a:t>: I prepared the following labels and definitions before </a:t>
            </a:r>
            <a:r>
              <a:rPr lang="en-US" sz="850" baseline="0" dirty="0" smtClean="0">
                <a:latin typeface="Bell MT" panose="02020503060305020303" pitchFamily="18" charset="0"/>
              </a:rPr>
              <a:t>DSM V was published.</a:t>
            </a:r>
            <a:r>
              <a:rPr lang="en-US" sz="850" dirty="0" smtClean="0">
                <a:latin typeface="Bell MT" panose="02020503060305020303" pitchFamily="18" charset="0"/>
              </a:rPr>
              <a:t> </a:t>
            </a:r>
            <a:r>
              <a:rPr lang="en-US" sz="850" b="0" dirty="0" smtClean="0">
                <a:latin typeface="Bell MT" panose="02020503060305020303" pitchFamily="18" charset="0"/>
              </a:rPr>
              <a:t>At</a:t>
            </a:r>
            <a:r>
              <a:rPr lang="en-US" sz="850" b="0" baseline="0" dirty="0" smtClean="0">
                <a:latin typeface="Bell MT" panose="02020503060305020303" pitchFamily="18" charset="0"/>
              </a:rPr>
              <a:t> t</a:t>
            </a:r>
            <a:r>
              <a:rPr lang="en-US" sz="850" b="0" dirty="0" smtClean="0">
                <a:latin typeface="Bell MT" panose="02020503060305020303" pitchFamily="18" charset="0"/>
              </a:rPr>
              <a:t>he</a:t>
            </a:r>
            <a:r>
              <a:rPr lang="en-US" sz="850" b="0" baseline="0" dirty="0" smtClean="0">
                <a:latin typeface="Bell MT" panose="02020503060305020303" pitchFamily="18" charset="0"/>
              </a:rPr>
              <a:t> time generally-accepted theory held that alcohol abuse was a less severe condition than alcohol dependence. Later research showed this assumption to be invalid. Therefore, </a:t>
            </a:r>
            <a:r>
              <a:rPr lang="en-US" sz="850" baseline="0" dirty="0" smtClean="0">
                <a:latin typeface="Bell MT" panose="02020503060305020303" pitchFamily="18" charset="0"/>
              </a:rPr>
              <a:t>DSM V dispensed</a:t>
            </a:r>
            <a:r>
              <a:rPr lang="en-US" sz="850" dirty="0" smtClean="0">
                <a:latin typeface="Bell MT" panose="02020503060305020303" pitchFamily="18" charset="0"/>
              </a:rPr>
              <a:t> with the two diagnostic categories and labeled the severity continuum substance use disorders. </a:t>
            </a:r>
            <a:r>
              <a:rPr lang="en-US" sz="850" baseline="0" dirty="0" smtClean="0">
                <a:latin typeface="Bell MT" panose="02020503060305020303" pitchFamily="18" charset="0"/>
              </a:rPr>
              <a:t> The following definitions</a:t>
            </a:r>
            <a:endParaRPr lang="en-US" sz="850" dirty="0" smtClean="0">
              <a:latin typeface="Bell MT" panose="02020503060305020303" pitchFamily="18" charset="0"/>
            </a:endParaRPr>
          </a:p>
          <a:p>
            <a:endParaRPr lang="en-US" sz="400" b="1" dirty="0" smtClean="0">
              <a:latin typeface="Bell MT" panose="02020503060305020303" pitchFamily="18" charset="0"/>
            </a:endParaRPr>
          </a:p>
          <a:p>
            <a:r>
              <a:rPr lang="en-US" sz="1000" b="1" dirty="0" smtClean="0">
                <a:solidFill>
                  <a:srgbClr val="C00000"/>
                </a:solidFill>
                <a:latin typeface="Bell MT" panose="02020503060305020303" pitchFamily="18" charset="0"/>
              </a:rPr>
              <a:t>Lifetime abstinence:</a:t>
            </a:r>
            <a:r>
              <a:rPr lang="en-US" sz="850" b="1" dirty="0" smtClean="0">
                <a:latin typeface="Bell MT" panose="02020503060305020303" pitchFamily="18" charset="0"/>
              </a:rPr>
              <a:t> </a:t>
            </a:r>
            <a:r>
              <a:rPr lang="en-US" sz="850" dirty="0" smtClean="0">
                <a:latin typeface="Bell MT" panose="02020503060305020303" pitchFamily="18" charset="0"/>
              </a:rPr>
              <a:t> Individuals in this group have never had more than 12 drinks in a year, and never more than weekly or daily maximum limits. </a:t>
            </a:r>
          </a:p>
          <a:p>
            <a:endParaRPr lang="en-US" sz="500" b="1" dirty="0">
              <a:latin typeface="Bell MT" panose="02020503060305020303" pitchFamily="18" charset="0"/>
            </a:endParaRPr>
          </a:p>
          <a:p>
            <a:r>
              <a:rPr lang="en-US" sz="1000" b="1" dirty="0" smtClean="0">
                <a:solidFill>
                  <a:srgbClr val="C00000"/>
                </a:solidFill>
                <a:latin typeface="Bell MT" panose="02020503060305020303" pitchFamily="18" charset="0"/>
              </a:rPr>
              <a:t>Current abstinence:</a:t>
            </a:r>
            <a:r>
              <a:rPr lang="en-US" sz="1000" dirty="0" smtClean="0">
                <a:latin typeface="Bell MT" panose="02020503060305020303" pitchFamily="18" charset="0"/>
              </a:rPr>
              <a:t> </a:t>
            </a:r>
            <a:r>
              <a:rPr lang="en-US" sz="850" dirty="0" smtClean="0">
                <a:latin typeface="Bell MT" panose="02020503060305020303" pitchFamily="18" charset="0"/>
              </a:rPr>
              <a:t>Although the drinking patterns of individuals in this group are the same as those in the lifetime-abstinence group at the present time, in the past individuals could have been in one of the other categories, even the dependence category. Therefore, the drinking history of individuals in this group is quite heterogeneous. </a:t>
            </a:r>
          </a:p>
          <a:p>
            <a:endParaRPr lang="en-US" sz="500" b="1" dirty="0">
              <a:latin typeface="Bell MT" panose="02020503060305020303" pitchFamily="18" charset="0"/>
            </a:endParaRPr>
          </a:p>
          <a:p>
            <a:r>
              <a:rPr lang="en-US" sz="1000" b="1" dirty="0" smtClean="0">
                <a:solidFill>
                  <a:srgbClr val="C00000"/>
                </a:solidFill>
                <a:latin typeface="Bell MT" panose="02020503060305020303" pitchFamily="18" charset="0"/>
              </a:rPr>
              <a:t>Low risk drinking:</a:t>
            </a:r>
            <a:r>
              <a:rPr lang="en-US" sz="850" b="1" dirty="0" smtClean="0">
                <a:latin typeface="Bell MT" panose="02020503060305020303" pitchFamily="18" charset="0"/>
              </a:rPr>
              <a:t> </a:t>
            </a:r>
            <a:r>
              <a:rPr lang="en-US" sz="850" dirty="0" smtClean="0">
                <a:latin typeface="Bell MT" panose="02020503060305020303" pitchFamily="18" charset="0"/>
              </a:rPr>
              <a:t> Individuals in this group drink within the recommended limits, which means they may drink regularly but the amount and frequency of their drink is unlikely to lead to harm. </a:t>
            </a:r>
          </a:p>
          <a:p>
            <a:endParaRPr lang="en-US" sz="500" b="1" dirty="0">
              <a:latin typeface="Bell MT" panose="02020503060305020303" pitchFamily="18" charset="0"/>
            </a:endParaRPr>
          </a:p>
          <a:p>
            <a:r>
              <a:rPr lang="en-US" sz="1000" b="1" dirty="0" smtClean="0">
                <a:solidFill>
                  <a:srgbClr val="C00000"/>
                </a:solidFill>
                <a:latin typeface="Bell MT" panose="02020503060305020303" pitchFamily="18" charset="0"/>
              </a:rPr>
              <a:t>Hazardous </a:t>
            </a:r>
            <a:r>
              <a:rPr lang="en-US" sz="1000" b="1" dirty="0">
                <a:solidFill>
                  <a:srgbClr val="C00000"/>
                </a:solidFill>
                <a:latin typeface="Bell MT" panose="02020503060305020303" pitchFamily="18" charset="0"/>
              </a:rPr>
              <a:t>drinking:</a:t>
            </a:r>
            <a:r>
              <a:rPr lang="en-US" sz="850" b="1" dirty="0">
                <a:latin typeface="Bell MT" panose="02020503060305020303" pitchFamily="18" charset="0"/>
              </a:rPr>
              <a:t> </a:t>
            </a:r>
            <a:r>
              <a:rPr lang="en-US" sz="850" dirty="0">
                <a:latin typeface="Bell MT" panose="02020503060305020303" pitchFamily="18" charset="0"/>
              </a:rPr>
              <a:t> Individuals in this group drink over the recommended limits. If they continue to drink at this level, epidemiologic evidence indicates that they more likely to experience drinking-related harm than low-risk drinkers</a:t>
            </a:r>
            <a:r>
              <a:rPr lang="en-US" sz="850" dirty="0" smtClean="0">
                <a:latin typeface="Bell MT" panose="02020503060305020303" pitchFamily="18" charset="0"/>
              </a:rPr>
              <a:t>.</a:t>
            </a:r>
            <a:endParaRPr lang="en-US" sz="850" b="1" dirty="0" smtClean="0">
              <a:latin typeface="Bell MT" panose="02020503060305020303" pitchFamily="18" charset="0"/>
            </a:endParaRPr>
          </a:p>
          <a:p>
            <a:endParaRPr lang="en-US" sz="800" b="1" dirty="0" smtClean="0">
              <a:latin typeface="Bell MT" panose="02020503060305020303" pitchFamily="18" charset="0"/>
            </a:endParaRPr>
          </a:p>
        </p:txBody>
      </p:sp>
      <p:sp>
        <p:nvSpPr>
          <p:cNvPr id="4" name="Rectangle 3"/>
          <p:cNvSpPr/>
          <p:nvPr/>
        </p:nvSpPr>
        <p:spPr>
          <a:xfrm>
            <a:off x="-3" y="3167187"/>
            <a:ext cx="4572003" cy="4293483"/>
          </a:xfrm>
          <a:prstGeom prst="rect">
            <a:avLst/>
          </a:prstGeom>
        </p:spPr>
        <p:txBody>
          <a:bodyPr wrap="square" lIns="274320" tIns="91440" rIns="274320" bIns="274320">
            <a:spAutoFit/>
          </a:bodyPr>
          <a:lstStyle/>
          <a:p>
            <a:r>
              <a:rPr lang="en-US" sz="1000" b="1" dirty="0" smtClean="0">
                <a:solidFill>
                  <a:srgbClr val="C00000"/>
                </a:solidFill>
                <a:latin typeface="Bell MT" panose="02020503060305020303" pitchFamily="18" charset="0"/>
              </a:rPr>
              <a:t>Harmful </a:t>
            </a:r>
            <a:r>
              <a:rPr lang="en-US" sz="1000" b="1" dirty="0">
                <a:solidFill>
                  <a:srgbClr val="C00000"/>
                </a:solidFill>
                <a:latin typeface="Bell MT" panose="02020503060305020303" pitchFamily="18" charset="0"/>
              </a:rPr>
              <a:t>drinking: </a:t>
            </a:r>
            <a:r>
              <a:rPr lang="en-US" sz="850" b="1" dirty="0">
                <a:latin typeface="Bell MT" panose="02020503060305020303" pitchFamily="18" charset="0"/>
              </a:rPr>
              <a:t> </a:t>
            </a:r>
            <a:r>
              <a:rPr lang="en-US" sz="850" dirty="0">
                <a:latin typeface="Bell MT" panose="02020503060305020303" pitchFamily="18" charset="0"/>
              </a:rPr>
              <a:t>Individuals in this group also drink over the recommended limits. However, they have already experienced harm from their drinking. Their drinking may have fostered a variety of negative consequences—crashing their car, getting into  fights, complicating their personal and work relationships, getting into legal trouble, causing health and financial problems. Some of these outcomes are related to drinking too much over a long period of time, such as health problems. These are the chronic outcomes of drinking. Many of the others are related to drinking too much on single occasions, which leads to some level of intoxication and impaired judgment. These are the acute outcomes of drinking. </a:t>
            </a:r>
            <a:endParaRPr lang="en-US" sz="850" b="1" dirty="0">
              <a:latin typeface="Bell MT" panose="02020503060305020303" pitchFamily="18" charset="0"/>
            </a:endParaRPr>
          </a:p>
          <a:p>
            <a:endParaRPr lang="en-US" sz="850" b="1" dirty="0">
              <a:latin typeface="Bell MT" panose="02020503060305020303" pitchFamily="18" charset="0"/>
            </a:endParaRPr>
          </a:p>
          <a:p>
            <a:r>
              <a:rPr lang="en-US" sz="1000" b="1" dirty="0">
                <a:solidFill>
                  <a:srgbClr val="C00000"/>
                </a:solidFill>
                <a:latin typeface="Bell MT" panose="02020503060305020303" pitchFamily="18" charset="0"/>
              </a:rPr>
              <a:t>Dependence symptoms:</a:t>
            </a:r>
            <a:r>
              <a:rPr lang="en-US" sz="850" dirty="0">
                <a:latin typeface="Bell MT" panose="02020503060305020303" pitchFamily="18" charset="0"/>
              </a:rPr>
              <a:t> Individuals in this group experience alcohol dependence symptoms, but no not often enough to warrant a diagnosis of alcohol dependence. Two classic symptoms are 1) being unable to remember what happened the night before the morning after a heavy drinking session and 2) needing a drink to get going the morning after a heavy drinking session. </a:t>
            </a:r>
            <a:endParaRPr lang="en-US" sz="850" dirty="0" smtClean="0">
              <a:latin typeface="Bell MT" panose="02020503060305020303" pitchFamily="18" charset="0"/>
            </a:endParaRPr>
          </a:p>
          <a:p>
            <a:endParaRPr lang="en-US" sz="850" b="1" dirty="0">
              <a:latin typeface="Bell MT" panose="02020503060305020303" pitchFamily="18" charset="0"/>
            </a:endParaRPr>
          </a:p>
          <a:p>
            <a:r>
              <a:rPr lang="en-US" sz="1000" b="1" dirty="0">
                <a:solidFill>
                  <a:srgbClr val="C00000"/>
                </a:solidFill>
                <a:latin typeface="Bell MT" panose="02020503060305020303" pitchFamily="18" charset="0"/>
              </a:rPr>
              <a:t>Dependence:</a:t>
            </a:r>
            <a:r>
              <a:rPr lang="en-US" sz="1000" b="1" dirty="0">
                <a:latin typeface="Bell MT" panose="02020503060305020303" pitchFamily="18" charset="0"/>
              </a:rPr>
              <a:t> </a:t>
            </a:r>
            <a:r>
              <a:rPr lang="en-US" sz="850" b="1" dirty="0">
                <a:latin typeface="Bell MT" panose="02020503060305020303" pitchFamily="18" charset="0"/>
              </a:rPr>
              <a:t> </a:t>
            </a:r>
            <a:r>
              <a:rPr lang="en-US" sz="850" dirty="0">
                <a:latin typeface="Bell MT" panose="02020503060305020303" pitchFamily="18" charset="0"/>
              </a:rPr>
              <a:t>Here is the definition from the International Statistical Classification of Diseases and Related Health Problems 10th Revision (ICD-10</a:t>
            </a:r>
            <a:r>
              <a:rPr lang="en-US" sz="850" dirty="0" smtClean="0">
                <a:latin typeface="Bell MT" panose="02020503060305020303" pitchFamily="18" charset="0"/>
              </a:rPr>
              <a:t>).</a:t>
            </a:r>
          </a:p>
          <a:p>
            <a:endParaRPr lang="en-US" sz="850" dirty="0">
              <a:latin typeface="Bell MT" panose="02020503060305020303" pitchFamily="18" charset="0"/>
            </a:endParaRPr>
          </a:p>
          <a:p>
            <a:pPr lvl="1">
              <a:spcAft>
                <a:spcPts val="600"/>
              </a:spcAft>
            </a:pPr>
            <a:r>
              <a:rPr lang="en-US" sz="850" dirty="0">
                <a:latin typeface="Bell MT" panose="02020503060305020303" pitchFamily="18" charset="0"/>
              </a:rPr>
              <a:t> </a:t>
            </a:r>
            <a:r>
              <a:rPr lang="en-US" sz="850" dirty="0" smtClean="0">
                <a:latin typeface="Bell MT" panose="02020503060305020303" pitchFamily="18" charset="0"/>
              </a:rPr>
              <a:t>“</a:t>
            </a:r>
            <a:r>
              <a:rPr lang="en-US" sz="850" dirty="0">
                <a:latin typeface="Bell MT" panose="02020503060305020303" pitchFamily="18" charset="0"/>
              </a:rPr>
              <a:t>A cluster of </a:t>
            </a:r>
            <a:r>
              <a:rPr lang="en-US" sz="850" dirty="0" err="1">
                <a:latin typeface="Bell MT" panose="02020503060305020303" pitchFamily="18" charset="0"/>
              </a:rPr>
              <a:t>behavioural</a:t>
            </a:r>
            <a:r>
              <a:rPr lang="en-US" sz="850" dirty="0">
                <a:latin typeface="Bell MT" panose="02020503060305020303" pitchFamily="18" charset="0"/>
              </a:rPr>
              <a:t>, cognitive, and physiological phenomena that develop after repeated substance use and that typically include  a strong desire to take the drug, difficulties in controlling its use, persisting in its use despite harmful consequences, a higher priority given to drug use than to other activities and obligations, increased tolerance, </a:t>
            </a:r>
            <a:r>
              <a:rPr lang="en-US" sz="850" dirty="0" err="1" smtClean="0">
                <a:latin typeface="Bell MT" panose="02020503060305020303" pitchFamily="18" charset="0"/>
              </a:rPr>
              <a:t>anOpd</a:t>
            </a:r>
            <a:r>
              <a:rPr lang="en-US" sz="850" dirty="0" smtClean="0">
                <a:latin typeface="Bell MT" panose="02020503060305020303" pitchFamily="18" charset="0"/>
              </a:rPr>
              <a:t> </a:t>
            </a:r>
            <a:r>
              <a:rPr lang="en-US" sz="850" dirty="0">
                <a:latin typeface="Bell MT" panose="02020503060305020303" pitchFamily="18" charset="0"/>
              </a:rPr>
              <a:t>sometimes a physical withdrawal state.” </a:t>
            </a:r>
            <a:endParaRPr lang="en-US" sz="850" dirty="0" smtClean="0">
              <a:latin typeface="Bell MT" panose="02020503060305020303" pitchFamily="18" charset="0"/>
            </a:endParaRPr>
          </a:p>
          <a:p>
            <a:pPr algn="r"/>
            <a:r>
              <a:rPr lang="en-US" sz="1000" dirty="0">
                <a:latin typeface="Bell MT" panose="02020503060305020303" pitchFamily="18" charset="0"/>
              </a:rPr>
              <a:t> </a:t>
            </a:r>
            <a:r>
              <a:rPr lang="en-US" sz="1000" dirty="0" smtClean="0">
                <a:latin typeface="Bell MT" panose="02020503060305020303" pitchFamily="18" charset="0"/>
              </a:rPr>
              <a:t>                                                 </a:t>
            </a:r>
            <a:r>
              <a:rPr lang="en-US" sz="600" dirty="0" smtClean="0">
                <a:latin typeface="Bell MT" panose="02020503060305020303" pitchFamily="18" charset="0"/>
              </a:rPr>
              <a:t>   (</a:t>
            </a:r>
            <a:r>
              <a:rPr lang="en-US" sz="600" dirty="0">
                <a:latin typeface="Bell MT" panose="02020503060305020303" pitchFamily="18" charset="0"/>
              </a:rPr>
              <a:t>World Health Organization</a:t>
            </a:r>
            <a:r>
              <a:rPr lang="en-US" sz="600" b="1" dirty="0">
                <a:latin typeface="Bell MT" panose="02020503060305020303" pitchFamily="18" charset="0"/>
              </a:rPr>
              <a:t>. </a:t>
            </a:r>
            <a:r>
              <a:rPr lang="en-US" sz="600" dirty="0">
                <a:latin typeface="Bell MT" panose="02020503060305020303" pitchFamily="18" charset="0"/>
              </a:rPr>
              <a:t>The ICD-10 classification of mental and </a:t>
            </a:r>
            <a:r>
              <a:rPr lang="en-US" sz="600" dirty="0" err="1">
                <a:latin typeface="Bell MT" panose="02020503060305020303" pitchFamily="18" charset="0"/>
              </a:rPr>
              <a:t>behavioural</a:t>
            </a:r>
            <a:r>
              <a:rPr lang="en-US" sz="600" dirty="0">
                <a:latin typeface="Bell MT" panose="02020503060305020303" pitchFamily="18" charset="0"/>
              </a:rPr>
              <a:t> disorders: clinical descriptions and diagnostic guidelines. Geneva, Switzerland; 1992.)</a:t>
            </a:r>
          </a:p>
          <a:p>
            <a:endParaRPr lang="en-US" sz="850" b="1" dirty="0">
              <a:latin typeface="Bell MT" panose="02020503060305020303" pitchFamily="18" charset="0"/>
            </a:endParaRPr>
          </a:p>
          <a:p>
            <a:endParaRPr lang="en-US" sz="850" b="1" dirty="0">
              <a:latin typeface="Bell MT" panose="02020503060305020303" pitchFamily="18" charset="0"/>
            </a:endParaRPr>
          </a:p>
          <a:p>
            <a:endParaRPr lang="en-US" sz="850" dirty="0">
              <a:latin typeface="Bell MT" panose="02020503060305020303" pitchFamily="18" charset="0"/>
            </a:endParaRPr>
          </a:p>
        </p:txBody>
      </p:sp>
      <p:sp>
        <p:nvSpPr>
          <p:cNvPr id="2" name="TextBox 1"/>
          <p:cNvSpPr txBox="1"/>
          <p:nvPr/>
        </p:nvSpPr>
        <p:spPr>
          <a:xfrm>
            <a:off x="4572000" y="3177407"/>
            <a:ext cx="4572000" cy="4870564"/>
          </a:xfrm>
          <a:prstGeom prst="rect">
            <a:avLst/>
          </a:prstGeom>
          <a:noFill/>
        </p:spPr>
        <p:txBody>
          <a:bodyPr wrap="square" lIns="274320" tIns="0" rIns="274320" bIns="274320" rtlCol="0">
            <a:spAutoFit/>
          </a:bodyPr>
          <a:lstStyle/>
          <a:p>
            <a:endParaRPr lang="en-US" sz="850" i="1" dirty="0">
              <a:latin typeface="Bell MT" panose="02020503060305020303" pitchFamily="18" charset="0"/>
            </a:endParaRPr>
          </a:p>
          <a:p>
            <a:r>
              <a:rPr lang="en-US" sz="850" dirty="0">
                <a:latin typeface="Bell MT" panose="02020503060305020303" pitchFamily="18" charset="0"/>
              </a:rPr>
              <a:t>Here is the definition from the American Psychiatric Association. </a:t>
            </a:r>
            <a:endParaRPr lang="en-US" sz="850" dirty="0" smtClean="0">
              <a:latin typeface="Bell MT" panose="02020503060305020303" pitchFamily="18" charset="0"/>
            </a:endParaRPr>
          </a:p>
          <a:p>
            <a:endParaRPr lang="en-US" sz="400" dirty="0">
              <a:latin typeface="Bell MT" panose="02020503060305020303" pitchFamily="18" charset="0"/>
            </a:endParaRPr>
          </a:p>
          <a:p>
            <a:r>
              <a:rPr lang="en-US" sz="850" i="1" dirty="0" smtClean="0">
                <a:latin typeface="Bell MT" panose="02020503060305020303" pitchFamily="18" charset="0"/>
              </a:rPr>
              <a:t>Dependence</a:t>
            </a:r>
            <a:r>
              <a:rPr lang="en-US" sz="850" dirty="0" smtClean="0">
                <a:latin typeface="Bell MT" panose="02020503060305020303" pitchFamily="18" charset="0"/>
              </a:rPr>
              <a:t> </a:t>
            </a:r>
            <a:r>
              <a:rPr lang="en-US" sz="850" dirty="0">
                <a:latin typeface="Bell MT" panose="02020503060305020303" pitchFamily="18" charset="0"/>
              </a:rPr>
              <a:t>can vary considerably in severity and in accompanying symptoms. But diagnosis requires experiencing three (or more) of the  following symptoms within the same 12-month period: </a:t>
            </a:r>
            <a:endParaRPr lang="en-US" sz="850" dirty="0" smtClean="0">
              <a:latin typeface="Bell MT" panose="02020503060305020303" pitchFamily="18" charset="0"/>
            </a:endParaRPr>
          </a:p>
          <a:p>
            <a:pPr lvl="1"/>
            <a:r>
              <a:rPr lang="en-US" sz="850" dirty="0">
                <a:latin typeface="Bell MT" panose="02020503060305020303" pitchFamily="18" charset="0"/>
              </a:rPr>
              <a:t/>
            </a:r>
            <a:br>
              <a:rPr lang="en-US" sz="850" dirty="0">
                <a:latin typeface="Bell MT" panose="02020503060305020303" pitchFamily="18" charset="0"/>
              </a:rPr>
            </a:br>
            <a:r>
              <a:rPr lang="en-US" sz="850" dirty="0" smtClean="0">
                <a:latin typeface="Bell MT" panose="02020503060305020303" pitchFamily="18" charset="0"/>
              </a:rPr>
              <a:t>1</a:t>
            </a:r>
            <a:r>
              <a:rPr lang="en-US" sz="850" dirty="0">
                <a:latin typeface="Bell MT" panose="02020503060305020303" pitchFamily="18" charset="0"/>
              </a:rPr>
              <a:t>) tolerance, </a:t>
            </a:r>
            <a:endParaRPr lang="en-US" sz="850" dirty="0" smtClean="0">
              <a:latin typeface="Bell MT" panose="02020503060305020303" pitchFamily="18" charset="0"/>
            </a:endParaRPr>
          </a:p>
          <a:p>
            <a:pPr lvl="1"/>
            <a:r>
              <a:rPr lang="en-US" sz="850" dirty="0" smtClean="0">
                <a:latin typeface="Bell MT" panose="02020503060305020303" pitchFamily="18" charset="0"/>
              </a:rPr>
              <a:t>2</a:t>
            </a:r>
            <a:r>
              <a:rPr lang="en-US" sz="850" dirty="0">
                <a:latin typeface="Bell MT" panose="02020503060305020303" pitchFamily="18" charset="0"/>
              </a:rPr>
              <a:t>) withdrawal or drinking to relieve withdrawal, </a:t>
            </a:r>
            <a:endParaRPr lang="en-US" sz="850" dirty="0" smtClean="0">
              <a:latin typeface="Bell MT" panose="02020503060305020303" pitchFamily="18" charset="0"/>
            </a:endParaRPr>
          </a:p>
          <a:p>
            <a:pPr lvl="1"/>
            <a:r>
              <a:rPr lang="en-US" sz="850" dirty="0" smtClean="0">
                <a:latin typeface="Bell MT" panose="02020503060305020303" pitchFamily="18" charset="0"/>
              </a:rPr>
              <a:t>3</a:t>
            </a:r>
            <a:r>
              <a:rPr lang="en-US" sz="850" dirty="0">
                <a:latin typeface="Bell MT" panose="02020503060305020303" pitchFamily="18" charset="0"/>
              </a:rPr>
              <a:t>) impaired control  (i.e., persistent desire or unsuccessful attempts to cut down), </a:t>
            </a:r>
            <a:endParaRPr lang="en-US" sz="850" dirty="0" smtClean="0">
              <a:latin typeface="Bell MT" panose="02020503060305020303" pitchFamily="18" charset="0"/>
            </a:endParaRPr>
          </a:p>
          <a:p>
            <a:pPr lvl="1"/>
            <a:r>
              <a:rPr lang="en-US" sz="850" dirty="0" smtClean="0">
                <a:latin typeface="Bell MT" panose="02020503060305020303" pitchFamily="18" charset="0"/>
              </a:rPr>
              <a:t>4</a:t>
            </a:r>
            <a:r>
              <a:rPr lang="en-US" sz="850" dirty="0">
                <a:latin typeface="Bell MT" panose="02020503060305020303" pitchFamily="18" charset="0"/>
              </a:rPr>
              <a:t>) drinking more or longer than intended, </a:t>
            </a:r>
            <a:endParaRPr lang="en-US" sz="850" dirty="0" smtClean="0">
              <a:latin typeface="Bell MT" panose="02020503060305020303" pitchFamily="18" charset="0"/>
            </a:endParaRPr>
          </a:p>
          <a:p>
            <a:pPr lvl="1"/>
            <a:r>
              <a:rPr lang="en-US" sz="850" dirty="0" smtClean="0">
                <a:latin typeface="Bell MT" panose="02020503060305020303" pitchFamily="18" charset="0"/>
              </a:rPr>
              <a:t>5</a:t>
            </a:r>
            <a:r>
              <a:rPr lang="en-US" sz="850" dirty="0">
                <a:latin typeface="Bell MT" panose="02020503060305020303" pitchFamily="18" charset="0"/>
              </a:rPr>
              <a:t>) giving </a:t>
            </a:r>
            <a:r>
              <a:rPr lang="en-US" sz="850" dirty="0" smtClean="0">
                <a:latin typeface="Bell MT" panose="02020503060305020303" pitchFamily="18" charset="0"/>
              </a:rPr>
              <a:t> </a:t>
            </a:r>
            <a:r>
              <a:rPr lang="en-US" sz="850" dirty="0">
                <a:latin typeface="Bell MT" panose="02020503060305020303" pitchFamily="18" charset="0"/>
              </a:rPr>
              <a:t>up or reducing important  activities because of alcohol use, </a:t>
            </a:r>
            <a:endParaRPr lang="en-US" sz="850" dirty="0" smtClean="0">
              <a:latin typeface="Bell MT" panose="02020503060305020303" pitchFamily="18" charset="0"/>
            </a:endParaRPr>
          </a:p>
          <a:p>
            <a:pPr marL="573088" lvl="1" indent="-111125"/>
            <a:r>
              <a:rPr lang="en-US" sz="850" dirty="0" smtClean="0">
                <a:latin typeface="Bell MT" panose="02020503060305020303" pitchFamily="18" charset="0"/>
              </a:rPr>
              <a:t>6</a:t>
            </a:r>
            <a:r>
              <a:rPr lang="en-US" sz="850" dirty="0">
                <a:latin typeface="Bell MT" panose="02020503060305020303" pitchFamily="18" charset="0"/>
              </a:rPr>
              <a:t>) an excessive amount of time spent in obtaining, using, or recovering from the use of alcohol, </a:t>
            </a:r>
            <a:r>
              <a:rPr lang="en-US" sz="850" dirty="0" smtClean="0">
                <a:latin typeface="Bell MT" panose="02020503060305020303" pitchFamily="18" charset="0"/>
              </a:rPr>
              <a:t>  </a:t>
            </a:r>
          </a:p>
          <a:p>
            <a:pPr marL="573088" lvl="1" indent="-111125">
              <a:spcAft>
                <a:spcPts val="600"/>
              </a:spcAft>
            </a:pPr>
            <a:r>
              <a:rPr lang="en-US" sz="850" dirty="0" smtClean="0">
                <a:latin typeface="Bell MT" panose="02020503060305020303" pitchFamily="18" charset="0"/>
              </a:rPr>
              <a:t>7</a:t>
            </a:r>
            <a:r>
              <a:rPr lang="en-US" sz="850" dirty="0">
                <a:latin typeface="Bell MT" panose="02020503060305020303" pitchFamily="18" charset="0"/>
              </a:rPr>
              <a:t>) continued alcohol use </a:t>
            </a:r>
            <a:r>
              <a:rPr lang="en-US" sz="850" dirty="0" smtClean="0">
                <a:latin typeface="Bell MT" panose="02020503060305020303" pitchFamily="18" charset="0"/>
              </a:rPr>
              <a:t>despite recurrent </a:t>
            </a:r>
            <a:r>
              <a:rPr lang="en-US" sz="850" dirty="0">
                <a:latin typeface="Bell MT" panose="02020503060305020303" pitchFamily="18" charset="0"/>
              </a:rPr>
              <a:t>psychological or physical problems. </a:t>
            </a:r>
            <a:endParaRPr lang="en-US" sz="850" dirty="0" smtClean="0">
              <a:latin typeface="Bell MT" panose="02020503060305020303" pitchFamily="18" charset="0"/>
            </a:endParaRPr>
          </a:p>
          <a:p>
            <a:pPr lvl="2"/>
            <a:r>
              <a:rPr lang="en-US" sz="600" dirty="0" smtClean="0">
                <a:latin typeface="Bell MT" panose="02020503060305020303" pitchFamily="18" charset="0"/>
              </a:rPr>
              <a:t>(</a:t>
            </a:r>
            <a:r>
              <a:rPr lang="en-US" sz="600" dirty="0">
                <a:latin typeface="Bell MT" panose="02020503060305020303" pitchFamily="18" charset="0"/>
              </a:rPr>
              <a:t>American Psychiatric Association. Diagnostic and statistical manual of mental disorders, 4th Edition. Washington DC: APA; 1994.)</a:t>
            </a:r>
          </a:p>
          <a:p>
            <a:endParaRPr lang="en-US" sz="850" b="1" dirty="0">
              <a:latin typeface="Bell MT" panose="02020503060305020303" pitchFamily="18" charset="0"/>
            </a:endParaRPr>
          </a:p>
          <a:p>
            <a:r>
              <a:rPr lang="en-US" sz="1000" b="1" dirty="0">
                <a:solidFill>
                  <a:srgbClr val="C00000"/>
                </a:solidFill>
                <a:latin typeface="Bell MT" panose="02020503060305020303" pitchFamily="18" charset="0"/>
              </a:rPr>
              <a:t>Intoxication:</a:t>
            </a:r>
            <a:r>
              <a:rPr lang="en-US" sz="850" b="1" dirty="0">
                <a:latin typeface="Bell MT" panose="02020503060305020303" pitchFamily="18" charset="0"/>
              </a:rPr>
              <a:t>  </a:t>
            </a:r>
            <a:r>
              <a:rPr lang="en-US" sz="850" dirty="0">
                <a:latin typeface="Bell MT" panose="02020503060305020303" pitchFamily="18" charset="0"/>
              </a:rPr>
              <a:t>The drinking patterns of individuals in the bracketed conditions often lead to intoxication. When intoxication impairs judgment and affects physical control, it can lead to a variety of negative consequences. Nonetheless, intoxication, even extreme intoxication, is not equivalent to alcohol dependence</a:t>
            </a:r>
            <a:r>
              <a:rPr lang="en-US" sz="850" dirty="0" smtClean="0">
                <a:latin typeface="Bell MT" panose="02020503060305020303" pitchFamily="18" charset="0"/>
              </a:rPr>
              <a:t>.</a:t>
            </a:r>
          </a:p>
          <a:p>
            <a:endParaRPr lang="en-US" sz="400" dirty="0">
              <a:latin typeface="Bell MT" panose="02020503060305020303" pitchFamily="18" charset="0"/>
            </a:endParaRPr>
          </a:p>
          <a:p>
            <a:pPr marL="228600" indent="-228600"/>
            <a:r>
              <a:rPr lang="en-US" sz="850" dirty="0">
                <a:latin typeface="Bell MT" panose="02020503060305020303" pitchFamily="18" charset="0"/>
              </a:rPr>
              <a:t>Alcoholics get drunk, BUT not everyone who gets drunk is an alcoholic</a:t>
            </a:r>
            <a:r>
              <a:rPr lang="en-US" sz="850" dirty="0" smtClean="0">
                <a:latin typeface="Bell MT" panose="02020503060305020303" pitchFamily="18" charset="0"/>
              </a:rPr>
              <a:t>. Although vast </a:t>
            </a:r>
            <a:r>
              <a:rPr lang="en-US" sz="850" dirty="0">
                <a:latin typeface="Bell MT" panose="02020503060305020303" pitchFamily="18" charset="0"/>
              </a:rPr>
              <a:t>majority of college students who get drunk, even on a fairly regular basis, are not alcoholics. Although most of them will mature out of heavy drinking, some will die as a result of their binge drinking long before they ever get the chance to become an alcoholic. </a:t>
            </a:r>
          </a:p>
          <a:p>
            <a:pPr marL="228600" indent="-228600"/>
            <a:endParaRPr lang="en-US" sz="850" dirty="0">
              <a:latin typeface="Bell MT" panose="02020503060305020303" pitchFamily="18" charset="0"/>
            </a:endParaRPr>
          </a:p>
          <a:p>
            <a:pPr marL="228600" indent="-228600"/>
            <a:r>
              <a:rPr lang="en-US" sz="850" dirty="0">
                <a:latin typeface="Bell MT" panose="02020503060305020303" pitchFamily="18" charset="0"/>
              </a:rPr>
              <a:t>Conversely, many alcoholic individuals are not drunk when they visit their doctor. For that reason, they are usually not identified.  </a:t>
            </a:r>
          </a:p>
          <a:p>
            <a:pPr marL="228600" indent="-228600"/>
            <a:endParaRPr lang="en-US" sz="850" b="1" dirty="0">
              <a:solidFill>
                <a:srgbClr val="FF6600"/>
              </a:solidFill>
              <a:latin typeface="Bell MT" panose="02020503060305020303" pitchFamily="18" charset="0"/>
            </a:endParaRPr>
          </a:p>
          <a:p>
            <a:pPr marL="228600" indent="-228600"/>
            <a:r>
              <a:rPr lang="en-US" sz="850" b="1" dirty="0">
                <a:solidFill>
                  <a:srgbClr val="FF6600"/>
                </a:solidFill>
                <a:latin typeface="Bell MT" panose="02020503060305020303" pitchFamily="18" charset="0"/>
              </a:rPr>
              <a:t>Bottom line:  For every alcoholic, there are 6 to 7 individuals who need an intervention. For almost all of them, a brief intervention will be adequate. </a:t>
            </a:r>
          </a:p>
          <a:p>
            <a:endParaRPr lang="en-US" sz="850" dirty="0">
              <a:latin typeface="Bell MT" panose="02020503060305020303" pitchFamily="18" charset="0"/>
            </a:endParaRPr>
          </a:p>
        </p:txBody>
      </p:sp>
      <p:cxnSp>
        <p:nvCxnSpPr>
          <p:cNvPr id="5" name="Straight Connector 4"/>
          <p:cNvCxnSpPr/>
          <p:nvPr/>
        </p:nvCxnSpPr>
        <p:spPr>
          <a:xfrm>
            <a:off x="279400" y="3160473"/>
            <a:ext cx="8280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1187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a:prstGeom prst="rect">
            <a:avLst/>
          </a:prstGeom>
        </p:spPr>
      </p:sp>
      <p:sp>
        <p:nvSpPr>
          <p:cNvPr id="3" name="Notes Placeholder 2"/>
          <p:cNvSpPr>
            <a:spLocks noGrp="1"/>
          </p:cNvSpPr>
          <p:nvPr>
            <p:ph type="body" idx="1"/>
          </p:nvPr>
        </p:nvSpPr>
        <p:spPr>
          <a:xfrm>
            <a:off x="4572000" y="0"/>
            <a:ext cx="4451420" cy="3429000"/>
          </a:xfrm>
          <a:prstGeom prst="rect">
            <a:avLst/>
          </a:prstGeom>
        </p:spPr>
        <p:txBody>
          <a:bodyPr lIns="274320" tIns="274320" rIns="274320" bIns="274320">
            <a:normAutofit fontScale="92500" lnSpcReduction="10000"/>
          </a:bodyPr>
          <a:lstStyle/>
          <a:p>
            <a:r>
              <a:rPr lang="en-US" dirty="0" smtClean="0">
                <a:latin typeface="Californian FB" panose="0207040306080B030204" pitchFamily="18" charset="0"/>
              </a:rPr>
              <a:t>By 1990, research on alcohol screening and brief intervention was strong enough for</a:t>
            </a:r>
            <a:r>
              <a:rPr lang="en-US" baseline="0" dirty="0" smtClean="0">
                <a:latin typeface="Californian FB" panose="0207040306080B030204" pitchFamily="18" charset="0"/>
              </a:rPr>
              <a:t> the Institute of Medicine to publish </a:t>
            </a:r>
            <a:r>
              <a:rPr lang="en-US" i="1" baseline="0" dirty="0" smtClean="0">
                <a:latin typeface="Californian FB" panose="0207040306080B030204" pitchFamily="18" charset="0"/>
              </a:rPr>
              <a:t>Broadening the Base of Treatment of Alcohol Problems</a:t>
            </a:r>
            <a:r>
              <a:rPr lang="en-US" baseline="0" dirty="0" smtClean="0">
                <a:latin typeface="Californian FB" panose="0207040306080B030204" pitchFamily="18" charset="0"/>
              </a:rPr>
              <a:t>.</a:t>
            </a:r>
          </a:p>
          <a:p>
            <a:endParaRPr lang="en-US" baseline="0" dirty="0" smtClean="0">
              <a:latin typeface="Californian FB" panose="0207040306080B030204" pitchFamily="18" charset="0"/>
            </a:endParaRPr>
          </a:p>
          <a:p>
            <a:r>
              <a:rPr lang="en-US" baseline="0" dirty="0" smtClean="0">
                <a:latin typeface="Californian FB" panose="0207040306080B030204" pitchFamily="18" charset="0"/>
              </a:rPr>
              <a:t>It summarized the research to date and based its recommendations on both clinical and epidemiologic research.  </a:t>
            </a:r>
            <a:endParaRPr lang="en-US" dirty="0">
              <a:latin typeface="Californian FB" panose="0207040306080B030204" pitchFamily="18" charset="0"/>
            </a:endParaRPr>
          </a:p>
          <a:p>
            <a:endParaRPr lang="en-US" baseline="0" dirty="0" smtClean="0">
              <a:latin typeface="Californian FB" panose="0207040306080B030204" pitchFamily="18" charset="0"/>
            </a:endParaRPr>
          </a:p>
          <a:p>
            <a:r>
              <a:rPr lang="en-US" dirty="0" smtClean="0">
                <a:latin typeface="Californian FB" panose="0207040306080B030204" pitchFamily="18" charset="0"/>
              </a:rPr>
              <a:t>It recommended a two-part treatment system.</a:t>
            </a:r>
          </a:p>
          <a:p>
            <a:endParaRPr lang="en-US" dirty="0">
              <a:latin typeface="Californian FB" panose="0207040306080B030204" pitchFamily="18" charset="0"/>
            </a:endParaRPr>
          </a:p>
          <a:p>
            <a:pPr marL="685800" lvl="1" indent="-228600">
              <a:spcAft>
                <a:spcPts val="600"/>
              </a:spcAft>
              <a:buAutoNum type="arabicParenR"/>
            </a:pPr>
            <a:r>
              <a:rPr lang="en-US" dirty="0" smtClean="0">
                <a:latin typeface="Californian FB" panose="0207040306080B030204" pitchFamily="18" charset="0"/>
              </a:rPr>
              <a:t>the already-existing specialized treatment system designed for individuals with severe alcohol problems </a:t>
            </a:r>
          </a:p>
          <a:p>
            <a:pPr marL="685800" lvl="1" indent="-228600">
              <a:buAutoNum type="arabicParenR"/>
            </a:pPr>
            <a:r>
              <a:rPr lang="en-US" dirty="0" smtClean="0">
                <a:latin typeface="Californian FB" panose="0207040306080B030204" pitchFamily="18" charset="0"/>
              </a:rPr>
              <a:t>a community-based system designed to identify individuals who are drinking too much </a:t>
            </a:r>
          </a:p>
          <a:p>
            <a:endParaRPr lang="en-US" dirty="0">
              <a:latin typeface="Californian FB" panose="0207040306080B030204" pitchFamily="18" charset="0"/>
            </a:endParaRPr>
          </a:p>
          <a:p>
            <a:r>
              <a:rPr lang="en-US" dirty="0" smtClean="0">
                <a:latin typeface="Californian FB" panose="0207040306080B030204" pitchFamily="18" charset="0"/>
              </a:rPr>
              <a:t>The community based system would provide brief interventions for individuals who were not dependent on alcohol and referral to specialized treatment for individuals who were dependent on alcohol or had severe problems. </a:t>
            </a:r>
            <a:endParaRPr lang="en-US" baseline="0" dirty="0" smtClean="0">
              <a:latin typeface="Californian FB" panose="0207040306080B030204" pitchFamily="18" charset="0"/>
            </a:endParaRPr>
          </a:p>
        </p:txBody>
      </p:sp>
      <p:sp>
        <p:nvSpPr>
          <p:cNvPr id="4" name="Slide Number Placeholder 3"/>
          <p:cNvSpPr>
            <a:spLocks noGrp="1"/>
          </p:cNvSpPr>
          <p:nvPr>
            <p:ph type="sldNum" sz="quarter" idx="10"/>
          </p:nvPr>
        </p:nvSpPr>
        <p:spPr>
          <a:xfrm>
            <a:off x="7021079" y="4993998"/>
            <a:ext cx="5371253" cy="262890"/>
          </a:xfrm>
          <a:prstGeom prst="rect">
            <a:avLst/>
          </a:prstGeom>
        </p:spPr>
        <p:txBody>
          <a:bodyPr lIns="93177" tIns="46589" rIns="93177" bIns="46589"/>
          <a:lstStyle/>
          <a:p>
            <a:pPr>
              <a:defRPr/>
            </a:pPr>
            <a:fld id="{F01840E4-CF67-40A0-B5F7-1BF229A5A129}" type="slidenum">
              <a:rPr lang="en-US" smtClean="0"/>
              <a:pPr>
                <a:defRPr/>
              </a:pPr>
              <a:t>17</a:t>
            </a:fld>
            <a:endParaRPr lang="en-US"/>
          </a:p>
        </p:txBody>
      </p:sp>
    </p:spTree>
    <p:extLst>
      <p:ext uri="{BB962C8B-B14F-4D97-AF65-F5344CB8AC3E}">
        <p14:creationId xmlns:p14="http://schemas.microsoft.com/office/powerpoint/2010/main" xmlns="" val="33818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179484" y="6513911"/>
            <a:ext cx="3962400" cy="342900"/>
          </a:xfrm>
          <a:prstGeom prst="rect">
            <a:avLst/>
          </a:prstGeom>
          <a:ln/>
        </p:spPr>
        <p:txBody>
          <a:bodyPr lIns="93177" tIns="46589" rIns="93177" bIns="46589"/>
          <a:lstStyle/>
          <a:p>
            <a:fld id="{848A5808-AD33-4AE0-8CA3-B9E9D0F4DD05}" type="slidenum">
              <a:rPr lang="en-US"/>
              <a:pPr/>
              <a:t>18</a:t>
            </a:fld>
            <a:endParaRPr lang="en-US"/>
          </a:p>
        </p:txBody>
      </p:sp>
      <p:sp>
        <p:nvSpPr>
          <p:cNvPr id="64514" name="Rectangle 2"/>
          <p:cNvSpPr>
            <a:spLocks noGrp="1" noRot="1" noChangeAspect="1" noChangeArrowheads="1" noTextEdit="1"/>
          </p:cNvSpPr>
          <p:nvPr>
            <p:ph type="sldImg"/>
          </p:nvPr>
        </p:nvSpPr>
        <p:spPr>
          <a:xfrm>
            <a:off x="0" y="0"/>
            <a:ext cx="4572000" cy="3429000"/>
          </a:xfrm>
          <a:prstGeom prst="rect">
            <a:avLst/>
          </a:prstGeom>
          <a:ln/>
        </p:spPr>
      </p:sp>
    </p:spTree>
    <p:extLst>
      <p:ext uri="{BB962C8B-B14F-4D97-AF65-F5344CB8AC3E}">
        <p14:creationId xmlns:p14="http://schemas.microsoft.com/office/powerpoint/2010/main" xmlns="" val="172399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3" name="Notes Placeholder 2"/>
          <p:cNvSpPr>
            <a:spLocks noGrp="1"/>
          </p:cNvSpPr>
          <p:nvPr>
            <p:ph type="body" idx="1"/>
          </p:nvPr>
        </p:nvSpPr>
        <p:spPr>
          <a:xfrm>
            <a:off x="4923692" y="358051"/>
            <a:ext cx="3801627" cy="4052024"/>
          </a:xfrm>
        </p:spPr>
        <p:txBody>
          <a:bodyPr/>
          <a:lstStyle/>
          <a:p>
            <a:pPr algn="r"/>
            <a:r>
              <a:rPr lang="en-US" sz="800" dirty="0">
                <a:hlinkClick r:id="rId3"/>
              </a:rPr>
              <a:t>http://www.drugsandalcohol.ie/fckeditor_UPLOADS/</a:t>
            </a:r>
            <a:br>
              <a:rPr lang="en-US" sz="800" dirty="0">
                <a:hlinkClick r:id="rId3"/>
              </a:rPr>
            </a:br>
            <a:r>
              <a:rPr lang="en-US" sz="800" dirty="0">
                <a:hlinkClick r:id="rId3"/>
              </a:rPr>
              <a:t>image/gallery01/drugnet_21_p19_trends_in_alcohol.jpg</a:t>
            </a:r>
            <a:endParaRPr lang="en-US" sz="800" dirty="0"/>
          </a:p>
          <a:p>
            <a:endParaRPr lang="en-US" sz="600" dirty="0" smtClean="0">
              <a:latin typeface="Bell MT" panose="02020503060305020303" pitchFamily="18" charset="0"/>
            </a:endParaRPr>
          </a:p>
          <a:p>
            <a:r>
              <a:rPr lang="en-US" dirty="0" smtClean="0">
                <a:latin typeface="Bell MT" panose="02020503060305020303" pitchFamily="18" charset="0"/>
              </a:rPr>
              <a:t>This diagram is an adaptation of the one presented in the IOM publication and is an early example of moving from the two-category system described earlier and a spectrum (or continuous) model.</a:t>
            </a:r>
          </a:p>
          <a:p>
            <a:endParaRPr lang="en-US" sz="600" dirty="0">
              <a:latin typeface="Bell MT" panose="02020503060305020303" pitchFamily="18" charset="0"/>
            </a:endParaRPr>
          </a:p>
          <a:p>
            <a:r>
              <a:rPr lang="en-US" dirty="0" smtClean="0">
                <a:latin typeface="Bell MT" panose="02020503060305020303" pitchFamily="18" charset="0"/>
              </a:rPr>
              <a:t>The </a:t>
            </a:r>
            <a:r>
              <a:rPr lang="en-US" dirty="0">
                <a:latin typeface="Bell MT" panose="02020503060305020303" pitchFamily="18" charset="0"/>
              </a:rPr>
              <a:t>spectrum concept is different from the alcoholism concept in that it highlights that drinking and its effects exist on a continuum rather than as two separate categories. Moreover, it shows that as drinking and effects get more severe, the number of people in each category gets smaller.</a:t>
            </a:r>
          </a:p>
          <a:p>
            <a:endParaRPr lang="en-US" sz="600" dirty="0">
              <a:latin typeface="Bell MT" panose="02020503060305020303" pitchFamily="18" charset="0"/>
            </a:endParaRPr>
          </a:p>
          <a:p>
            <a:r>
              <a:rPr lang="en-US" dirty="0">
                <a:latin typeface="Bell MT" panose="02020503060305020303" pitchFamily="18" charset="0"/>
              </a:rPr>
              <a:t>It is similar to the alcoholism concept in that it focuses on alcoholism as the most severe outcomes. </a:t>
            </a:r>
          </a:p>
          <a:p>
            <a:endParaRPr lang="en-US" sz="600" dirty="0">
              <a:latin typeface="Bell MT" panose="02020503060305020303" pitchFamily="18" charset="0"/>
            </a:endParaRPr>
          </a:p>
          <a:p>
            <a:r>
              <a:rPr lang="en-US" dirty="0">
                <a:latin typeface="Bell MT" panose="02020503060305020303" pitchFamily="18" charset="0"/>
              </a:rPr>
              <a:t>One problem with most descriptions or depictions of the spectrum concept is that an extremely common, clearly harmful alcohol-related condition —  intoxication — tends to be omitted. It’s not clear where that should go on the spectrum because one need not be addicted to be intoxicated. </a:t>
            </a:r>
          </a:p>
        </p:txBody>
      </p:sp>
      <p:sp>
        <p:nvSpPr>
          <p:cNvPr id="4" name="Slide Number Placeholder 3"/>
          <p:cNvSpPr>
            <a:spLocks noGrp="1"/>
          </p:cNvSpPr>
          <p:nvPr>
            <p:ph type="sldNum" sz="quarter" idx="10"/>
          </p:nvPr>
        </p:nvSpPr>
        <p:spPr/>
        <p:txBody>
          <a:bodyPr/>
          <a:lstStyle/>
          <a:p>
            <a:fld id="{046D2D64-EC19-484D-9E84-366FCFF0B934}" type="slidenum">
              <a:rPr lang="en-US" smtClean="0"/>
              <a:pPr/>
              <a:t>19</a:t>
            </a:fld>
            <a:endParaRPr lang="en-US"/>
          </a:p>
        </p:txBody>
      </p:sp>
      <p:sp>
        <p:nvSpPr>
          <p:cNvPr id="5" name="TextBox 4"/>
          <p:cNvSpPr txBox="1"/>
          <p:nvPr/>
        </p:nvSpPr>
        <p:spPr>
          <a:xfrm>
            <a:off x="152401" y="3495675"/>
            <a:ext cx="4657724" cy="3354765"/>
          </a:xfrm>
          <a:prstGeom prst="rect">
            <a:avLst/>
          </a:prstGeom>
          <a:noFill/>
        </p:spPr>
        <p:txBody>
          <a:bodyPr wrap="square" rtlCol="0">
            <a:spAutoFit/>
          </a:bodyPr>
          <a:lstStyle/>
          <a:p>
            <a:r>
              <a:rPr lang="en-US" sz="1200" dirty="0" smtClean="0">
                <a:latin typeface="Bell MT" panose="02020503060305020303" pitchFamily="18" charset="0"/>
              </a:rPr>
              <a:t>Figure </a:t>
            </a:r>
            <a:r>
              <a:rPr lang="en-US" sz="1200" dirty="0">
                <a:latin typeface="Bell MT" panose="02020503060305020303" pitchFamily="18" charset="0"/>
              </a:rPr>
              <a:t>2a: A spectrum of responses to alcohol problems </a:t>
            </a:r>
          </a:p>
          <a:p>
            <a:r>
              <a:rPr lang="en-US" sz="400" dirty="0" smtClean="0">
                <a:latin typeface="Bell MT" panose="02020503060305020303" pitchFamily="18" charset="0"/>
              </a:rPr>
              <a:t/>
            </a:r>
            <a:br>
              <a:rPr lang="en-US" sz="400" dirty="0" smtClean="0">
                <a:latin typeface="Bell MT" panose="02020503060305020303" pitchFamily="18" charset="0"/>
              </a:rPr>
            </a:br>
            <a:r>
              <a:rPr lang="en-US" sz="1200" dirty="0" smtClean="0">
                <a:latin typeface="Bell MT" panose="02020503060305020303" pitchFamily="18" charset="0"/>
              </a:rPr>
              <a:t>Adapted </a:t>
            </a:r>
            <a:r>
              <a:rPr lang="en-US" sz="1200" dirty="0">
                <a:latin typeface="Bell MT" panose="02020503060305020303" pitchFamily="18" charset="0"/>
              </a:rPr>
              <a:t>from figure 9.1 in the Institute of Medicine [1990] report, p212. The triangle shown in figure 2a represents the population of England, with the spectrum of alcohol problems experienced by the population shown along the upper side of the figure. Responses to these problems are shown along the lower side. The dotted lines in figure 2a suggest that primary prevention, simple brief intervention, extended brief intervention and less-intensive treatment may have effects beyond their main target area. Although the figure is not drawn to scale, the prevalence in the population of each of the categories of alcohol problem is approximated by the area of the triangle occupied; most people have no alcohol problems, a very large number show risky consumption but no current problems, many have risky consumption and less serious alcohol problems, some have moderate dependence and problems and a few have </a:t>
            </a:r>
            <a:r>
              <a:rPr lang="en-US" sz="1200" dirty="0" smtClean="0">
                <a:latin typeface="Bell MT" panose="02020503060305020303" pitchFamily="18" charset="0"/>
              </a:rPr>
              <a:t>severe dependence </a:t>
            </a:r>
            <a:r>
              <a:rPr lang="en-US" sz="1200" dirty="0">
                <a:latin typeface="Bell MT" panose="02020503060305020303" pitchFamily="18" charset="0"/>
              </a:rPr>
              <a:t>or complicated alcohol problems.</a:t>
            </a:r>
          </a:p>
          <a:p>
            <a:pPr algn="r"/>
            <a:r>
              <a:rPr lang="en-US" sz="800" dirty="0" smtClean="0">
                <a:hlinkClick r:id="rId4"/>
              </a:rPr>
              <a:t>http</a:t>
            </a:r>
            <a:r>
              <a:rPr lang="en-US" sz="800" dirty="0">
                <a:hlinkClick r:id="rId4"/>
              </a:rPr>
              <a:t>://www.nta.nhs.uk/uploads/nta_review_of_the_effectiveness</a:t>
            </a:r>
            <a:r>
              <a:rPr lang="en-US" sz="800" dirty="0" smtClean="0">
                <a:hlinkClick r:id="rId4"/>
              </a:rPr>
              <a:t>_</a:t>
            </a:r>
            <a:br>
              <a:rPr lang="en-US" sz="800" dirty="0" smtClean="0">
                <a:hlinkClick r:id="rId4"/>
              </a:rPr>
            </a:br>
            <a:r>
              <a:rPr lang="en-US" sz="800" dirty="0" smtClean="0">
                <a:hlinkClick r:id="rId4"/>
              </a:rPr>
              <a:t>of_treatment_for_alcohol_problems_fullreport_2006_alcohol2.pdf</a:t>
            </a:r>
            <a:endParaRPr lang="en-US" sz="800" dirty="0"/>
          </a:p>
        </p:txBody>
      </p:sp>
    </p:spTree>
    <p:extLst>
      <p:ext uri="{BB962C8B-B14F-4D97-AF65-F5344CB8AC3E}">
        <p14:creationId xmlns:p14="http://schemas.microsoft.com/office/powerpoint/2010/main" xmlns="" val="191120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3883" cy="3429000"/>
          </a:xfrm>
        </p:spPr>
      </p:sp>
      <p:sp>
        <p:nvSpPr>
          <p:cNvPr id="3" name="Notes Placeholder 2"/>
          <p:cNvSpPr>
            <a:spLocks noGrp="1"/>
          </p:cNvSpPr>
          <p:nvPr>
            <p:ph type="body" idx="1"/>
          </p:nvPr>
        </p:nvSpPr>
        <p:spPr/>
        <p:txBody>
          <a:bodyPr/>
          <a:lstStyle/>
          <a:p>
            <a:r>
              <a:rPr lang="en-US" sz="1400" b="1" dirty="0" smtClean="0">
                <a:latin typeface="Bell MT" panose="02020503060305020303" pitchFamily="18" charset="0"/>
              </a:rPr>
              <a:t>AA Founded</a:t>
            </a:r>
            <a:r>
              <a:rPr lang="en-US" sz="1400" b="1" baseline="0" dirty="0" smtClean="0">
                <a:latin typeface="Bell MT" panose="02020503060305020303" pitchFamily="18" charset="0"/>
              </a:rPr>
              <a:t> June 1935.</a:t>
            </a:r>
          </a:p>
          <a:p>
            <a:endParaRPr lang="en-US" baseline="0" dirty="0" smtClean="0">
              <a:latin typeface="Bell MT" panose="020205030603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Bell MT" panose="02020503060305020303" pitchFamily="18" charset="0"/>
              </a:rPr>
              <a:t>Bill</a:t>
            </a:r>
            <a:r>
              <a:rPr lang="en-US" sz="1200" baseline="0" dirty="0" smtClean="0">
                <a:latin typeface="Bell MT" panose="02020503060305020303" pitchFamily="18" charset="0"/>
              </a:rPr>
              <a:t> Wilson and Dr. Robert Smith, known throughout the movement as Bill W and Dr. Bob in the AA tradition* of not publicly using full names. </a:t>
            </a:r>
          </a:p>
          <a:p>
            <a:pPr>
              <a:defRPr/>
            </a:pPr>
            <a:endParaRPr lang="en-US" dirty="0" smtClean="0">
              <a:latin typeface="Bell MT" panose="02020503060305020303" pitchFamily="18" charset="0"/>
              <a:hlinkClick r:id="rId3"/>
            </a:endParaRPr>
          </a:p>
          <a:p>
            <a:pPr>
              <a:defRPr/>
            </a:pPr>
            <a:r>
              <a:rPr lang="en-US" dirty="0" smtClean="0">
                <a:latin typeface="Bell MT" panose="02020503060305020303" pitchFamily="18" charset="0"/>
                <a:hlinkClick r:id="rId3"/>
              </a:rPr>
              <a:t>https</a:t>
            </a:r>
            <a:r>
              <a:rPr lang="en-US" dirty="0">
                <a:latin typeface="Bell MT" panose="02020503060305020303" pitchFamily="18" charset="0"/>
                <a:hlinkClick r:id="rId3"/>
              </a:rPr>
              <a:t>://en.wikipedia.org/wiki/Alcoholics_Anonymous</a:t>
            </a:r>
            <a:endParaRPr lang="en-US" sz="1200" dirty="0" smtClean="0">
              <a:latin typeface="Bell MT" panose="02020503060305020303" pitchFamily="18" charset="0"/>
            </a:endParaRPr>
          </a:p>
          <a:p>
            <a:r>
              <a:rPr lang="en-US" sz="1200" u="none" dirty="0" smtClean="0">
                <a:latin typeface="Bell MT" panose="02020503060305020303" pitchFamily="18" charset="0"/>
                <a:hlinkClick r:id="rId4"/>
              </a:rPr>
              <a:t>https://en.wikipedia.org/wiki/Dr_Bob</a:t>
            </a:r>
            <a:endParaRPr lang="en-US" sz="1200" u="none" dirty="0" smtClean="0">
              <a:latin typeface="Bell MT" panose="02020503060305020303" pitchFamily="18" charset="0"/>
            </a:endParaRPr>
          </a:p>
          <a:p>
            <a:r>
              <a:rPr lang="en-US" sz="1200" u="none" dirty="0" smtClean="0">
                <a:latin typeface="Bell MT" panose="02020503060305020303" pitchFamily="18" charset="0"/>
                <a:hlinkClick r:id="rId5"/>
              </a:rPr>
              <a:t>https://en.wikipedia.org/wiki/Bill_W.</a:t>
            </a:r>
            <a:endParaRPr lang="en-US" sz="1200" u="none" dirty="0" smtClean="0">
              <a:latin typeface="Bell MT" panose="02020503060305020303" pitchFamily="18" charset="0"/>
            </a:endParaRPr>
          </a:p>
          <a:p>
            <a:endParaRPr lang="en-US" sz="1200" dirty="0" smtClean="0">
              <a:latin typeface="Bell MT" panose="02020503060305020303" pitchFamily="18" charset="0"/>
            </a:endParaRPr>
          </a:p>
          <a:p>
            <a:r>
              <a:rPr lang="en-US" dirty="0" smtClean="0">
                <a:latin typeface="Bell MT" panose="02020503060305020303" pitchFamily="18" charset="0"/>
              </a:rPr>
              <a:t>*  </a:t>
            </a:r>
            <a:r>
              <a:rPr lang="en-US" dirty="0" smtClean="0">
                <a:latin typeface="Bell MT" panose="02020503060305020303" pitchFamily="18" charset="0"/>
                <a:hlinkClick r:id="rId6"/>
              </a:rPr>
              <a:t>http</a:t>
            </a:r>
            <a:r>
              <a:rPr lang="en-US" dirty="0">
                <a:latin typeface="Bell MT" panose="02020503060305020303" pitchFamily="18" charset="0"/>
                <a:hlinkClick r:id="rId6"/>
              </a:rPr>
              <a:t>://www.aa.org/pages/en_US/anonymity-letter-to-media</a:t>
            </a:r>
            <a:endParaRPr lang="en-US" dirty="0">
              <a:latin typeface="Bell MT" panose="02020503060305020303" pitchFamily="18" charset="0"/>
            </a:endParaRPr>
          </a:p>
          <a:p>
            <a:endParaRPr lang="en-US" dirty="0" smtClean="0"/>
          </a:p>
        </p:txBody>
      </p:sp>
      <p:sp>
        <p:nvSpPr>
          <p:cNvPr id="4" name="Slide Number Placeholder 3"/>
          <p:cNvSpPr>
            <a:spLocks noGrp="1"/>
          </p:cNvSpPr>
          <p:nvPr>
            <p:ph type="sldNum" sz="quarter" idx="10"/>
          </p:nvPr>
        </p:nvSpPr>
        <p:spPr/>
        <p:txBody>
          <a:bodyPr/>
          <a:lstStyle/>
          <a:p>
            <a:fld id="{046D2D64-EC19-484D-9E84-366FCFF0B934}" type="slidenum">
              <a:rPr lang="en-US" smtClean="0"/>
              <a:pPr/>
              <a:t>2</a:t>
            </a:fld>
            <a:endParaRPr lang="en-US"/>
          </a:p>
        </p:txBody>
      </p:sp>
    </p:spTree>
    <p:extLst>
      <p:ext uri="{BB962C8B-B14F-4D97-AF65-F5344CB8AC3E}">
        <p14:creationId xmlns:p14="http://schemas.microsoft.com/office/powerpoint/2010/main" xmlns="" val="1123796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4" name="Slide Number Placeholder 3"/>
          <p:cNvSpPr>
            <a:spLocks noGrp="1"/>
          </p:cNvSpPr>
          <p:nvPr>
            <p:ph type="sldNum" sz="quarter" idx="10"/>
          </p:nvPr>
        </p:nvSpPr>
        <p:spPr/>
        <p:txBody>
          <a:bodyPr/>
          <a:lstStyle/>
          <a:p>
            <a:fld id="{046D2D64-EC19-484D-9E84-366FCFF0B934}" type="slidenum">
              <a:rPr lang="en-US" smtClean="0"/>
              <a:pPr/>
              <a:t>20</a:t>
            </a:fld>
            <a:endParaRPr lang="en-US"/>
          </a:p>
        </p:txBody>
      </p:sp>
      <p:sp>
        <p:nvSpPr>
          <p:cNvPr id="6" name="Notes Placeholder 2"/>
          <p:cNvSpPr>
            <a:spLocks noGrp="1"/>
          </p:cNvSpPr>
          <p:nvPr>
            <p:ph type="body" idx="3"/>
          </p:nvPr>
        </p:nvSpPr>
        <p:spPr>
          <a:xfrm>
            <a:off x="4923692" y="358051"/>
            <a:ext cx="3801627" cy="2700338"/>
          </a:xfrm>
        </p:spPr>
        <p:txBody>
          <a:bodyPr/>
          <a:lstStyle/>
          <a:p>
            <a:r>
              <a:rPr lang="en-US" dirty="0" smtClean="0">
                <a:latin typeface="Bell MT" panose="02020503060305020303" pitchFamily="18" charset="0"/>
              </a:rPr>
              <a:t>Here is another early depiction of the spectrum concept. </a:t>
            </a:r>
          </a:p>
          <a:p>
            <a:endParaRPr lang="en-US" dirty="0">
              <a:latin typeface="Bell MT" panose="02020503060305020303" pitchFamily="18" charset="0"/>
            </a:endParaRPr>
          </a:p>
          <a:p>
            <a:r>
              <a:rPr lang="en-US" dirty="0" smtClean="0">
                <a:latin typeface="Bell MT" panose="02020503060305020303" pitchFamily="18" charset="0"/>
              </a:rPr>
              <a:t>Published </a:t>
            </a:r>
            <a:r>
              <a:rPr lang="en-US" dirty="0">
                <a:latin typeface="Bell MT" panose="02020503060305020303" pitchFamily="18" charset="0"/>
              </a:rPr>
              <a:t>in 2001 on p. 33 of WHO’s Brief Intervention manual.  </a:t>
            </a:r>
          </a:p>
          <a:p>
            <a:endParaRPr lang="en-US" dirty="0"/>
          </a:p>
          <a:p>
            <a:r>
              <a:rPr lang="en-US" dirty="0">
                <a:latin typeface="Bell MT" panose="02020503060305020303" pitchFamily="18" charset="0"/>
                <a:hlinkClick r:id="rId3"/>
              </a:rPr>
              <a:t>http://whqlibdoc.who.int/hq/2001/WHO_MSD_MSB_01.6b.pdf?ua=1</a:t>
            </a:r>
            <a:endParaRPr lang="en-US" dirty="0">
              <a:latin typeface="Bell MT" panose="020205030603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p:txBody>
      </p:sp>
    </p:spTree>
    <p:extLst>
      <p:ext uri="{BB962C8B-B14F-4D97-AF65-F5344CB8AC3E}">
        <p14:creationId xmlns:p14="http://schemas.microsoft.com/office/powerpoint/2010/main" xmlns="" val="23572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019800" cy="4514850"/>
          </a:xfrm>
        </p:spPr>
      </p:sp>
      <p:sp>
        <p:nvSpPr>
          <p:cNvPr id="3" name="Notes Placeholder 2"/>
          <p:cNvSpPr>
            <a:spLocks noGrp="1"/>
          </p:cNvSpPr>
          <p:nvPr>
            <p:ph type="body" idx="1"/>
          </p:nvPr>
        </p:nvSpPr>
        <p:spPr>
          <a:xfrm>
            <a:off x="2209067" y="4800600"/>
            <a:ext cx="3801627" cy="1076324"/>
          </a:xfrm>
        </p:spPr>
        <p:txBody>
          <a:bodyPr/>
          <a:lstStyle/>
          <a:p>
            <a:r>
              <a:rPr lang="en-US" b="1" dirty="0" smtClean="0">
                <a:latin typeface="Bell MT" panose="02020503060305020303" pitchFamily="18" charset="0"/>
              </a:rPr>
              <a:t>Unhealthy Alcohol Use</a:t>
            </a:r>
          </a:p>
          <a:p>
            <a:r>
              <a:rPr lang="en-US" dirty="0" smtClean="0">
                <a:latin typeface="Bell MT" panose="02020503060305020303" pitchFamily="18" charset="0"/>
              </a:rPr>
              <a:t>Richard </a:t>
            </a:r>
            <a:r>
              <a:rPr lang="en-US" dirty="0" err="1" smtClean="0">
                <a:latin typeface="Bell MT" panose="02020503060305020303" pitchFamily="18" charset="0"/>
              </a:rPr>
              <a:t>Saitz</a:t>
            </a:r>
            <a:r>
              <a:rPr lang="en-US" dirty="0" smtClean="0">
                <a:latin typeface="Bell MT" panose="02020503060305020303" pitchFamily="18" charset="0"/>
              </a:rPr>
              <a:t>, M.D., M.P.H.</a:t>
            </a:r>
          </a:p>
          <a:p>
            <a:r>
              <a:rPr lang="en-US" dirty="0" smtClean="0">
                <a:latin typeface="Bell MT" panose="02020503060305020303" pitchFamily="18" charset="0"/>
              </a:rPr>
              <a:t>N </a:t>
            </a:r>
            <a:r>
              <a:rPr lang="en-US" dirty="0" err="1" smtClean="0">
                <a:latin typeface="Bell MT" panose="02020503060305020303" pitchFamily="18" charset="0"/>
              </a:rPr>
              <a:t>Engl</a:t>
            </a:r>
            <a:r>
              <a:rPr lang="en-US" dirty="0" smtClean="0">
                <a:latin typeface="Bell MT" panose="02020503060305020303" pitchFamily="18" charset="0"/>
              </a:rPr>
              <a:t> J Med 2005; 352:596-607, Feb 10, 2005. </a:t>
            </a:r>
          </a:p>
          <a:p>
            <a:endParaRPr lang="en-US" dirty="0" smtClean="0">
              <a:latin typeface="Bell MT" panose="02020503060305020303" pitchFamily="18" charset="0"/>
            </a:endParaRPr>
          </a:p>
          <a:p>
            <a:r>
              <a:rPr lang="en-US" dirty="0">
                <a:latin typeface="Bell MT" panose="02020503060305020303" pitchFamily="18" charset="0"/>
                <a:hlinkClick r:id="rId3"/>
              </a:rPr>
              <a:t>http://www.nejm.org/doi/full/10.1056/NEJMcp042262</a:t>
            </a:r>
            <a:endParaRPr lang="en-US" dirty="0">
              <a:latin typeface="Bell MT" panose="02020503060305020303" pitchFamily="18" charset="0"/>
            </a:endParaRPr>
          </a:p>
        </p:txBody>
      </p:sp>
      <p:sp>
        <p:nvSpPr>
          <p:cNvPr id="4" name="Slide Number Placeholder 3"/>
          <p:cNvSpPr>
            <a:spLocks noGrp="1"/>
          </p:cNvSpPr>
          <p:nvPr>
            <p:ph type="sldNum" sz="quarter" idx="10"/>
          </p:nvPr>
        </p:nvSpPr>
        <p:spPr/>
        <p:txBody>
          <a:bodyPr/>
          <a:lstStyle/>
          <a:p>
            <a:fld id="{046D2D64-EC19-484D-9E84-366FCFF0B934}" type="slidenum">
              <a:rPr lang="en-US" smtClean="0"/>
              <a:pPr/>
              <a:t>21</a:t>
            </a:fld>
            <a:endParaRPr lang="en-US"/>
          </a:p>
        </p:txBody>
      </p:sp>
      <p:sp>
        <p:nvSpPr>
          <p:cNvPr id="7" name="TextBox 6"/>
          <p:cNvSpPr txBox="1"/>
          <p:nvPr/>
        </p:nvSpPr>
        <p:spPr>
          <a:xfrm>
            <a:off x="6477000" y="600075"/>
            <a:ext cx="1219693" cy="276999"/>
          </a:xfrm>
          <a:prstGeom prst="rect">
            <a:avLst/>
          </a:prstGeom>
          <a:noFill/>
        </p:spPr>
        <p:txBody>
          <a:bodyPr wrap="none" rtlCol="0">
            <a:spAutoFit/>
          </a:bodyPr>
          <a:lstStyle/>
          <a:p>
            <a:r>
              <a:rPr lang="en-US" sz="1200" dirty="0" smtClean="0">
                <a:latin typeface="Bell MT" panose="02020503060305020303" pitchFamily="18" charset="0"/>
              </a:rPr>
              <a:t>And yet another.</a:t>
            </a:r>
            <a:endParaRPr lang="en-US" sz="1200" dirty="0">
              <a:latin typeface="Bell MT" panose="02020503060305020303" pitchFamily="18" charset="0"/>
            </a:endParaRPr>
          </a:p>
        </p:txBody>
      </p:sp>
    </p:spTree>
    <p:extLst>
      <p:ext uri="{BB962C8B-B14F-4D97-AF65-F5344CB8AC3E}">
        <p14:creationId xmlns:p14="http://schemas.microsoft.com/office/powerpoint/2010/main" xmlns="" val="418769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475277-4988-4C1F-8DC7-DAC3DB796FD5}" type="slidenum">
              <a:rPr lang="en-US"/>
              <a:pPr eaLnBrk="1" hangingPunct="1"/>
              <a:t>22</a:t>
            </a:fld>
            <a:endParaRPr lang="en-US"/>
          </a:p>
        </p:txBody>
      </p:sp>
      <p:sp>
        <p:nvSpPr>
          <p:cNvPr id="9219" name="Rectangle 2"/>
          <p:cNvSpPr>
            <a:spLocks noGrp="1" noRot="1" noChangeAspect="1" noChangeArrowheads="1" noTextEdit="1"/>
          </p:cNvSpPr>
          <p:nvPr>
            <p:ph type="sldImg"/>
          </p:nvPr>
        </p:nvSpPr>
        <p:spPr>
          <a:xfrm>
            <a:off x="0" y="0"/>
            <a:ext cx="4572000" cy="3429000"/>
          </a:xfrm>
          <a:ln/>
        </p:spPr>
      </p:sp>
      <p:sp>
        <p:nvSpPr>
          <p:cNvPr id="9220" name="Rectangle 3"/>
          <p:cNvSpPr>
            <a:spLocks noGrp="1" noChangeArrowheads="1"/>
          </p:cNvSpPr>
          <p:nvPr>
            <p:ph type="body" idx="1"/>
          </p:nvPr>
        </p:nvSpPr>
        <p:spPr>
          <a:xfrm>
            <a:off x="4923692" y="119924"/>
            <a:ext cx="3801627" cy="6452325"/>
          </a:xfrm>
          <a:noFill/>
        </p:spPr>
        <p:txBody>
          <a:bodyPr/>
          <a:lstStyle/>
          <a:p>
            <a:pPr marL="228600" indent="-228600" eaLnBrk="1" hangingPunct="1"/>
            <a:r>
              <a:rPr lang="en-US" b="1" dirty="0" smtClean="0">
                <a:latin typeface="Bell MT" panose="02020503060305020303" pitchFamily="18" charset="0"/>
              </a:rPr>
              <a:t>A Simplified Spectrum of Alcohol </a:t>
            </a:r>
            <a:r>
              <a:rPr lang="en-US" b="1" dirty="0">
                <a:latin typeface="Bell MT" panose="02020503060305020303" pitchFamily="18" charset="0"/>
              </a:rPr>
              <a:t>U</a:t>
            </a:r>
            <a:r>
              <a:rPr lang="en-US" b="1" dirty="0" smtClean="0">
                <a:latin typeface="Bell MT" panose="02020503060305020303" pitchFamily="18" charset="0"/>
              </a:rPr>
              <a:t>se </a:t>
            </a:r>
            <a:r>
              <a:rPr lang="en-US" dirty="0" smtClean="0">
                <a:latin typeface="Bell MT" panose="02020503060305020303" pitchFamily="18" charset="0"/>
              </a:rPr>
              <a:t> </a:t>
            </a:r>
          </a:p>
          <a:p>
            <a:pPr marL="228600" indent="-228600" eaLnBrk="1" hangingPunct="1"/>
            <a:endParaRPr lang="en-US" sz="600" dirty="0">
              <a:latin typeface="Bell MT" panose="02020503060305020303" pitchFamily="18" charset="0"/>
            </a:endParaRPr>
          </a:p>
          <a:p>
            <a:pPr marL="3175" indent="4763" eaLnBrk="1" hangingPunct="1"/>
            <a:r>
              <a:rPr lang="en-US" dirty="0" smtClean="0">
                <a:latin typeface="Bell MT" panose="02020503060305020303" pitchFamily="18" charset="0"/>
              </a:rPr>
              <a:t>About 70% of the population is at low risk of future harm from their drinking because they don’t drink at all or they don’t drink very much.  </a:t>
            </a:r>
          </a:p>
          <a:p>
            <a:pPr marL="228600" indent="-228600" eaLnBrk="1" hangingPunct="1"/>
            <a:endParaRPr lang="en-US" sz="600" dirty="0" smtClean="0">
              <a:latin typeface="Bell MT" panose="02020503060305020303" pitchFamily="18" charset="0"/>
            </a:endParaRPr>
          </a:p>
          <a:p>
            <a:pPr marL="3175" indent="4763" eaLnBrk="1" hangingPunct="1"/>
            <a:r>
              <a:rPr lang="en-US" dirty="0" smtClean="0">
                <a:latin typeface="Bell MT" panose="02020503060305020303" pitchFamily="18" charset="0"/>
              </a:rPr>
              <a:t>The remaining 30% of the population drinks at risky levels. This group can be broken into two categories.</a:t>
            </a:r>
          </a:p>
          <a:p>
            <a:pPr lvl="1"/>
            <a:endParaRPr lang="en-US" sz="600" dirty="0" smtClean="0">
              <a:latin typeface="Bell MT" panose="02020503060305020303" pitchFamily="18" charset="0"/>
            </a:endParaRPr>
          </a:p>
          <a:p>
            <a:pPr marL="685800" lvl="1" indent="-228600">
              <a:buFontTx/>
              <a:buAutoNum type="arabicPeriod"/>
            </a:pPr>
            <a:r>
              <a:rPr lang="en-US" dirty="0" smtClean="0">
                <a:latin typeface="Bell MT" panose="02020503060305020303" pitchFamily="18" charset="0"/>
              </a:rPr>
              <a:t>About 4% have very serious alcohol-related problems. They are essentially addicted and could be formally diagnosed as alcohol dependent.</a:t>
            </a:r>
          </a:p>
          <a:p>
            <a:pPr marL="685800" lvl="1" indent="-228600">
              <a:buFontTx/>
              <a:buAutoNum type="arabicPeriod"/>
            </a:pPr>
            <a:endParaRPr lang="en-US" sz="600" dirty="0" smtClean="0">
              <a:latin typeface="Bell MT" panose="02020503060305020303" pitchFamily="18" charset="0"/>
            </a:endParaRPr>
          </a:p>
          <a:p>
            <a:pPr marL="685800" lvl="1" indent="-228600">
              <a:buFontTx/>
              <a:buAutoNum type="arabicPeriod"/>
            </a:pPr>
            <a:r>
              <a:rPr lang="en-US" dirty="0" smtClean="0">
                <a:latin typeface="Bell MT" panose="02020503060305020303" pitchFamily="18" charset="0"/>
              </a:rPr>
              <a:t>About 25% drink enough to increase risk for future alcohol-related harm or who have already experienced alcohol-related harm. </a:t>
            </a:r>
            <a:r>
              <a:rPr lang="en-US" dirty="0">
                <a:latin typeface="Bell MT" panose="02020503060305020303" pitchFamily="18" charset="0"/>
              </a:rPr>
              <a:t>N</a:t>
            </a:r>
            <a:r>
              <a:rPr lang="en-US" dirty="0" smtClean="0">
                <a:latin typeface="Bell MT" panose="02020503060305020303" pitchFamily="18" charset="0"/>
              </a:rPr>
              <a:t>o one in this group, however, is addicted. </a:t>
            </a:r>
          </a:p>
          <a:p>
            <a:pPr lvl="1"/>
            <a:endParaRPr lang="en-US" sz="600" dirty="0">
              <a:latin typeface="Bell MT" panose="02020503060305020303" pitchFamily="18" charset="0"/>
            </a:endParaRPr>
          </a:p>
          <a:p>
            <a:pPr marL="228600" indent="-228600"/>
            <a:r>
              <a:rPr lang="en-US" dirty="0">
                <a:latin typeface="Bell MT" panose="02020503060305020303" pitchFamily="18" charset="0"/>
              </a:rPr>
              <a:t>Risky Nondependent Drinkers</a:t>
            </a:r>
          </a:p>
          <a:p>
            <a:pPr marL="228600" indent="-228600">
              <a:buFont typeface="Arial" panose="020B0604020202020204" pitchFamily="34" charset="0"/>
              <a:buChar char="•"/>
            </a:pPr>
            <a:r>
              <a:rPr lang="en-US" dirty="0">
                <a:latin typeface="Bell MT" panose="02020503060305020303" pitchFamily="18" charset="0"/>
              </a:rPr>
              <a:t>Drink too much</a:t>
            </a:r>
          </a:p>
          <a:p>
            <a:pPr marL="228600" indent="-228600">
              <a:buFont typeface="Arial" panose="020B0604020202020204" pitchFamily="34" charset="0"/>
              <a:buChar char="•"/>
            </a:pPr>
            <a:r>
              <a:rPr lang="en-US" dirty="0">
                <a:latin typeface="Bell MT" panose="02020503060305020303" pitchFamily="18" charset="0"/>
              </a:rPr>
              <a:t>Many, but not all, have experienced social, legal, physical harm</a:t>
            </a:r>
          </a:p>
          <a:p>
            <a:pPr marL="228600" indent="-228600">
              <a:buFont typeface="Arial" panose="020B0604020202020204" pitchFamily="34" charset="0"/>
              <a:buChar char="•"/>
            </a:pPr>
            <a:r>
              <a:rPr lang="en-US" dirty="0">
                <a:latin typeface="Bell MT" panose="02020503060305020303" pitchFamily="18" charset="0"/>
              </a:rPr>
              <a:t>Are not addicted. </a:t>
            </a:r>
          </a:p>
          <a:p>
            <a:pPr marL="228600" indent="-228600">
              <a:buFont typeface="Arial" panose="020B0604020202020204" pitchFamily="34" charset="0"/>
              <a:buChar char="•"/>
            </a:pPr>
            <a:endParaRPr lang="en-US" sz="600" dirty="0">
              <a:latin typeface="Bell MT" panose="02020503060305020303" pitchFamily="18" charset="0"/>
            </a:endParaRPr>
          </a:p>
          <a:p>
            <a:r>
              <a:rPr lang="en-US" dirty="0">
                <a:latin typeface="Bell MT" panose="02020503060305020303" pitchFamily="18" charset="0"/>
              </a:rPr>
              <a:t>For every alcoholic, there are 6 to 7 individuals who need an intervention. For almost all of them, a brief intervention will be adequate. </a:t>
            </a:r>
          </a:p>
          <a:p>
            <a:endParaRPr lang="en-US" sz="3200" dirty="0">
              <a:latin typeface="Bell MT" panose="02020503060305020303" pitchFamily="18" charset="0"/>
            </a:endParaRPr>
          </a:p>
          <a:p>
            <a:r>
              <a:rPr lang="en-US" sz="800" dirty="0" smtClean="0"/>
              <a:t>I prepared this diagram around 2006 in consultation with Deborah Dawson, an epidemiologist at NIAAA, and using the following two publications. </a:t>
            </a:r>
          </a:p>
          <a:p>
            <a:endParaRPr lang="en-US" sz="600" dirty="0" smtClean="0"/>
          </a:p>
          <a:p>
            <a:pPr lvl="2"/>
            <a:r>
              <a:rPr lang="en-US" sz="800" dirty="0" smtClean="0"/>
              <a:t>Grant </a:t>
            </a:r>
            <a:r>
              <a:rPr lang="en-US" sz="800" dirty="0"/>
              <a:t>BF, Dawson DA, Stinson FS, Chou SP, </a:t>
            </a:r>
            <a:r>
              <a:rPr lang="en-US" sz="800" dirty="0" err="1"/>
              <a:t>Dufour</a:t>
            </a:r>
            <a:r>
              <a:rPr lang="en-US" sz="800" dirty="0"/>
              <a:t> MC,  Pickering RP. The 12-month prevalence and trends in DSM-IV alcohol abuse and dependence: United States, 1991–1992 and 2001–2002. </a:t>
            </a:r>
            <a:r>
              <a:rPr lang="en-US" sz="800" i="1" dirty="0"/>
              <a:t>Drug Alcohol Depend</a:t>
            </a:r>
            <a:r>
              <a:rPr lang="en-US" sz="800" dirty="0"/>
              <a:t>. 2004;74:223–234</a:t>
            </a:r>
            <a:r>
              <a:rPr lang="en-US" sz="800" dirty="0" smtClean="0"/>
              <a:t>.</a:t>
            </a:r>
          </a:p>
          <a:p>
            <a:endParaRPr lang="en-US" sz="600" dirty="0"/>
          </a:p>
          <a:p>
            <a:pPr lvl="2"/>
            <a:r>
              <a:rPr lang="en-US" sz="800" dirty="0"/>
              <a:t>Dawson DA, Grant BF, Stinson FS et al</a:t>
            </a:r>
            <a:r>
              <a:rPr lang="en-US" sz="800" dirty="0" smtClean="0"/>
              <a:t>. Toward the Attainment of Low-Risk Drinking Goals: A 10-Year Progress Report. Alcohol </a:t>
            </a:r>
            <a:r>
              <a:rPr lang="en-US" sz="800" dirty="0" err="1"/>
              <a:t>Clin</a:t>
            </a:r>
            <a:r>
              <a:rPr lang="en-US" sz="800" dirty="0"/>
              <a:t> </a:t>
            </a:r>
            <a:r>
              <a:rPr lang="en-US" sz="800" dirty="0" err="1"/>
              <a:t>Exp</a:t>
            </a:r>
            <a:r>
              <a:rPr lang="en-US" sz="800" dirty="0"/>
              <a:t> Res 2004;28:1371-1378. </a:t>
            </a:r>
            <a:r>
              <a:rPr lang="en-US" sz="800" dirty="0" smtClean="0"/>
              <a:t> </a:t>
            </a:r>
          </a:p>
          <a:p>
            <a:endParaRPr lang="en-US" sz="1100" dirty="0">
              <a:latin typeface="Bell MT" panose="02020503060305020303" pitchFamily="18" charset="0"/>
            </a:endParaRPr>
          </a:p>
          <a:p>
            <a:endParaRPr lang="en-US" sz="1100" dirty="0" smtClean="0">
              <a:latin typeface="Bell MT" panose="02020503060305020303" pitchFamily="18" charset="0"/>
            </a:endParaRPr>
          </a:p>
          <a:p>
            <a:pPr marL="228600" indent="-228600" eaLnBrk="1" hangingPunct="1">
              <a:buFontTx/>
              <a:buAutoNum type="arabicPeriod"/>
            </a:pPr>
            <a:endParaRPr lang="en-US" sz="1100" dirty="0" smtClean="0">
              <a:latin typeface="Bell MT" panose="02020503060305020303" pitchFamily="18" charset="0"/>
            </a:endParaRPr>
          </a:p>
          <a:p>
            <a:pPr marL="228600" indent="-228600" eaLnBrk="1" hangingPunct="1"/>
            <a:endParaRPr lang="en-US" sz="1100" b="1" dirty="0" smtClean="0">
              <a:latin typeface="Bell MT" panose="02020503060305020303" pitchFamily="18" charset="0"/>
            </a:endParaRPr>
          </a:p>
        </p:txBody>
      </p:sp>
      <p:sp>
        <p:nvSpPr>
          <p:cNvPr id="6" name="TextBox 5"/>
          <p:cNvSpPr txBox="1"/>
          <p:nvPr/>
        </p:nvSpPr>
        <p:spPr>
          <a:xfrm>
            <a:off x="391737" y="3777442"/>
            <a:ext cx="4097713" cy="2677656"/>
          </a:xfrm>
          <a:prstGeom prst="rect">
            <a:avLst/>
          </a:prstGeom>
          <a:noFill/>
        </p:spPr>
        <p:txBody>
          <a:bodyPr wrap="square" rtlCol="0">
            <a:spAutoFit/>
          </a:bodyPr>
          <a:lstStyle/>
          <a:p>
            <a:pPr marL="3175" indent="4763"/>
            <a:r>
              <a:rPr lang="en-US" sz="1200" dirty="0">
                <a:latin typeface="Bell MT" panose="02020503060305020303" pitchFamily="18" charset="0"/>
              </a:rPr>
              <a:t>Alcoholics get drunk, BUT not </a:t>
            </a:r>
            <a:r>
              <a:rPr lang="en-US" sz="1200" dirty="0" smtClean="0">
                <a:latin typeface="Bell MT" panose="02020503060305020303" pitchFamily="18" charset="0"/>
              </a:rPr>
              <a:t>every person </a:t>
            </a:r>
            <a:r>
              <a:rPr lang="en-US" sz="1200" dirty="0">
                <a:latin typeface="Bell MT" panose="02020503060305020303" pitchFamily="18" charset="0"/>
              </a:rPr>
              <a:t>who gets drunk is an </a:t>
            </a:r>
            <a:r>
              <a:rPr lang="en-US" sz="1200" dirty="0" smtClean="0">
                <a:latin typeface="Bell MT" panose="02020503060305020303" pitchFamily="18" charset="0"/>
              </a:rPr>
              <a:t>alcoholic</a:t>
            </a:r>
            <a:r>
              <a:rPr lang="en-US" sz="1200" dirty="0">
                <a:latin typeface="Bell MT" panose="02020503060305020303" pitchFamily="18" charset="0"/>
              </a:rPr>
              <a:t>. Many severely intoxicated ER patients are not </a:t>
            </a:r>
            <a:r>
              <a:rPr lang="en-US" sz="1200" dirty="0" smtClean="0">
                <a:latin typeface="Bell MT" panose="02020503060305020303" pitchFamily="18" charset="0"/>
              </a:rPr>
              <a:t>alcoholics, but they were drunk when they came to the ER.</a:t>
            </a:r>
            <a:endParaRPr lang="en-US" sz="1200" dirty="0">
              <a:latin typeface="Bell MT" panose="02020503060305020303" pitchFamily="18" charset="0"/>
            </a:endParaRPr>
          </a:p>
          <a:p>
            <a:pPr marL="228600" indent="-228600"/>
            <a:endParaRPr lang="en-US" sz="1200" dirty="0">
              <a:latin typeface="Bell MT" panose="02020503060305020303" pitchFamily="18" charset="0"/>
            </a:endParaRPr>
          </a:p>
          <a:p>
            <a:pPr marL="3175" indent="4763"/>
            <a:r>
              <a:rPr lang="en-US" sz="1200" dirty="0" smtClean="0">
                <a:latin typeface="Bell MT" panose="02020503060305020303" pitchFamily="18" charset="0"/>
              </a:rPr>
              <a:t>Most college </a:t>
            </a:r>
            <a:r>
              <a:rPr lang="en-US" sz="1200" dirty="0">
                <a:latin typeface="Bell MT" panose="02020503060305020303" pitchFamily="18" charset="0"/>
              </a:rPr>
              <a:t>students </a:t>
            </a:r>
            <a:r>
              <a:rPr lang="en-US" sz="1200" dirty="0" smtClean="0">
                <a:latin typeface="Bell MT" panose="02020503060305020303" pitchFamily="18" charset="0"/>
              </a:rPr>
              <a:t>who drink—often regularly and heavily—are </a:t>
            </a:r>
            <a:r>
              <a:rPr lang="en-US" sz="1200" dirty="0">
                <a:latin typeface="Bell MT" panose="02020503060305020303" pitchFamily="18" charset="0"/>
              </a:rPr>
              <a:t>not alcoholics. Although most of them will mature out of heavy drinking, some will die as a result of their binge drinking long before they ever get the chance to become an alcoholic. </a:t>
            </a:r>
          </a:p>
          <a:p>
            <a:pPr marL="228600" indent="-228600"/>
            <a:endParaRPr lang="en-US" sz="1200" dirty="0">
              <a:latin typeface="Bell MT" panose="02020503060305020303" pitchFamily="18" charset="0"/>
            </a:endParaRPr>
          </a:p>
          <a:p>
            <a:pPr marL="3175" indent="4763"/>
            <a:r>
              <a:rPr lang="en-US" sz="1200" dirty="0">
                <a:latin typeface="Bell MT" panose="02020503060305020303" pitchFamily="18" charset="0"/>
              </a:rPr>
              <a:t>Conversely, many alcoholic individuals are not drunk when they visit their doctor. For that reason, they are usually not identified.  </a:t>
            </a:r>
          </a:p>
          <a:p>
            <a:endParaRPr lang="en-US" sz="1200" dirty="0"/>
          </a:p>
        </p:txBody>
      </p:sp>
    </p:spTree>
    <p:extLst>
      <p:ext uri="{BB962C8B-B14F-4D97-AF65-F5344CB8AC3E}">
        <p14:creationId xmlns:p14="http://schemas.microsoft.com/office/powerpoint/2010/main" xmlns="" val="1317892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4" name="Slide Number Placeholder 3"/>
          <p:cNvSpPr>
            <a:spLocks noGrp="1"/>
          </p:cNvSpPr>
          <p:nvPr>
            <p:ph type="sldNum" sz="quarter" idx="10"/>
          </p:nvPr>
        </p:nvSpPr>
        <p:spPr/>
        <p:txBody>
          <a:bodyPr/>
          <a:lstStyle/>
          <a:p>
            <a:fld id="{046D2D64-EC19-484D-9E84-366FCFF0B934}" type="slidenum">
              <a:rPr lang="en-US" smtClean="0"/>
              <a:pPr/>
              <a:t>23</a:t>
            </a:fld>
            <a:endParaRPr lang="en-US"/>
          </a:p>
        </p:txBody>
      </p:sp>
      <p:sp>
        <p:nvSpPr>
          <p:cNvPr id="6" name="Notes Placeholder 2"/>
          <p:cNvSpPr>
            <a:spLocks noGrp="1"/>
          </p:cNvSpPr>
          <p:nvPr>
            <p:ph type="body" idx="3"/>
          </p:nvPr>
        </p:nvSpPr>
        <p:spPr>
          <a:xfrm>
            <a:off x="4923692" y="358051"/>
            <a:ext cx="3801627" cy="4261574"/>
          </a:xfrm>
        </p:spPr>
        <p:txBody>
          <a:bodyPr/>
          <a:lstStyle/>
          <a:p>
            <a:r>
              <a:rPr lang="en-US" b="0" dirty="0" smtClean="0">
                <a:latin typeface="Bell MT" panose="02020503060305020303" pitchFamily="18" charset="0"/>
              </a:rPr>
              <a:t>The National Institute on Alcohol Abuse and Alcoholism,</a:t>
            </a:r>
            <a:r>
              <a:rPr lang="en-US" b="0" baseline="0" dirty="0" smtClean="0">
                <a:latin typeface="Bell MT" panose="02020503060305020303" pitchFamily="18" charset="0"/>
              </a:rPr>
              <a:t> one of the national institutes of health, evaluated research and devised these maximum limits for healthy adults. </a:t>
            </a:r>
          </a:p>
          <a:p>
            <a:endParaRPr lang="en-US" sz="600" b="0" baseline="0" dirty="0" smtClean="0">
              <a:latin typeface="Bell MT" panose="020205030603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Bell MT" panose="02020503060305020303" pitchFamily="18" charset="0"/>
              </a:rPr>
              <a:t>National Institute on Alcohol Abuse, and Alcoholism. Helping Patients Who Drink Too Much, A Clinicians Guide, Updated 2005 Edition. 2007. Available at </a:t>
            </a:r>
            <a:r>
              <a:rPr lang="en-US" sz="1000" b="0" u="sng" kern="1200" dirty="0" smtClean="0">
                <a:solidFill>
                  <a:schemeClr val="tx1"/>
                </a:solidFill>
                <a:effectLst/>
                <a:latin typeface="Bell MT" panose="02020503060305020303" pitchFamily="18" charset="0"/>
                <a:hlinkClick r:id="rId3"/>
              </a:rPr>
              <a:t>http://pubs.niaaa.nih.gov/publications/Practitioner/CliniciansGuide2005/guide.pdf</a:t>
            </a:r>
            <a:r>
              <a:rPr lang="en-US" sz="1000" b="0" kern="1200" dirty="0" smtClean="0">
                <a:solidFill>
                  <a:schemeClr val="tx1"/>
                </a:solidFill>
                <a:effectLst/>
                <a:latin typeface="Bell MT" panose="02020503060305020303" pitchFamily="18" charset="0"/>
              </a:rPr>
              <a:t>. </a:t>
            </a:r>
            <a:endParaRPr lang="en-US" sz="1000" b="1" kern="1200" dirty="0" smtClean="0">
              <a:solidFill>
                <a:schemeClr val="tx1"/>
              </a:solidFill>
              <a:effectLst/>
              <a:latin typeface="Bell MT" panose="02020503060305020303" pitchFamily="18" charset="0"/>
            </a:endParaRPr>
          </a:p>
          <a:p>
            <a:endParaRPr lang="en-US" b="0" baseline="0" dirty="0" smtClean="0">
              <a:latin typeface="Bell MT" panose="02020503060305020303" pitchFamily="18" charset="0"/>
            </a:endParaRPr>
          </a:p>
          <a:p>
            <a:endParaRPr lang="en-US" b="0" baseline="0" dirty="0" smtClean="0">
              <a:latin typeface="Bell MT" panose="02020503060305020303" pitchFamily="18" charset="0"/>
            </a:endParaRPr>
          </a:p>
          <a:p>
            <a:r>
              <a:rPr lang="en-US" b="0" baseline="0" dirty="0" smtClean="0">
                <a:latin typeface="Bell MT" panose="02020503060305020303" pitchFamily="18" charset="0"/>
              </a:rPr>
              <a:t>Men can drink up to 4 drinks in a day and no more than 14 in a week. </a:t>
            </a:r>
            <a:br>
              <a:rPr lang="en-US" b="0" baseline="0" dirty="0" smtClean="0">
                <a:latin typeface="Bell MT" panose="02020503060305020303" pitchFamily="18" charset="0"/>
              </a:rPr>
            </a:br>
            <a:r>
              <a:rPr lang="en-US" sz="400" b="0" baseline="0" dirty="0" smtClean="0">
                <a:latin typeface="Bell MT" panose="02020503060305020303" pitchFamily="18" charset="0"/>
              </a:rPr>
              <a:t/>
            </a:r>
            <a:br>
              <a:rPr lang="en-US" sz="400" b="0" baseline="0" dirty="0" smtClean="0">
                <a:latin typeface="Bell MT" panose="02020503060305020303" pitchFamily="18" charset="0"/>
              </a:rPr>
            </a:br>
            <a:r>
              <a:rPr lang="en-US" b="0" baseline="0" dirty="0" smtClean="0">
                <a:latin typeface="Bell MT" panose="02020503060305020303" pitchFamily="18" charset="0"/>
              </a:rPr>
              <a:t>Women up to 3 a day and no more than 7 in a week. </a:t>
            </a:r>
          </a:p>
          <a:p>
            <a:endParaRPr lang="en-US" b="0" baseline="0" dirty="0" smtClean="0">
              <a:latin typeface="Bell MT" panose="02020503060305020303" pitchFamily="18" charset="0"/>
            </a:endParaRPr>
          </a:p>
          <a:p>
            <a:endParaRPr lang="en-US" dirty="0">
              <a:latin typeface="Bell MT" panose="02020503060305020303" pitchFamily="18" charset="0"/>
            </a:endParaRPr>
          </a:p>
          <a:p>
            <a:endParaRPr lang="en-US" b="0" baseline="0" dirty="0" smtClean="0">
              <a:latin typeface="Bell MT" panose="02020503060305020303" pitchFamily="18" charset="0"/>
            </a:endParaRPr>
          </a:p>
          <a:p>
            <a:r>
              <a:rPr lang="en-US" sz="1400" baseline="0" dirty="0" smtClean="0">
                <a:latin typeface="Bell MT" panose="02020503060305020303" pitchFamily="18" charset="0"/>
              </a:rPr>
              <a:t>Anything more than either limit </a:t>
            </a:r>
            <a:br>
              <a:rPr lang="en-US" sz="1400" baseline="0" dirty="0" smtClean="0">
                <a:latin typeface="Bell MT" panose="02020503060305020303" pitchFamily="18" charset="0"/>
              </a:rPr>
            </a:br>
            <a:r>
              <a:rPr lang="en-US" sz="1400" baseline="0" dirty="0" smtClean="0">
                <a:latin typeface="Bell MT" panose="02020503060305020303" pitchFamily="18" charset="0"/>
              </a:rPr>
              <a:t>is considered heavy drinking. </a:t>
            </a:r>
          </a:p>
          <a:p>
            <a:endParaRPr lang="en-US" sz="1400" b="1" dirty="0">
              <a:latin typeface="Bell MT" panose="02020503060305020303" pitchFamily="18" charset="0"/>
            </a:endParaRPr>
          </a:p>
          <a:p>
            <a:r>
              <a:rPr lang="en-US" sz="1400" baseline="0" dirty="0" smtClean="0">
                <a:latin typeface="Bell MT" panose="02020503060305020303" pitchFamily="18" charset="0"/>
              </a:rPr>
              <a:t>Drinking below these limits </a:t>
            </a:r>
            <a:br>
              <a:rPr lang="en-US" sz="1400" baseline="0" dirty="0" smtClean="0">
                <a:latin typeface="Bell MT" panose="02020503060305020303" pitchFamily="18" charset="0"/>
              </a:rPr>
            </a:br>
            <a:r>
              <a:rPr lang="en-US" sz="1400" baseline="0" dirty="0" smtClean="0">
                <a:latin typeface="Bell MT" panose="02020503060305020303" pitchFamily="18" charset="0"/>
              </a:rPr>
              <a:t>does not equal</a:t>
            </a:r>
            <a:r>
              <a:rPr lang="en-US" sz="1400" dirty="0" smtClean="0">
                <a:latin typeface="Bell MT" panose="02020503060305020303" pitchFamily="18" charset="0"/>
              </a:rPr>
              <a:t> </a:t>
            </a:r>
            <a:r>
              <a:rPr lang="en-US" sz="1400" i="1" dirty="0" smtClean="0">
                <a:latin typeface="Bell MT" panose="02020503060305020303" pitchFamily="18" charset="0"/>
              </a:rPr>
              <a:t>low-risk</a:t>
            </a:r>
            <a:r>
              <a:rPr lang="en-US" sz="1400" dirty="0" smtClean="0">
                <a:latin typeface="Bell MT" panose="02020503060305020303" pitchFamily="18" charset="0"/>
              </a:rPr>
              <a:t> drinking.</a:t>
            </a:r>
            <a:endParaRPr lang="en-US" sz="1400" baseline="0" dirty="0" smtClean="0">
              <a:latin typeface="Bell MT" panose="02020503060305020303" pitchFamily="18" charset="0"/>
            </a:endParaRPr>
          </a:p>
          <a:p>
            <a:endParaRPr lang="en-US" b="0" baseline="0" dirty="0" smtClean="0">
              <a:latin typeface="Bell MT" panose="02020503060305020303" pitchFamily="18" charset="0"/>
            </a:endParaRPr>
          </a:p>
          <a:p>
            <a:pPr lvl="1"/>
            <a:endParaRPr lang="en-US" baseline="0" dirty="0" smtClean="0">
              <a:latin typeface="Bell MT" panose="02020503060305020303" pitchFamily="18" charset="0"/>
            </a:endParaRPr>
          </a:p>
          <a:p>
            <a:pPr lvl="1"/>
            <a:r>
              <a:rPr lang="en-US" baseline="0" dirty="0" smtClean="0">
                <a:latin typeface="Bell MT" panose="02020503060305020303" pitchFamily="18" charset="0"/>
              </a:rPr>
              <a:t>	</a:t>
            </a:r>
            <a:endParaRPr lang="en-US" dirty="0" smtClean="0">
              <a:latin typeface="Bell MT" panose="02020503060305020303" pitchFamily="18" charset="0"/>
            </a:endParaRPr>
          </a:p>
          <a:p>
            <a:endParaRPr lang="en-US" dirty="0">
              <a:latin typeface="Bell MT" panose="02020503060305020303" pitchFamily="18" charset="0"/>
            </a:endParaRPr>
          </a:p>
        </p:txBody>
      </p:sp>
      <p:sp>
        <p:nvSpPr>
          <p:cNvPr id="7" name="TextBox 6"/>
          <p:cNvSpPr txBox="1"/>
          <p:nvPr/>
        </p:nvSpPr>
        <p:spPr>
          <a:xfrm>
            <a:off x="399011" y="3807229"/>
            <a:ext cx="4139738" cy="2862322"/>
          </a:xfrm>
          <a:prstGeom prst="rect">
            <a:avLst/>
          </a:prstGeom>
          <a:noFill/>
        </p:spPr>
        <p:txBody>
          <a:bodyPr wrap="square" rtlCol="0">
            <a:spAutoFit/>
          </a:bodyPr>
          <a:lstStyle/>
          <a:p>
            <a:pPr lvl="0"/>
            <a:r>
              <a:rPr lang="en-US" sz="1200" dirty="0">
                <a:latin typeface="Bell MT" panose="02020503060305020303" pitchFamily="18" charset="0"/>
              </a:rPr>
              <a:t>Why they are </a:t>
            </a:r>
            <a:r>
              <a:rPr lang="en-US" sz="1200" dirty="0" smtClean="0">
                <a:latin typeface="Bell MT" panose="02020503060305020303" pitchFamily="18" charset="0"/>
              </a:rPr>
              <a:t>the limits different </a:t>
            </a:r>
            <a:r>
              <a:rPr lang="en-US" sz="1200" dirty="0">
                <a:latin typeface="Bell MT" panose="02020503060305020303" pitchFamily="18" charset="0"/>
              </a:rPr>
              <a:t>for women and older </a:t>
            </a:r>
            <a:r>
              <a:rPr lang="en-US" sz="1200" dirty="0" smtClean="0">
                <a:latin typeface="Bell MT" panose="02020503060305020303" pitchFamily="18" charset="0"/>
              </a:rPr>
              <a:t>men?</a:t>
            </a:r>
          </a:p>
          <a:p>
            <a:pPr lvl="0"/>
            <a:endParaRPr lang="en-US" sz="1200" dirty="0">
              <a:latin typeface="Bell MT" panose="02020503060305020303" pitchFamily="18" charset="0"/>
            </a:endParaRPr>
          </a:p>
          <a:p>
            <a:pPr lvl="0"/>
            <a:r>
              <a:rPr lang="en-US" sz="1200" dirty="0" smtClean="0">
                <a:latin typeface="Bell MT" panose="02020503060305020303" pitchFamily="18" charset="0"/>
              </a:rPr>
              <a:t>Women</a:t>
            </a:r>
            <a:endParaRPr lang="en-US" sz="1200" dirty="0">
              <a:latin typeface="Bell MT" panose="02020503060305020303" pitchFamily="18" charset="0"/>
            </a:endParaRPr>
          </a:p>
          <a:p>
            <a:pPr marL="628650" lvl="1" indent="-171450">
              <a:buFont typeface="Arial" panose="020B0604020202020204" pitchFamily="34" charset="0"/>
              <a:buChar char="•"/>
            </a:pPr>
            <a:r>
              <a:rPr lang="en-US" sz="1200" dirty="0" smtClean="0">
                <a:latin typeface="Bell MT" panose="02020503060305020303" pitchFamily="18" charset="0"/>
              </a:rPr>
              <a:t>Generally smaller than men</a:t>
            </a:r>
            <a:endParaRPr lang="en-US" sz="1200" dirty="0">
              <a:latin typeface="Bell MT" panose="02020503060305020303" pitchFamily="18" charset="0"/>
            </a:endParaRPr>
          </a:p>
          <a:p>
            <a:pPr marL="628650" lvl="1" indent="-171450">
              <a:buFont typeface="Arial" panose="020B0604020202020204" pitchFamily="34" charset="0"/>
              <a:buChar char="•"/>
            </a:pPr>
            <a:r>
              <a:rPr lang="en-US" sz="1200" dirty="0">
                <a:latin typeface="Bell MT" panose="02020503060305020303" pitchFamily="18" charset="0"/>
              </a:rPr>
              <a:t>greater % body fat = less lean body </a:t>
            </a:r>
            <a:r>
              <a:rPr lang="en-US" sz="1200" dirty="0" smtClean="0">
                <a:latin typeface="Bell MT" panose="02020503060305020303" pitchFamily="18" charset="0"/>
              </a:rPr>
              <a:t>tissue</a:t>
            </a:r>
            <a:r>
              <a:rPr lang="en-US" sz="1200" dirty="0">
                <a:latin typeface="Bell MT" panose="02020503060305020303" pitchFamily="18" charset="0"/>
              </a:rPr>
              <a:t>. therefore dilute </a:t>
            </a:r>
            <a:r>
              <a:rPr lang="en-US" sz="1200" dirty="0" smtClean="0">
                <a:latin typeface="Bell MT" panose="02020503060305020303" pitchFamily="18" charset="0"/>
              </a:rPr>
              <a:t>blood </a:t>
            </a:r>
            <a:r>
              <a:rPr lang="en-US" sz="1200" dirty="0">
                <a:latin typeface="Bell MT" panose="02020503060305020303" pitchFamily="18" charset="0"/>
              </a:rPr>
              <a:t>alcohol less	</a:t>
            </a:r>
          </a:p>
          <a:p>
            <a:pPr marL="628650" lvl="1" indent="-171450">
              <a:buFont typeface="Arial" panose="020B0604020202020204" pitchFamily="34" charset="0"/>
              <a:buChar char="•"/>
            </a:pPr>
            <a:r>
              <a:rPr lang="en-US" sz="1200" dirty="0">
                <a:latin typeface="Bell MT" panose="02020503060305020303" pitchFamily="18" charset="0"/>
              </a:rPr>
              <a:t>metabolize </a:t>
            </a:r>
            <a:r>
              <a:rPr lang="en-US" sz="1200" dirty="0" smtClean="0">
                <a:latin typeface="Bell MT" panose="02020503060305020303" pitchFamily="18" charset="0"/>
              </a:rPr>
              <a:t>alcohol differently</a:t>
            </a:r>
          </a:p>
          <a:p>
            <a:pPr marL="628650" lvl="1" indent="-171450">
              <a:buFont typeface="Arial" panose="020B0604020202020204" pitchFamily="34" charset="0"/>
              <a:buChar char="•"/>
            </a:pPr>
            <a:r>
              <a:rPr lang="en-US" sz="1200" dirty="0" smtClean="0">
                <a:latin typeface="Bell MT" panose="02020503060305020303" pitchFamily="18" charset="0"/>
              </a:rPr>
              <a:t>Women </a:t>
            </a:r>
            <a:r>
              <a:rPr lang="en-US" sz="1200" dirty="0">
                <a:latin typeface="Bell MT" panose="02020503060305020303" pitchFamily="18" charset="0"/>
              </a:rPr>
              <a:t>develop dependence symptoms quicker and more severely than </a:t>
            </a:r>
            <a:r>
              <a:rPr lang="en-US" sz="1200" dirty="0" smtClean="0">
                <a:latin typeface="Bell MT" panose="02020503060305020303" pitchFamily="18" charset="0"/>
              </a:rPr>
              <a:t>men.</a:t>
            </a:r>
          </a:p>
          <a:p>
            <a:pPr marL="0" lvl="1"/>
            <a:r>
              <a:rPr lang="en-US" sz="1200" dirty="0" smtClean="0">
                <a:latin typeface="Bell MT" panose="02020503060305020303" pitchFamily="18" charset="0"/>
              </a:rPr>
              <a:t/>
            </a:r>
            <a:br>
              <a:rPr lang="en-US" sz="1200" dirty="0" smtClean="0">
                <a:latin typeface="Bell MT" panose="02020503060305020303" pitchFamily="18" charset="0"/>
              </a:rPr>
            </a:br>
            <a:r>
              <a:rPr lang="en-US" sz="1200" dirty="0" smtClean="0">
                <a:latin typeface="Bell MT" panose="02020503060305020303" pitchFamily="18" charset="0"/>
              </a:rPr>
              <a:t>Older </a:t>
            </a:r>
            <a:r>
              <a:rPr lang="en-US" sz="1200" dirty="0">
                <a:latin typeface="Bell MT" panose="02020503060305020303" pitchFamily="18" charset="0"/>
              </a:rPr>
              <a:t>Men</a:t>
            </a:r>
          </a:p>
          <a:p>
            <a:pPr marL="628650" lvl="1" indent="-171450">
              <a:buFont typeface="Arial" panose="020B0604020202020204" pitchFamily="34" charset="0"/>
              <a:buChar char="•"/>
            </a:pPr>
            <a:r>
              <a:rPr lang="en-US" sz="1200" dirty="0" smtClean="0">
                <a:latin typeface="Bell MT" panose="02020503060305020303" pitchFamily="18" charset="0"/>
              </a:rPr>
              <a:t>Increasing </a:t>
            </a:r>
            <a:r>
              <a:rPr lang="en-US" sz="1200" dirty="0">
                <a:latin typeface="Bell MT" panose="02020503060305020303" pitchFamily="18" charset="0"/>
              </a:rPr>
              <a:t>body </a:t>
            </a:r>
            <a:r>
              <a:rPr lang="en-US" sz="1200" dirty="0" smtClean="0">
                <a:latin typeface="Bell MT" panose="02020503060305020303" pitchFamily="18" charset="0"/>
              </a:rPr>
              <a:t>fat</a:t>
            </a:r>
          </a:p>
          <a:p>
            <a:pPr marL="628650" lvl="1" indent="-171450">
              <a:buFont typeface="Arial" panose="020B0604020202020204" pitchFamily="34" charset="0"/>
              <a:buChar char="•"/>
            </a:pPr>
            <a:r>
              <a:rPr lang="en-US" sz="1200" dirty="0" smtClean="0">
                <a:latin typeface="Bell MT" panose="02020503060305020303" pitchFamily="18" charset="0"/>
              </a:rPr>
              <a:t>changed metabolism</a:t>
            </a:r>
          </a:p>
          <a:p>
            <a:pPr marL="628650" lvl="1" indent="-171450">
              <a:buFont typeface="Arial" panose="020B0604020202020204" pitchFamily="34" charset="0"/>
              <a:buChar char="•"/>
            </a:pPr>
            <a:r>
              <a:rPr lang="en-US" sz="1200" dirty="0" smtClean="0">
                <a:latin typeface="Bell MT" panose="02020503060305020303" pitchFamily="18" charset="0"/>
              </a:rPr>
              <a:t>more </a:t>
            </a:r>
            <a:r>
              <a:rPr lang="en-US" sz="1200" dirty="0">
                <a:latin typeface="Bell MT" panose="02020503060305020303" pitchFamily="18" charset="0"/>
              </a:rPr>
              <a:t>meds than when younger</a:t>
            </a:r>
          </a:p>
          <a:p>
            <a:endParaRPr lang="en-US" sz="1200" dirty="0"/>
          </a:p>
        </p:txBody>
      </p:sp>
    </p:spTree>
    <p:extLst>
      <p:ext uri="{BB962C8B-B14F-4D97-AF65-F5344CB8AC3E}">
        <p14:creationId xmlns:p14="http://schemas.microsoft.com/office/powerpoint/2010/main" xmlns="" val="223985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4" name="Slide Number Placeholder 3"/>
          <p:cNvSpPr>
            <a:spLocks noGrp="1"/>
          </p:cNvSpPr>
          <p:nvPr>
            <p:ph type="sldNum" sz="quarter" idx="10"/>
          </p:nvPr>
        </p:nvSpPr>
        <p:spPr/>
        <p:txBody>
          <a:bodyPr/>
          <a:lstStyle/>
          <a:p>
            <a:fld id="{046D2D64-EC19-484D-9E84-366FCFF0B934}" type="slidenum">
              <a:rPr lang="en-US" smtClean="0"/>
              <a:pPr/>
              <a:t>24</a:t>
            </a:fld>
            <a:endParaRPr lang="en-US"/>
          </a:p>
        </p:txBody>
      </p:sp>
      <p:sp>
        <p:nvSpPr>
          <p:cNvPr id="7" name="Notes Placeholder 2"/>
          <p:cNvSpPr txBox="1">
            <a:spLocks/>
          </p:cNvSpPr>
          <p:nvPr/>
        </p:nvSpPr>
        <p:spPr>
          <a:xfrm>
            <a:off x="5034527" y="440578"/>
            <a:ext cx="3801627" cy="322533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latin typeface="Bell MT" panose="02020503060305020303" pitchFamily="18" charset="0"/>
              </a:rPr>
              <a:t>The limits on the previous slide are for </a:t>
            </a:r>
            <a:r>
              <a:rPr lang="en-US" i="1" dirty="0" smtClean="0">
                <a:latin typeface="Bell MT" panose="02020503060305020303" pitchFamily="18" charset="0"/>
              </a:rPr>
              <a:t>heavy drinking. </a:t>
            </a:r>
            <a:r>
              <a:rPr lang="en-US" dirty="0" smtClean="0">
                <a:latin typeface="Bell MT" panose="02020503060305020303" pitchFamily="18" charset="0"/>
              </a:rPr>
              <a:t>The limits on this slide are for </a:t>
            </a:r>
            <a:r>
              <a:rPr lang="en-US" i="1" dirty="0" smtClean="0">
                <a:latin typeface="Bell MT" panose="02020503060305020303" pitchFamily="18" charset="0"/>
              </a:rPr>
              <a:t>low risk drinking</a:t>
            </a:r>
            <a:r>
              <a:rPr lang="en-US" dirty="0" smtClean="0">
                <a:latin typeface="Bell MT" panose="02020503060305020303" pitchFamily="18" charset="0"/>
              </a:rPr>
              <a:t>. </a:t>
            </a:r>
          </a:p>
          <a:p>
            <a:endParaRPr lang="en-US" dirty="0" smtClean="0">
              <a:latin typeface="Bell MT" panose="02020503060305020303" pitchFamily="18" charset="0"/>
            </a:endParaRPr>
          </a:p>
          <a:p>
            <a:r>
              <a:rPr lang="en-US" dirty="0" smtClean="0">
                <a:latin typeface="Bell MT" panose="02020503060305020303" pitchFamily="18" charset="0"/>
              </a:rPr>
              <a:t>It is important to understand that at a population level there is no such thing as </a:t>
            </a:r>
            <a:r>
              <a:rPr lang="en-US" i="1" dirty="0" smtClean="0">
                <a:latin typeface="Bell MT" panose="02020503060305020303" pitchFamily="18" charset="0"/>
              </a:rPr>
              <a:t>no-risk</a:t>
            </a:r>
            <a:r>
              <a:rPr lang="en-US" dirty="0" smtClean="0">
                <a:latin typeface="Bell MT" panose="02020503060305020303" pitchFamily="18" charset="0"/>
              </a:rPr>
              <a:t> limits. </a:t>
            </a:r>
          </a:p>
          <a:p>
            <a:endParaRPr lang="en-US" dirty="0" smtClean="0">
              <a:latin typeface="Bell MT" panose="02020503060305020303" pitchFamily="18" charset="0"/>
            </a:endParaRPr>
          </a:p>
          <a:p>
            <a:r>
              <a:rPr lang="x-none" sz="1050" smtClean="0">
                <a:latin typeface="Bell MT" panose="02020503060305020303" pitchFamily="18" charset="0"/>
                <a:hlinkClick r:id="rId3"/>
              </a:rPr>
              <a:t>http://www.cnpp.usda.gov/DGAs2010-PolicyDocument.htm</a:t>
            </a:r>
            <a:endParaRPr lang="en-US" sz="1050" dirty="0" smtClean="0">
              <a:latin typeface="Bell MT" panose="02020503060305020303" pitchFamily="18" charset="0"/>
            </a:endParaRPr>
          </a:p>
          <a:p>
            <a:endParaRPr lang="x-none" smtClean="0">
              <a:latin typeface="Bell MT" panose="02020503060305020303" pitchFamily="18" charset="0"/>
            </a:endParaRPr>
          </a:p>
          <a:p>
            <a:pPr algn="r"/>
            <a:r>
              <a:rPr lang="en-US" sz="900" dirty="0" smtClean="0">
                <a:latin typeface="Bell MT" panose="02020503060305020303" pitchFamily="18" charset="0"/>
              </a:rPr>
              <a:t>U.S. Department of Agriculture and U.S. Department of </a:t>
            </a:r>
            <a:br>
              <a:rPr lang="en-US" sz="900" dirty="0" smtClean="0">
                <a:latin typeface="Bell MT" panose="02020503060305020303" pitchFamily="18" charset="0"/>
              </a:rPr>
            </a:br>
            <a:r>
              <a:rPr lang="en-US" sz="900" dirty="0" smtClean="0">
                <a:latin typeface="Bell MT" panose="02020503060305020303" pitchFamily="18" charset="0"/>
              </a:rPr>
              <a:t>Health and Human Services. Dietary Guidelines for </a:t>
            </a:r>
            <a:br>
              <a:rPr lang="en-US" sz="900" dirty="0" smtClean="0">
                <a:latin typeface="Bell MT" panose="02020503060305020303" pitchFamily="18" charset="0"/>
              </a:rPr>
            </a:br>
            <a:r>
              <a:rPr lang="en-US" sz="900" dirty="0" smtClean="0">
                <a:latin typeface="Bell MT" panose="02020503060305020303" pitchFamily="18" charset="0"/>
              </a:rPr>
              <a:t>Americans, 2010. 7th Edition, Washington, DC: U.S. </a:t>
            </a:r>
            <a:br>
              <a:rPr lang="en-US" sz="900" dirty="0" smtClean="0">
                <a:latin typeface="Bell MT" panose="02020503060305020303" pitchFamily="18" charset="0"/>
              </a:rPr>
            </a:br>
            <a:r>
              <a:rPr lang="en-US" sz="900" dirty="0" smtClean="0">
                <a:latin typeface="Bell MT" panose="02020503060305020303" pitchFamily="18" charset="0"/>
              </a:rPr>
              <a:t>Government Printing Office, December 2010.</a:t>
            </a:r>
          </a:p>
          <a:p>
            <a:endParaRPr lang="en-US" dirty="0" smtClean="0">
              <a:latin typeface="Bell MT" panose="02020503060305020303" pitchFamily="18" charset="0"/>
            </a:endParaRPr>
          </a:p>
          <a:p>
            <a:endParaRPr lang="en-US" dirty="0" smtClean="0">
              <a:latin typeface="Bell MT" panose="02020503060305020303" pitchFamily="18" charset="0"/>
            </a:endParaRPr>
          </a:p>
          <a:p>
            <a:r>
              <a:rPr lang="en-US" sz="1100" dirty="0" smtClean="0">
                <a:latin typeface="Bell MT" panose="02020503060305020303" pitchFamily="18" charset="0"/>
              </a:rPr>
              <a:t>The alcohol section is on pp.30-32 in this document</a:t>
            </a:r>
          </a:p>
          <a:p>
            <a:r>
              <a:rPr lang="x-none" sz="1100">
                <a:latin typeface="Bell MT" panose="02020503060305020303" pitchFamily="18" charset="0"/>
                <a:hlinkClick r:id="rId3"/>
              </a:rPr>
              <a:t>http://www.cnpp.usda.gov/DGAs2010-PolicyDocument.htm</a:t>
            </a:r>
            <a:endParaRPr lang="en-US" sz="1100" dirty="0" smtClean="0">
              <a:latin typeface="Bell MT" panose="02020503060305020303" pitchFamily="18" charset="0"/>
            </a:endParaRPr>
          </a:p>
          <a:p>
            <a:endParaRPr lang="en-US" dirty="0">
              <a:latin typeface="Bell MT" panose="02020503060305020303" pitchFamily="18" charset="0"/>
            </a:endParaRPr>
          </a:p>
        </p:txBody>
      </p:sp>
    </p:spTree>
    <p:extLst>
      <p:ext uri="{BB962C8B-B14F-4D97-AF65-F5344CB8AC3E}">
        <p14:creationId xmlns:p14="http://schemas.microsoft.com/office/powerpoint/2010/main" xmlns="" val="868078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3" name="Notes Placeholder 2"/>
          <p:cNvSpPr>
            <a:spLocks noGrp="1"/>
          </p:cNvSpPr>
          <p:nvPr>
            <p:ph type="body" idx="1"/>
          </p:nvPr>
        </p:nvSpPr>
        <p:spPr/>
        <p:txBody>
          <a:bodyPr/>
          <a:lstStyle/>
          <a:p>
            <a:endParaRPr lang="en-US" dirty="0">
              <a:latin typeface="Bell MT" panose="02020503060305020303" pitchFamily="18" charset="0"/>
            </a:endParaRPr>
          </a:p>
          <a:p>
            <a:r>
              <a:rPr lang="en-US" b="1" dirty="0">
                <a:latin typeface="Bell MT" panose="02020503060305020303" pitchFamily="18" charset="0"/>
              </a:rPr>
              <a:t>For some people, even less is risky. 7,8 </a:t>
            </a:r>
            <a:endParaRPr lang="en-US" dirty="0">
              <a:latin typeface="Bell MT" panose="02020503060305020303" pitchFamily="18" charset="0"/>
            </a:endParaRPr>
          </a:p>
          <a:p>
            <a:endParaRPr lang="en-US" dirty="0" smtClean="0">
              <a:latin typeface="Bell MT" panose="02020503060305020303" pitchFamily="18" charset="0"/>
            </a:endParaRPr>
          </a:p>
          <a:p>
            <a:pPr>
              <a:spcAft>
                <a:spcPts val="600"/>
              </a:spcAft>
            </a:pPr>
            <a:r>
              <a:rPr lang="en-US" dirty="0" smtClean="0">
                <a:latin typeface="Bell MT" panose="02020503060305020303" pitchFamily="18" charset="0"/>
              </a:rPr>
              <a:t>The </a:t>
            </a:r>
            <a:r>
              <a:rPr lang="en-US" dirty="0">
                <a:latin typeface="Bell MT" panose="02020503060305020303" pitchFamily="18" charset="0"/>
              </a:rPr>
              <a:t>levels provided </a:t>
            </a:r>
            <a:r>
              <a:rPr lang="en-US" dirty="0" smtClean="0">
                <a:latin typeface="Bell MT" panose="02020503060305020303" pitchFamily="18" charset="0"/>
              </a:rPr>
              <a:t>in the two previous slides are </a:t>
            </a:r>
            <a:r>
              <a:rPr lang="en-US" dirty="0">
                <a:latin typeface="Bell MT" panose="02020503060305020303" pitchFamily="18" charset="0"/>
              </a:rPr>
              <a:t>just one consideration in defining risky drinking. A variety of health conditions and activities may warrant limiting drinking to even lower levels or not drinking at all. Here are some examples. </a:t>
            </a:r>
          </a:p>
          <a:p>
            <a:pPr marL="342900" lvl="1" indent="-171450">
              <a:spcAft>
                <a:spcPts val="600"/>
              </a:spcAft>
              <a:buFont typeface="Arial" panose="020B0604020202020204" pitchFamily="34" charset="0"/>
              <a:buChar char="•"/>
            </a:pPr>
            <a:r>
              <a:rPr lang="en-US" dirty="0">
                <a:latin typeface="Bell MT" panose="02020503060305020303" pitchFamily="18" charset="0"/>
              </a:rPr>
              <a:t>Individuals taking prescription or over-the-counter medications that may interact with alcohol and cause harmful </a:t>
            </a:r>
            <a:r>
              <a:rPr lang="en-US" dirty="0" err="1">
                <a:latin typeface="Bell MT" panose="02020503060305020303" pitchFamily="18" charset="0"/>
              </a:rPr>
              <a:t>reactionsd</a:t>
            </a:r>
            <a:r>
              <a:rPr lang="en-US" dirty="0">
                <a:latin typeface="Bell MT" panose="02020503060305020303" pitchFamily="18" charset="0"/>
              </a:rPr>
              <a:t> </a:t>
            </a:r>
          </a:p>
          <a:p>
            <a:pPr marL="342900" lvl="1" indent="-171450">
              <a:spcAft>
                <a:spcPts val="600"/>
              </a:spcAft>
              <a:buFont typeface="Arial" panose="020B0604020202020204" pitchFamily="34" charset="0"/>
              <a:buChar char="•"/>
            </a:pPr>
            <a:r>
              <a:rPr lang="en-US" dirty="0">
                <a:latin typeface="Bell MT" panose="02020503060305020303" pitchFamily="18" charset="0"/>
              </a:rPr>
              <a:t>Individuals suffering from medical conditions that may be worsened by alcohol, e.g., liver disease, hypertriglyceridemia, pancreatitis </a:t>
            </a:r>
          </a:p>
          <a:p>
            <a:pPr marL="342900" lvl="1" indent="-171450">
              <a:buFont typeface="Arial" panose="020B0604020202020204" pitchFamily="34" charset="0"/>
              <a:buChar char="•"/>
            </a:pPr>
            <a:r>
              <a:rPr lang="en-US" dirty="0">
                <a:latin typeface="Bell MT" panose="02020503060305020303" pitchFamily="18" charset="0"/>
              </a:rPr>
              <a:t>Individuals who are driving, planning to drive, or participating in other activities requiring skill, coordination, and alertness </a:t>
            </a:r>
            <a:endParaRPr lang="en-US" dirty="0" smtClean="0">
              <a:latin typeface="Bell MT" panose="02020503060305020303" pitchFamily="18" charset="0"/>
            </a:endParaRPr>
          </a:p>
          <a:p>
            <a:endParaRPr lang="en-US" dirty="0">
              <a:latin typeface="Bell MT" panose="02020503060305020303" pitchFamily="18" charset="0"/>
            </a:endParaRPr>
          </a:p>
          <a:p>
            <a:endParaRPr lang="en-US" dirty="0">
              <a:latin typeface="Bell MT" panose="02020503060305020303" pitchFamily="18" charset="0"/>
            </a:endParaRPr>
          </a:p>
          <a:p>
            <a:endParaRPr lang="en-US" dirty="0" smtClean="0">
              <a:latin typeface="Bell MT" panose="02020503060305020303" pitchFamily="18" charset="0"/>
            </a:endParaRPr>
          </a:p>
          <a:p>
            <a:endParaRPr lang="en-US" dirty="0">
              <a:latin typeface="Bell MT" panose="02020503060305020303" pitchFamily="18" charset="0"/>
            </a:endParaRPr>
          </a:p>
          <a:p>
            <a:endParaRPr lang="en-US" dirty="0" smtClean="0">
              <a:latin typeface="Bell MT" panose="02020503060305020303" pitchFamily="18" charset="0"/>
            </a:endParaRPr>
          </a:p>
          <a:p>
            <a:endParaRPr lang="en-US" dirty="0">
              <a:latin typeface="Bell MT" panose="02020503060305020303" pitchFamily="18" charset="0"/>
            </a:endParaRPr>
          </a:p>
          <a:p>
            <a:r>
              <a:rPr lang="en-US" sz="1000" dirty="0"/>
              <a:t>National Institute on Alcohol Abuse, and Alcoholism. Helping Patients Who Drink Too Much: A Clinicians Guide, 2007. Available at </a:t>
            </a:r>
            <a:r>
              <a:rPr lang="en-US" sz="1000" b="1" dirty="0"/>
              <a:t>http://pubs.niaaa.nih.gov/ publications/Practitioner/CliniciansGuide2005/guide. pdf </a:t>
            </a:r>
            <a:endParaRPr lang="en-US" sz="1000" dirty="0"/>
          </a:p>
          <a:p>
            <a:endParaRPr lang="en-US" sz="1000" dirty="0" smtClean="0"/>
          </a:p>
          <a:p>
            <a:r>
              <a:rPr lang="en-US" sz="1000" dirty="0" smtClean="0"/>
              <a:t>U.S</a:t>
            </a:r>
            <a:r>
              <a:rPr lang="en-US" sz="1000" dirty="0"/>
              <a:t>. Department of Agriculture and U.S. Department of Health and Human Services. </a:t>
            </a:r>
            <a:r>
              <a:rPr lang="en-US" sz="1000" i="1" dirty="0"/>
              <a:t>Dietary Guidelines for Americans, </a:t>
            </a:r>
            <a:r>
              <a:rPr lang="en-US" sz="1000" dirty="0"/>
              <a:t>2010. 7th Edition, Washington, DC: U.S. Government Printing Office, 2010. </a:t>
            </a:r>
          </a:p>
          <a:p>
            <a:endParaRPr lang="en-US" dirty="0">
              <a:latin typeface="Bell MT" panose="02020503060305020303" pitchFamily="18" charset="0"/>
            </a:endParaRPr>
          </a:p>
          <a:p>
            <a:r>
              <a:rPr lang="en-US" dirty="0">
                <a:latin typeface="Bell MT" panose="02020503060305020303" pitchFamily="18" charset="0"/>
              </a:rPr>
              <a:t>	</a:t>
            </a:r>
          </a:p>
          <a:p>
            <a:endParaRPr lang="en-US" dirty="0">
              <a:latin typeface="Bell MT" panose="02020503060305020303" pitchFamily="18" charset="0"/>
            </a:endParaRPr>
          </a:p>
        </p:txBody>
      </p:sp>
      <p:sp>
        <p:nvSpPr>
          <p:cNvPr id="4" name="Slide Number Placeholder 3"/>
          <p:cNvSpPr>
            <a:spLocks noGrp="1"/>
          </p:cNvSpPr>
          <p:nvPr>
            <p:ph type="sldNum" sz="quarter" idx="10"/>
          </p:nvPr>
        </p:nvSpPr>
        <p:spPr/>
        <p:txBody>
          <a:bodyPr/>
          <a:lstStyle/>
          <a:p>
            <a:r>
              <a:rPr lang="en-US" smtClean="0"/>
              <a:t>Page </a:t>
            </a:r>
            <a:fld id="{046D2D64-EC19-484D-9E84-366FCFF0B934}" type="slidenum">
              <a:rPr lang="en-US" smtClean="0"/>
              <a:pPr/>
              <a:t>25</a:t>
            </a:fld>
            <a:endParaRPr lang="en-US" dirty="0"/>
          </a:p>
        </p:txBody>
      </p:sp>
    </p:spTree>
    <p:extLst>
      <p:ext uri="{BB962C8B-B14F-4D97-AF65-F5344CB8AC3E}">
        <p14:creationId xmlns:p14="http://schemas.microsoft.com/office/powerpoint/2010/main" xmlns="" val="4134355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3" name="Notes Placeholder 2"/>
          <p:cNvSpPr>
            <a:spLocks noGrp="1"/>
          </p:cNvSpPr>
          <p:nvPr>
            <p:ph type="body" idx="1"/>
          </p:nvPr>
        </p:nvSpPr>
        <p:spPr>
          <a:xfrm>
            <a:off x="4923692" y="358050"/>
            <a:ext cx="3801627" cy="5261700"/>
          </a:xfrm>
        </p:spPr>
        <p:txBody>
          <a:bodyPr/>
          <a:lstStyle/>
          <a:p>
            <a:endParaRPr lang="en-US" dirty="0">
              <a:latin typeface="Bell MT" panose="02020503060305020303" pitchFamily="18" charset="0"/>
            </a:endParaRPr>
          </a:p>
          <a:p>
            <a:r>
              <a:rPr lang="en-US" b="1" dirty="0" smtClean="0">
                <a:latin typeface="Bell MT" panose="02020503060305020303" pitchFamily="18" charset="0"/>
              </a:rPr>
              <a:t>For </a:t>
            </a:r>
            <a:r>
              <a:rPr lang="en-US" b="1" dirty="0">
                <a:latin typeface="Bell MT" panose="02020503060305020303" pitchFamily="18" charset="0"/>
              </a:rPr>
              <a:t>some people, any drinking at all is risky. </a:t>
            </a:r>
            <a:endParaRPr lang="en-US" dirty="0">
              <a:latin typeface="Bell MT" panose="02020503060305020303" pitchFamily="18" charset="0"/>
            </a:endParaRPr>
          </a:p>
          <a:p>
            <a:r>
              <a:rPr lang="en-US" dirty="0">
                <a:latin typeface="Bell MT" panose="02020503060305020303" pitchFamily="18" charset="0"/>
              </a:rPr>
              <a:t>Here are some examples. </a:t>
            </a:r>
          </a:p>
          <a:p>
            <a:endParaRPr lang="en-US" dirty="0" smtClean="0">
              <a:latin typeface="Bell MT" panose="02020503060305020303" pitchFamily="18" charset="0"/>
            </a:endParaRPr>
          </a:p>
          <a:p>
            <a:pPr marL="171450" indent="-171450">
              <a:buFont typeface="Arial" panose="020B0604020202020204" pitchFamily="34" charset="0"/>
              <a:buChar char="•"/>
            </a:pPr>
            <a:r>
              <a:rPr lang="en-US" dirty="0" smtClean="0">
                <a:latin typeface="Bell MT" panose="02020503060305020303" pitchFamily="18" charset="0"/>
              </a:rPr>
              <a:t>Individuals </a:t>
            </a:r>
            <a:r>
              <a:rPr lang="en-US" dirty="0">
                <a:latin typeface="Bell MT" panose="02020503060305020303" pitchFamily="18" charset="0"/>
              </a:rPr>
              <a:t>unable to control the amount they drink. This group includes people dependent on alcohol</a:t>
            </a:r>
            <a:r>
              <a:rPr lang="en-US" dirty="0" smtClean="0">
                <a:latin typeface="Bell MT" panose="02020503060305020303" pitchFamily="18" charset="0"/>
              </a:rPr>
              <a:t>.* </a:t>
            </a:r>
            <a:endParaRPr lang="en-US" dirty="0">
              <a:latin typeface="Bell MT" panose="02020503060305020303" pitchFamily="18" charset="0"/>
            </a:endParaRPr>
          </a:p>
          <a:p>
            <a:pPr marL="171450" indent="-171450">
              <a:buFont typeface="Arial" panose="020B0604020202020204" pitchFamily="34" charset="0"/>
              <a:buChar char="•"/>
            </a:pPr>
            <a:endParaRPr lang="en-US" dirty="0" smtClean="0">
              <a:latin typeface="Bell MT" panose="02020503060305020303" pitchFamily="18" charset="0"/>
            </a:endParaRPr>
          </a:p>
          <a:p>
            <a:pPr marL="171450" indent="-171450">
              <a:buFont typeface="Arial" panose="020B0604020202020204" pitchFamily="34" charset="0"/>
              <a:buChar char="•"/>
            </a:pPr>
            <a:r>
              <a:rPr lang="en-US" dirty="0" smtClean="0">
                <a:latin typeface="Bell MT" panose="02020503060305020303" pitchFamily="18" charset="0"/>
              </a:rPr>
              <a:t>Women </a:t>
            </a:r>
            <a:r>
              <a:rPr lang="en-US" dirty="0">
                <a:latin typeface="Bell MT" panose="02020503060305020303" pitchFamily="18" charset="0"/>
              </a:rPr>
              <a:t>who are pregnant or might become pregnant (see </a:t>
            </a:r>
            <a:r>
              <a:rPr lang="en-US" i="1" dirty="0">
                <a:latin typeface="Bell MT" panose="02020503060305020303" pitchFamily="18" charset="0"/>
              </a:rPr>
              <a:t>Women Who Are Pregnant or Might Become Pregnant </a:t>
            </a:r>
            <a:r>
              <a:rPr lang="en-US" dirty="0">
                <a:latin typeface="Bell MT" panose="02020503060305020303" pitchFamily="18" charset="0"/>
              </a:rPr>
              <a:t>on the next page for more information) </a:t>
            </a:r>
          </a:p>
          <a:p>
            <a:pPr marL="171450" indent="-171450">
              <a:buFont typeface="Arial" panose="020B0604020202020204" pitchFamily="34" charset="0"/>
              <a:buChar char="•"/>
            </a:pPr>
            <a:endParaRPr lang="en-US" dirty="0" smtClean="0">
              <a:latin typeface="Bell MT" panose="02020503060305020303" pitchFamily="18" charset="0"/>
            </a:endParaRPr>
          </a:p>
          <a:p>
            <a:pPr marL="171450" indent="-171450">
              <a:buFont typeface="Arial" panose="020B0604020202020204" pitchFamily="34" charset="0"/>
              <a:buChar char="•"/>
            </a:pPr>
            <a:r>
              <a:rPr lang="en-US" dirty="0" smtClean="0">
                <a:latin typeface="Bell MT" panose="02020503060305020303" pitchFamily="18" charset="0"/>
              </a:rPr>
              <a:t>Individuals </a:t>
            </a:r>
            <a:r>
              <a:rPr lang="en-US" dirty="0">
                <a:latin typeface="Bell MT" panose="02020503060305020303" pitchFamily="18" charset="0"/>
              </a:rPr>
              <a:t>younger than age 21 </a:t>
            </a:r>
          </a:p>
          <a:p>
            <a:r>
              <a:rPr lang="en-US" dirty="0">
                <a:latin typeface="Bell MT" panose="02020503060305020303" pitchFamily="18" charset="0"/>
              </a:rPr>
              <a:t>	</a:t>
            </a:r>
          </a:p>
          <a:p>
            <a:endParaRPr lang="en-US" dirty="0" smtClean="0">
              <a:latin typeface="Bell MT" panose="02020503060305020303" pitchFamily="18" charset="0"/>
            </a:endParaRPr>
          </a:p>
          <a:p>
            <a:endParaRPr lang="en-US" dirty="0">
              <a:latin typeface="Bell MT" panose="02020503060305020303" pitchFamily="18" charset="0"/>
            </a:endParaRPr>
          </a:p>
          <a:p>
            <a:endParaRPr lang="en-US" dirty="0" smtClean="0">
              <a:latin typeface="Bell MT" panose="02020503060305020303" pitchFamily="18" charset="0"/>
            </a:endParaRPr>
          </a:p>
          <a:p>
            <a:endParaRPr lang="en-US" dirty="0">
              <a:latin typeface="Bell MT" panose="02020503060305020303" pitchFamily="18" charset="0"/>
            </a:endParaRPr>
          </a:p>
          <a:p>
            <a:endParaRPr lang="en-US" dirty="0">
              <a:latin typeface="Bell MT" panose="02020503060305020303" pitchFamily="18" charset="0"/>
            </a:endParaRPr>
          </a:p>
          <a:p>
            <a:pPr algn="r"/>
            <a:r>
              <a:rPr lang="en-US" dirty="0">
                <a:latin typeface="Bell MT" panose="02020503060305020303" pitchFamily="18" charset="0"/>
              </a:rPr>
              <a:t/>
            </a:r>
            <a:br>
              <a:rPr lang="en-US" dirty="0">
                <a:latin typeface="Bell MT" panose="02020503060305020303" pitchFamily="18" charset="0"/>
              </a:rPr>
            </a:br>
            <a:r>
              <a:rPr lang="en-US" sz="1000" dirty="0" smtClean="0"/>
              <a:t>* </a:t>
            </a:r>
            <a:r>
              <a:rPr lang="en-US" sz="1000" dirty="0"/>
              <a:t>Diagnostic procedures for alcohol use disorders (DSM </a:t>
            </a:r>
            <a:r>
              <a:rPr lang="en-US" sz="1000" dirty="0" smtClean="0"/>
              <a:t>IV, </a:t>
            </a:r>
            <a:r>
              <a:rPr lang="en-US" sz="1000" dirty="0"/>
              <a:t>DSM </a:t>
            </a:r>
            <a:r>
              <a:rPr lang="en-US" sz="1000" dirty="0" smtClean="0"/>
              <a:t>V) </a:t>
            </a:r>
            <a:r>
              <a:rPr lang="en-US" sz="1000" dirty="0"/>
              <a:t>do not generally involve an attempt to quantify how much patients are drinking. Instead, they evaluate the extent to which patients have experienced acute and chronic health or social problems that can be attributed to their drinking. Nonetheless, patients with these diagnoses typically drink above the risky drinking guidelines. For example, epidemiologic research has shown that US adults who meet either the single day or weekly risky drinking levels described above are much more likely to have an alcohol use disorder than patients who do not.</a:t>
            </a:r>
          </a:p>
        </p:txBody>
      </p:sp>
      <p:sp>
        <p:nvSpPr>
          <p:cNvPr id="4" name="Slide Number Placeholder 3"/>
          <p:cNvSpPr>
            <a:spLocks noGrp="1"/>
          </p:cNvSpPr>
          <p:nvPr>
            <p:ph type="sldNum" sz="quarter" idx="10"/>
          </p:nvPr>
        </p:nvSpPr>
        <p:spPr/>
        <p:txBody>
          <a:bodyPr/>
          <a:lstStyle/>
          <a:p>
            <a:r>
              <a:rPr lang="en-US" smtClean="0"/>
              <a:t>Page </a:t>
            </a:r>
            <a:fld id="{046D2D64-EC19-484D-9E84-366FCFF0B934}" type="slidenum">
              <a:rPr lang="en-US" smtClean="0"/>
              <a:pPr/>
              <a:t>26</a:t>
            </a:fld>
            <a:endParaRPr lang="en-US" dirty="0"/>
          </a:p>
        </p:txBody>
      </p:sp>
    </p:spTree>
    <p:extLst>
      <p:ext uri="{BB962C8B-B14F-4D97-AF65-F5344CB8AC3E}">
        <p14:creationId xmlns:p14="http://schemas.microsoft.com/office/powerpoint/2010/main" xmlns="" val="1067125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r>
              <a:rPr lang="en-US" smtClean="0"/>
              <a:t>Page </a:t>
            </a:r>
            <a:fld id="{046D2D64-EC19-484D-9E84-366FCFF0B934}" type="slidenum">
              <a:rPr lang="en-US" smtClean="0"/>
              <a:pPr/>
              <a:t>27</a:t>
            </a:fld>
            <a:endParaRPr lang="en-US" dirty="0"/>
          </a:p>
        </p:txBody>
      </p:sp>
      <p:sp>
        <p:nvSpPr>
          <p:cNvPr id="6" name="Notes Placeholder 2"/>
          <p:cNvSpPr>
            <a:spLocks noGrp="1"/>
          </p:cNvSpPr>
          <p:nvPr>
            <p:ph type="body" idx="3"/>
          </p:nvPr>
        </p:nvSpPr>
        <p:spPr>
          <a:xfrm>
            <a:off x="4923692" y="358051"/>
            <a:ext cx="3801627" cy="6117564"/>
          </a:xfrm>
        </p:spPr>
        <p:txBody>
          <a:bodyPr/>
          <a:lstStyle/>
          <a:p>
            <a:r>
              <a:rPr lang="en-US" dirty="0">
                <a:latin typeface="Bell MT" panose="02020503060305020303" pitchFamily="18" charset="0"/>
              </a:rPr>
              <a:t>I created this figure in 2010 and it was first published here: </a:t>
            </a:r>
          </a:p>
          <a:p>
            <a:pPr algn="r"/>
            <a:r>
              <a:rPr lang="en-US" sz="1000" dirty="0">
                <a:latin typeface="Bell MT" panose="02020503060305020303" pitchFamily="18" charset="0"/>
              </a:rPr>
              <a:t>Cole S, Bogenschutz M, Hungerford D (2011). Motivational Interviewing and Psychiatry: Use in addiction treatment</a:t>
            </a:r>
            <a:r>
              <a:rPr lang="en-US" sz="1000" dirty="0" smtClean="0">
                <a:latin typeface="Bell MT" panose="02020503060305020303" pitchFamily="18" charset="0"/>
              </a:rPr>
              <a:t>,</a:t>
            </a:r>
            <a:br>
              <a:rPr lang="en-US" sz="1000" dirty="0" smtClean="0">
                <a:latin typeface="Bell MT" panose="02020503060305020303" pitchFamily="18" charset="0"/>
              </a:rPr>
            </a:br>
            <a:r>
              <a:rPr lang="en-US" sz="1000" dirty="0" smtClean="0">
                <a:latin typeface="Bell MT" panose="02020503060305020303" pitchFamily="18" charset="0"/>
              </a:rPr>
              <a:t>risky </a:t>
            </a:r>
            <a:r>
              <a:rPr lang="en-US" sz="1000" dirty="0">
                <a:latin typeface="Bell MT" panose="02020503060305020303" pitchFamily="18" charset="0"/>
              </a:rPr>
              <a:t>drinking and routine practice.  FOCUS, 9:42-54.</a:t>
            </a:r>
          </a:p>
          <a:p>
            <a:endParaRPr lang="en-US" dirty="0">
              <a:latin typeface="Bell MT" panose="02020503060305020303" pitchFamily="18" charset="0"/>
            </a:endParaRPr>
          </a:p>
          <a:p>
            <a:r>
              <a:rPr lang="en-US" dirty="0">
                <a:latin typeface="Bell MT" panose="02020503060305020303" pitchFamily="18" charset="0"/>
              </a:rPr>
              <a:t>This version includes more effect conditions than the </a:t>
            </a:r>
            <a:r>
              <a:rPr lang="en-US" dirty="0" smtClean="0">
                <a:latin typeface="Bell MT" panose="02020503060305020303" pitchFamily="18" charset="0"/>
              </a:rPr>
              <a:t>original, and I </a:t>
            </a:r>
            <a:r>
              <a:rPr lang="en-US" dirty="0">
                <a:latin typeface="Bell MT" panose="02020503060305020303" pitchFamily="18" charset="0"/>
              </a:rPr>
              <a:t>will be adding </a:t>
            </a:r>
            <a:r>
              <a:rPr lang="en-US" i="1" dirty="0">
                <a:latin typeface="Bell MT" panose="02020503060305020303" pitchFamily="18" charset="0"/>
              </a:rPr>
              <a:t>risky </a:t>
            </a:r>
            <a:r>
              <a:rPr lang="en-US" i="1" dirty="0" smtClean="0">
                <a:latin typeface="Bell MT" panose="02020503060305020303" pitchFamily="18" charset="0"/>
              </a:rPr>
              <a:t>sex</a:t>
            </a:r>
            <a:r>
              <a:rPr lang="en-US" dirty="0" smtClean="0">
                <a:latin typeface="Bell MT" panose="02020503060305020303" pitchFamily="18" charset="0"/>
              </a:rPr>
              <a:t> </a:t>
            </a:r>
            <a:r>
              <a:rPr lang="en-US" dirty="0">
                <a:latin typeface="Bell MT" panose="02020503060305020303" pitchFamily="18" charset="0"/>
              </a:rPr>
              <a:t>to the list of acute </a:t>
            </a:r>
            <a:r>
              <a:rPr lang="en-US" dirty="0" smtClean="0">
                <a:latin typeface="Bell MT" panose="02020503060305020303" pitchFamily="18" charset="0"/>
              </a:rPr>
              <a:t>effects in the next version I present. </a:t>
            </a:r>
            <a:endParaRPr lang="en-US" dirty="0">
              <a:latin typeface="Bell MT" panose="02020503060305020303" pitchFamily="18" charset="0"/>
            </a:endParaRPr>
          </a:p>
          <a:p>
            <a:endParaRPr lang="en-US" dirty="0" smtClean="0">
              <a:latin typeface="Bell MT" panose="02020503060305020303" pitchFamily="18" charset="0"/>
            </a:endParaRPr>
          </a:p>
          <a:p>
            <a:r>
              <a:rPr lang="en-US" dirty="0" smtClean="0">
                <a:latin typeface="Bell MT" panose="02020503060305020303" pitchFamily="18" charset="0"/>
              </a:rPr>
              <a:t>I originally devised this version to help explain why NIAAA had set out two thresholds for heavy drinking: daily and weekly limits. </a:t>
            </a:r>
          </a:p>
          <a:p>
            <a:endParaRPr lang="en-US" dirty="0">
              <a:latin typeface="Bell MT" panose="02020503060305020303" pitchFamily="18" charset="0"/>
            </a:endParaRPr>
          </a:p>
          <a:p>
            <a:r>
              <a:rPr lang="en-US" dirty="0" smtClean="0">
                <a:latin typeface="Bell MT" panose="02020503060305020303" pitchFamily="18" charset="0"/>
              </a:rPr>
              <a:t>The acute effects are mediated through intoxication, which affects the brain. It impairs judgment, increases risk taking behavior, and decreases control of the body, e.g., reaction time, accuracy of movement.</a:t>
            </a:r>
          </a:p>
          <a:p>
            <a:endParaRPr lang="en-US" dirty="0">
              <a:latin typeface="Bell MT" panose="02020503060305020303" pitchFamily="18" charset="0"/>
            </a:endParaRPr>
          </a:p>
          <a:p>
            <a:r>
              <a:rPr lang="en-US" dirty="0" smtClean="0">
                <a:latin typeface="Bell MT" panose="02020503060305020303" pitchFamily="18" charset="0"/>
              </a:rPr>
              <a:t>The chronic effects are mediated through injury to cells in tissues throughout the body. Alcohol is a toxic molecule. Chronic exposure to it degrades the function of tissues throughout the body and can lead to a wide variety of health conditions. </a:t>
            </a:r>
          </a:p>
          <a:p>
            <a:endParaRPr lang="en-US" dirty="0">
              <a:latin typeface="Bell MT" panose="02020503060305020303" pitchFamily="18" charset="0"/>
            </a:endParaRPr>
          </a:p>
          <a:p>
            <a:r>
              <a:rPr lang="en-US" dirty="0" smtClean="0">
                <a:latin typeface="Bell MT" panose="02020503060305020303" pitchFamily="18" charset="0"/>
              </a:rPr>
              <a:t>One of the advantages of this depiction is that it illustrates the wide variety of health outcomes associated with excessive drinking. </a:t>
            </a:r>
          </a:p>
          <a:p>
            <a:endParaRPr lang="en-US" dirty="0">
              <a:latin typeface="Bell MT" panose="02020503060305020303" pitchFamily="18" charset="0"/>
            </a:endParaRPr>
          </a:p>
          <a:p>
            <a:r>
              <a:rPr lang="en-US" dirty="0" smtClean="0">
                <a:latin typeface="Bell MT" panose="02020503060305020303" pitchFamily="18" charset="0"/>
              </a:rPr>
              <a:t>Risky drinking is not just an addiction issue, it’s a major health issue. Knowing how much patients drink should be a routine part of standard medical care.</a:t>
            </a:r>
          </a:p>
          <a:p>
            <a:endParaRPr lang="en-US" dirty="0">
              <a:latin typeface="Bell MT" panose="02020503060305020303" pitchFamily="18" charset="0"/>
            </a:endParaRPr>
          </a:p>
          <a:p>
            <a:endParaRPr lang="en-US" dirty="0"/>
          </a:p>
        </p:txBody>
      </p:sp>
    </p:spTree>
    <p:extLst>
      <p:ext uri="{BB962C8B-B14F-4D97-AF65-F5344CB8AC3E}">
        <p14:creationId xmlns:p14="http://schemas.microsoft.com/office/powerpoint/2010/main" xmlns="" val="105472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4" name="Slide Number Placeholder 3"/>
          <p:cNvSpPr>
            <a:spLocks noGrp="1"/>
          </p:cNvSpPr>
          <p:nvPr>
            <p:ph type="sldNum" sz="quarter" idx="10"/>
          </p:nvPr>
        </p:nvSpPr>
        <p:spPr/>
        <p:txBody>
          <a:bodyPr/>
          <a:lstStyle/>
          <a:p>
            <a:fld id="{EC80C3DA-2447-45AC-93A5-B582D7C9B389}" type="slidenum">
              <a:rPr lang="en-US" smtClean="0"/>
              <a:pPr/>
              <a:t>28</a:t>
            </a:fld>
            <a:endParaRPr lang="en-US"/>
          </a:p>
        </p:txBody>
      </p:sp>
      <p:sp>
        <p:nvSpPr>
          <p:cNvPr id="5" name="Notes Placeholder 2"/>
          <p:cNvSpPr>
            <a:spLocks noGrp="1"/>
          </p:cNvSpPr>
          <p:nvPr>
            <p:ph type="body" idx="3"/>
          </p:nvPr>
        </p:nvSpPr>
        <p:spPr>
          <a:xfrm>
            <a:off x="4923692" y="358051"/>
            <a:ext cx="3801627" cy="2700338"/>
          </a:xfrm>
        </p:spPr>
        <p:txBody>
          <a:bodyPr/>
          <a:lstStyle/>
          <a:p>
            <a:r>
              <a:rPr lang="en-US" sz="1800" dirty="0" smtClean="0">
                <a:latin typeface="Bell MT" panose="02020503060305020303" pitchFamily="18" charset="0"/>
              </a:rPr>
              <a:t>This is the paradigm shift that is needed.</a:t>
            </a:r>
            <a:endParaRPr lang="en-US" sz="1800" dirty="0">
              <a:latin typeface="Bell MT" panose="02020503060305020303" pitchFamily="18" charset="0"/>
            </a:endParaRPr>
          </a:p>
        </p:txBody>
      </p:sp>
    </p:spTree>
    <p:extLst>
      <p:ext uri="{BB962C8B-B14F-4D97-AF65-F5344CB8AC3E}">
        <p14:creationId xmlns:p14="http://schemas.microsoft.com/office/powerpoint/2010/main" xmlns="" val="1608972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3" name="Notes Placeholder 2"/>
          <p:cNvSpPr>
            <a:spLocks noGrp="1"/>
          </p:cNvSpPr>
          <p:nvPr>
            <p:ph type="body" idx="1"/>
          </p:nvPr>
        </p:nvSpPr>
        <p:spPr/>
        <p:txBody>
          <a:bodyPr/>
          <a:lstStyle/>
          <a:p>
            <a:pPr>
              <a:defRPr/>
            </a:pPr>
            <a:r>
              <a:rPr lang="en-US" dirty="0" smtClean="0">
                <a:latin typeface="Bell MT" panose="02020503060305020303" pitchFamily="18" charset="0"/>
              </a:rPr>
              <a:t/>
            </a:r>
            <a:br>
              <a:rPr lang="en-US" dirty="0" smtClean="0">
                <a:latin typeface="Bell MT" panose="02020503060305020303" pitchFamily="18" charset="0"/>
              </a:rPr>
            </a:br>
            <a:r>
              <a:rPr lang="en-US" dirty="0" smtClean="0">
                <a:latin typeface="Bell MT" panose="02020503060305020303" pitchFamily="18" charset="0"/>
              </a:rPr>
              <a:t>Full Slide Presentation at  </a:t>
            </a:r>
            <a:r>
              <a:rPr lang="en-US" sz="1000" dirty="0">
                <a:latin typeface="Bell MT" panose="02020503060305020303" pitchFamily="18" charset="0"/>
                <a:hlinkClick r:id="rId3"/>
              </a:rPr>
              <a:t>http://nirn.fpg.unc.edu/sites/nirn.fpg.unc.edu/files/resources/NIRN-CII-ImplementationAndPublicPolicy-12-2012.pdf</a:t>
            </a:r>
            <a:r>
              <a:rPr lang="en-US" dirty="0" smtClean="0">
                <a:latin typeface="Bell MT" panose="02020503060305020303" pitchFamily="18" charset="0"/>
              </a:rPr>
              <a:t>	</a:t>
            </a:r>
          </a:p>
          <a:p>
            <a:pPr>
              <a:defRPr/>
            </a:pPr>
            <a:endParaRPr lang="en-US" dirty="0">
              <a:latin typeface="Bell MT" panose="02020503060305020303" pitchFamily="18" charset="0"/>
            </a:endParaRPr>
          </a:p>
          <a:p>
            <a:pPr>
              <a:defRPr/>
            </a:pPr>
            <a:r>
              <a:rPr lang="en-US" dirty="0" smtClean="0">
                <a:latin typeface="Bell MT" panose="02020503060305020303" pitchFamily="18" charset="0"/>
              </a:rPr>
              <a:t>National Implementation Research Network </a:t>
            </a:r>
            <a:r>
              <a:rPr lang="en-US" dirty="0">
                <a:latin typeface="Bell MT" panose="02020503060305020303" pitchFamily="18" charset="0"/>
              </a:rPr>
              <a:t>w</a:t>
            </a:r>
            <a:r>
              <a:rPr lang="en-US" dirty="0" smtClean="0">
                <a:latin typeface="Bell MT" panose="02020503060305020303" pitchFamily="18" charset="0"/>
              </a:rPr>
              <a:t>ebsite at</a:t>
            </a:r>
            <a:r>
              <a:rPr lang="en-US" baseline="0" dirty="0" smtClean="0">
                <a:latin typeface="Bell MT" panose="02020503060305020303" pitchFamily="18" charset="0"/>
              </a:rPr>
              <a:t> </a:t>
            </a:r>
            <a:r>
              <a:rPr lang="en-US" dirty="0">
                <a:latin typeface="Bell MT" panose="02020503060305020303" pitchFamily="18" charset="0"/>
                <a:hlinkClick r:id="rId4"/>
              </a:rPr>
              <a:t>http://nirn.fpg.unc.edu/</a:t>
            </a:r>
            <a:endParaRPr lang="en-US" dirty="0" smtClean="0">
              <a:latin typeface="Bell MT" panose="02020503060305020303" pitchFamily="18" charset="0"/>
            </a:endParaRPr>
          </a:p>
          <a:p>
            <a:r>
              <a:rPr lang="en-US" dirty="0" smtClean="0">
                <a:latin typeface="Bell MT" panose="02020503060305020303" pitchFamily="18" charset="0"/>
              </a:rPr>
              <a:t>	</a:t>
            </a:r>
          </a:p>
        </p:txBody>
      </p:sp>
      <p:sp>
        <p:nvSpPr>
          <p:cNvPr id="4" name="Slide Number Placeholder 3"/>
          <p:cNvSpPr>
            <a:spLocks noGrp="1"/>
          </p:cNvSpPr>
          <p:nvPr>
            <p:ph type="sldNum" sz="quarter" idx="10"/>
          </p:nvPr>
        </p:nvSpPr>
        <p:spPr/>
        <p:txBody>
          <a:bodyPr/>
          <a:lstStyle/>
          <a:p>
            <a:fld id="{046D2D64-EC19-484D-9E84-366FCFF0B934}" type="slidenum">
              <a:rPr lang="en-US" smtClean="0"/>
              <a:pPr/>
              <a:t>29</a:t>
            </a:fld>
            <a:endParaRPr lang="en-US"/>
          </a:p>
        </p:txBody>
      </p:sp>
    </p:spTree>
    <p:extLst>
      <p:ext uri="{BB962C8B-B14F-4D97-AF65-F5344CB8AC3E}">
        <p14:creationId xmlns:p14="http://schemas.microsoft.com/office/powerpoint/2010/main" xmlns="" val="418683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3" name="Notes Placeholder 2"/>
          <p:cNvSpPr>
            <a:spLocks noGrp="1"/>
          </p:cNvSpPr>
          <p:nvPr>
            <p:ph type="body" idx="1"/>
          </p:nvPr>
        </p:nvSpPr>
        <p:spPr>
          <a:xfrm>
            <a:off x="4952267" y="358051"/>
            <a:ext cx="3801627" cy="2700338"/>
          </a:xfrm>
        </p:spPr>
        <p:txBody>
          <a:bodyPr/>
          <a:lstStyle/>
          <a:p>
            <a:r>
              <a:rPr lang="en-US" dirty="0" smtClean="0">
                <a:latin typeface="Bell MT" panose="02020503060305020303" pitchFamily="18" charset="0"/>
                <a:hlinkClick r:id="rId3"/>
              </a:rPr>
              <a:t>http</a:t>
            </a:r>
            <a:r>
              <a:rPr lang="en-US" dirty="0">
                <a:latin typeface="Bell MT" panose="02020503060305020303" pitchFamily="18" charset="0"/>
                <a:hlinkClick r:id="rId3"/>
              </a:rPr>
              <a:t>://www.aa.org/pages/en_US/alcoholics-anonymous</a:t>
            </a:r>
            <a:endParaRPr lang="en-US" dirty="0">
              <a:latin typeface="Bell MT" panose="02020503060305020303" pitchFamily="18" charset="0"/>
            </a:endParaRPr>
          </a:p>
        </p:txBody>
      </p:sp>
      <p:sp>
        <p:nvSpPr>
          <p:cNvPr id="4" name="Slide Number Placeholder 3"/>
          <p:cNvSpPr>
            <a:spLocks noGrp="1"/>
          </p:cNvSpPr>
          <p:nvPr>
            <p:ph type="sldNum" sz="quarter" idx="10"/>
          </p:nvPr>
        </p:nvSpPr>
        <p:spPr/>
        <p:txBody>
          <a:bodyPr/>
          <a:lstStyle/>
          <a:p>
            <a:fld id="{046D2D64-EC19-484D-9E84-366FCFF0B934}" type="slidenum">
              <a:rPr lang="en-US" smtClean="0"/>
              <a:pPr/>
              <a:t>3</a:t>
            </a:fld>
            <a:endParaRPr lang="en-US"/>
          </a:p>
        </p:txBody>
      </p:sp>
    </p:spTree>
    <p:extLst>
      <p:ext uri="{BB962C8B-B14F-4D97-AF65-F5344CB8AC3E}">
        <p14:creationId xmlns:p14="http://schemas.microsoft.com/office/powerpoint/2010/main" xmlns="" val="988090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4" name="Slide Number Placeholder 3"/>
          <p:cNvSpPr>
            <a:spLocks noGrp="1"/>
          </p:cNvSpPr>
          <p:nvPr>
            <p:ph type="sldNum" sz="quarter" idx="10"/>
          </p:nvPr>
        </p:nvSpPr>
        <p:spPr/>
        <p:txBody>
          <a:bodyPr/>
          <a:lstStyle/>
          <a:p>
            <a:fld id="{046D2D64-EC19-484D-9E84-366FCFF0B934}" type="slidenum">
              <a:rPr lang="en-US" smtClean="0"/>
              <a:pPr/>
              <a:t>30</a:t>
            </a:fld>
            <a:endParaRPr lang="en-US"/>
          </a:p>
        </p:txBody>
      </p:sp>
    </p:spTree>
    <p:extLst>
      <p:ext uri="{BB962C8B-B14F-4D97-AF65-F5344CB8AC3E}">
        <p14:creationId xmlns:p14="http://schemas.microsoft.com/office/powerpoint/2010/main" xmlns="" val="2840156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527800" cy="4895850"/>
          </a:xfrm>
        </p:spPr>
      </p:sp>
      <p:sp>
        <p:nvSpPr>
          <p:cNvPr id="3" name="Notes Placeholder 2"/>
          <p:cNvSpPr>
            <a:spLocks noGrp="1"/>
          </p:cNvSpPr>
          <p:nvPr>
            <p:ph type="body" idx="1"/>
          </p:nvPr>
        </p:nvSpPr>
        <p:spPr>
          <a:xfrm>
            <a:off x="5466618" y="5076825"/>
            <a:ext cx="2601058" cy="1658214"/>
          </a:xfrm>
        </p:spPr>
        <p:txBody>
          <a:bodyPr/>
          <a:lstStyle/>
          <a:p>
            <a:r>
              <a:rPr lang="en-US" dirty="0" smtClean="0">
                <a:latin typeface="Bell MT" panose="02020503060305020303" pitchFamily="18" charset="0"/>
              </a:rPr>
              <a:t>Published on p. 34 of </a:t>
            </a:r>
            <a:r>
              <a:rPr lang="en-US" baseline="0" dirty="0" smtClean="0">
                <a:latin typeface="Bell MT" panose="02020503060305020303" pitchFamily="18" charset="0"/>
              </a:rPr>
              <a:t>WHO’s Brief</a:t>
            </a:r>
            <a:r>
              <a:rPr lang="en-US" dirty="0" smtClean="0">
                <a:latin typeface="Bell MT" panose="02020503060305020303" pitchFamily="18" charset="0"/>
              </a:rPr>
              <a:t> Intervention manual.  </a:t>
            </a:r>
            <a:endParaRPr lang="en-US" baseline="0" dirty="0" smtClean="0">
              <a:latin typeface="Bell MT" panose="02020503060305020303" pitchFamily="18" charset="0"/>
            </a:endParaRPr>
          </a:p>
          <a:p>
            <a:endParaRPr lang="en-US" dirty="0">
              <a:latin typeface="Bell MT" panose="02020503060305020303" pitchFamily="18" charset="0"/>
            </a:endParaRPr>
          </a:p>
          <a:p>
            <a:r>
              <a:rPr lang="en-US" dirty="0">
                <a:latin typeface="Bell MT" panose="02020503060305020303" pitchFamily="18" charset="0"/>
                <a:hlinkClick r:id="rId3"/>
              </a:rPr>
              <a:t>http://whqlibdoc.who.int/hq/2001/WHO_MSD_MSB_01.6b.pdf?ua=1</a:t>
            </a:r>
            <a:endParaRPr lang="en-US" dirty="0">
              <a:latin typeface="Bell MT" panose="02020503060305020303" pitchFamily="18" charset="0"/>
            </a:endParaRPr>
          </a:p>
        </p:txBody>
      </p:sp>
      <p:sp>
        <p:nvSpPr>
          <p:cNvPr id="4" name="Slide Number Placeholder 3"/>
          <p:cNvSpPr>
            <a:spLocks noGrp="1"/>
          </p:cNvSpPr>
          <p:nvPr>
            <p:ph type="sldNum" sz="quarter" idx="10"/>
          </p:nvPr>
        </p:nvSpPr>
        <p:spPr/>
        <p:txBody>
          <a:bodyPr/>
          <a:lstStyle/>
          <a:p>
            <a:fld id="{046D2D64-EC19-484D-9E84-366FCFF0B934}" type="slidenum">
              <a:rPr lang="en-US" smtClean="0"/>
              <a:pPr/>
              <a:t>31</a:t>
            </a:fld>
            <a:endParaRPr lang="en-US"/>
          </a:p>
        </p:txBody>
      </p:sp>
    </p:spTree>
    <p:extLst>
      <p:ext uri="{BB962C8B-B14F-4D97-AF65-F5344CB8AC3E}">
        <p14:creationId xmlns:p14="http://schemas.microsoft.com/office/powerpoint/2010/main" xmlns="" val="785871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Bell MT" panose="02020503060305020303" pitchFamily="18" charset="0"/>
              </a:rPr>
              <a:t>This is a summary from a consensus conference on this topic sponsored by the Swedish Medical Research Council.</a:t>
            </a:r>
          </a:p>
          <a:p>
            <a:endParaRPr lang="en-US" sz="1200" kern="1200" dirty="0" smtClean="0">
              <a:solidFill>
                <a:schemeClr val="tx1"/>
              </a:solidFill>
              <a:latin typeface="Bell MT" panose="02020503060305020303" pitchFamily="18" charset="0"/>
            </a:endParaRPr>
          </a:p>
          <a:p>
            <a:r>
              <a:rPr lang="en-US" dirty="0" smtClean="0">
                <a:latin typeface="Bell MT" panose="02020503060305020303" pitchFamily="18" charset="0"/>
              </a:rPr>
              <a:t>From </a:t>
            </a:r>
            <a:r>
              <a:rPr lang="en-US" sz="1200" kern="1200" dirty="0" smtClean="0">
                <a:solidFill>
                  <a:schemeClr val="tx1"/>
                </a:solidFill>
                <a:latin typeface="Bell MT" panose="02020503060305020303" pitchFamily="18" charset="0"/>
              </a:rPr>
              <a:t>  </a:t>
            </a:r>
          </a:p>
          <a:p>
            <a:r>
              <a:rPr lang="en-US" sz="1200" kern="1200" dirty="0" err="1" smtClean="0">
                <a:solidFill>
                  <a:schemeClr val="tx1"/>
                </a:solidFill>
                <a:latin typeface="Bell MT" panose="02020503060305020303" pitchFamily="18" charset="0"/>
              </a:rPr>
              <a:t>Allebeck</a:t>
            </a:r>
            <a:r>
              <a:rPr lang="en-US" sz="1200" kern="1200" dirty="0" smtClean="0">
                <a:solidFill>
                  <a:schemeClr val="tx1"/>
                </a:solidFill>
                <a:latin typeface="Bell MT" panose="02020503060305020303" pitchFamily="18" charset="0"/>
              </a:rPr>
              <a:t>, P. and </a:t>
            </a:r>
            <a:r>
              <a:rPr lang="en-US" sz="1200" kern="1200" dirty="0" err="1" smtClean="0">
                <a:solidFill>
                  <a:schemeClr val="tx1"/>
                </a:solidFill>
                <a:latin typeface="Bell MT" panose="02020503060305020303" pitchFamily="18" charset="0"/>
              </a:rPr>
              <a:t>Rydberg</a:t>
            </a:r>
            <a:r>
              <a:rPr lang="en-US" sz="1200" kern="1200" dirty="0" smtClean="0">
                <a:solidFill>
                  <a:schemeClr val="tx1"/>
                </a:solidFill>
                <a:latin typeface="Bell MT" panose="02020503060305020303" pitchFamily="18" charset="0"/>
              </a:rPr>
              <a:t>, U. Risks and protective effects of alcohol on the individual. </a:t>
            </a:r>
            <a:r>
              <a:rPr lang="en-US" sz="1200" i="1" kern="1200" dirty="0" smtClean="0">
                <a:solidFill>
                  <a:schemeClr val="tx1"/>
                </a:solidFill>
                <a:latin typeface="Bell MT" panose="02020503060305020303" pitchFamily="18" charset="0"/>
              </a:rPr>
              <a:t>Alcoholism: Clinical and  Experimental Research.</a:t>
            </a:r>
            <a:r>
              <a:rPr lang="en-US" sz="1200" kern="1200" dirty="0" smtClean="0">
                <a:solidFill>
                  <a:schemeClr val="tx1"/>
                </a:solidFill>
                <a:latin typeface="Bell MT" panose="02020503060305020303" pitchFamily="18" charset="0"/>
              </a:rPr>
              <a:t> 1998; 22(7):269S. </a:t>
            </a:r>
          </a:p>
          <a:p>
            <a:endParaRPr lang="en-US" dirty="0"/>
          </a:p>
        </p:txBody>
      </p:sp>
      <p:sp>
        <p:nvSpPr>
          <p:cNvPr id="4" name="Slide Number Placeholder 3"/>
          <p:cNvSpPr>
            <a:spLocks noGrp="1"/>
          </p:cNvSpPr>
          <p:nvPr>
            <p:ph type="sldNum" sz="quarter" idx="10"/>
          </p:nvPr>
        </p:nvSpPr>
        <p:spPr/>
        <p:txBody>
          <a:bodyPr/>
          <a:lstStyle/>
          <a:p>
            <a:pPr>
              <a:defRPr/>
            </a:pPr>
            <a:fld id="{F01840E4-CF67-40A0-B5F7-1BF229A5A129}" type="slidenum">
              <a:rPr lang="en-US" smtClean="0"/>
              <a:pPr>
                <a:defRPr/>
              </a:pPr>
              <a:t>32</a:t>
            </a:fld>
            <a:endParaRPr lang="en-US"/>
          </a:p>
        </p:txBody>
      </p:sp>
    </p:spTree>
    <p:extLst>
      <p:ext uri="{BB962C8B-B14F-4D97-AF65-F5344CB8AC3E}">
        <p14:creationId xmlns:p14="http://schemas.microsoft.com/office/powerpoint/2010/main" xmlns="" val="4276323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a:prstGeom prst="rect">
            <a:avLst/>
          </a:prstGeom>
        </p:spPr>
      </p:sp>
      <p:sp>
        <p:nvSpPr>
          <p:cNvPr id="4" name="Slide Number Placeholder 3"/>
          <p:cNvSpPr>
            <a:spLocks noGrp="1"/>
          </p:cNvSpPr>
          <p:nvPr>
            <p:ph type="sldNum" sz="quarter" idx="10"/>
          </p:nvPr>
        </p:nvSpPr>
        <p:spPr>
          <a:xfrm>
            <a:off x="5179484" y="6513911"/>
            <a:ext cx="3962400" cy="342900"/>
          </a:xfrm>
          <a:prstGeom prst="rect">
            <a:avLst/>
          </a:prstGeom>
        </p:spPr>
        <p:txBody>
          <a:bodyPr lIns="93177" tIns="46589" rIns="93177" bIns="46589"/>
          <a:lstStyle/>
          <a:p>
            <a:pPr>
              <a:defRPr/>
            </a:pPr>
            <a:fld id="{F01840E4-CF67-40A0-B5F7-1BF229A5A129}" type="slidenum">
              <a:rPr lang="en-US" smtClean="0"/>
              <a:pPr>
                <a:defRPr/>
              </a:pPr>
              <a:t>33</a:t>
            </a:fld>
            <a:endParaRPr lang="en-US"/>
          </a:p>
        </p:txBody>
      </p:sp>
    </p:spTree>
    <p:extLst>
      <p:ext uri="{BB962C8B-B14F-4D97-AF65-F5344CB8AC3E}">
        <p14:creationId xmlns:p14="http://schemas.microsoft.com/office/powerpoint/2010/main" xmlns="" val="233556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4" name="Slide Number Placeholder 3"/>
          <p:cNvSpPr>
            <a:spLocks noGrp="1"/>
          </p:cNvSpPr>
          <p:nvPr>
            <p:ph type="sldNum" sz="quarter" idx="10"/>
          </p:nvPr>
        </p:nvSpPr>
        <p:spPr/>
        <p:txBody>
          <a:bodyPr/>
          <a:lstStyle/>
          <a:p>
            <a:r>
              <a:rPr lang="en-US" smtClean="0"/>
              <a:t>Page </a:t>
            </a:r>
            <a:fld id="{046D2D64-EC19-484D-9E84-366FCFF0B934}" type="slidenum">
              <a:rPr lang="en-US" smtClean="0"/>
              <a:pPr/>
              <a:t>34</a:t>
            </a:fld>
            <a:endParaRPr lang="en-US" dirty="0"/>
          </a:p>
        </p:txBody>
      </p:sp>
    </p:spTree>
    <p:extLst>
      <p:ext uri="{BB962C8B-B14F-4D97-AF65-F5344CB8AC3E}">
        <p14:creationId xmlns:p14="http://schemas.microsoft.com/office/powerpoint/2010/main" xmlns="" val="2347273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54538" cy="3416300"/>
          </a:xfrm>
        </p:spPr>
      </p:sp>
      <p:sp>
        <p:nvSpPr>
          <p:cNvPr id="4" name="Slide Number Placeholder 3"/>
          <p:cNvSpPr>
            <a:spLocks noGrp="1"/>
          </p:cNvSpPr>
          <p:nvPr>
            <p:ph type="sldNum" sz="quarter" idx="10"/>
          </p:nvPr>
        </p:nvSpPr>
        <p:spPr/>
        <p:txBody>
          <a:bodyPr/>
          <a:lstStyle/>
          <a:p>
            <a:r>
              <a:rPr lang="en-US" smtClean="0"/>
              <a:t>Page </a:t>
            </a:r>
            <a:fld id="{046D2D64-EC19-484D-9E84-366FCFF0B934}" type="slidenum">
              <a:rPr lang="en-US" smtClean="0"/>
              <a:pPr/>
              <a:t>35</a:t>
            </a:fld>
            <a:endParaRPr lang="en-US" dirty="0"/>
          </a:p>
        </p:txBody>
      </p:sp>
      <p:sp>
        <p:nvSpPr>
          <p:cNvPr id="5" name="Notes Placeholder 4"/>
          <p:cNvSpPr>
            <a:spLocks noGrp="1"/>
          </p:cNvSpPr>
          <p:nvPr>
            <p:ph type="body" sz="quarter" idx="11"/>
          </p:nvPr>
        </p:nvSpPr>
        <p:spPr/>
        <p:txBody>
          <a:bodyPr/>
          <a:lstStyle/>
          <a:p>
            <a:r>
              <a:rPr lang="en-US" dirty="0">
                <a:latin typeface="Bell MT" panose="02020503060305020303" pitchFamily="18" charset="0"/>
              </a:rPr>
              <a:t>The National Commission on Prevention Priorities ranked 25 preventive clinical services. Seventeen received lower rankings than the 8 in this table. </a:t>
            </a:r>
          </a:p>
          <a:p>
            <a:endParaRPr lang="en-US" dirty="0" smtClean="0">
              <a:latin typeface="Bell MT" panose="02020503060305020303" pitchFamily="18" charset="0"/>
            </a:endParaRPr>
          </a:p>
          <a:p>
            <a:r>
              <a:rPr lang="en-US" dirty="0" smtClean="0">
                <a:latin typeface="Bell MT" panose="02020503060305020303" pitchFamily="18" charset="0"/>
              </a:rPr>
              <a:t>All </a:t>
            </a:r>
            <a:r>
              <a:rPr lang="en-US" dirty="0">
                <a:latin typeface="Bell MT" panose="02020503060305020303" pitchFamily="18" charset="0"/>
              </a:rPr>
              <a:t>listed services have received an A or B ranking from the US Preventive Services Task Force. </a:t>
            </a:r>
          </a:p>
          <a:p>
            <a:endParaRPr lang="en-US" b="1" dirty="0" smtClean="0">
              <a:latin typeface="Bell MT" panose="02020503060305020303" pitchFamily="18" charset="0"/>
            </a:endParaRPr>
          </a:p>
          <a:p>
            <a:endParaRPr lang="en-US" dirty="0">
              <a:latin typeface="Bell MT" panose="02020503060305020303" pitchFamily="18" charset="0"/>
            </a:endParaRPr>
          </a:p>
          <a:p>
            <a:r>
              <a:rPr lang="en-US" dirty="0" smtClean="0">
                <a:latin typeface="Bell MT" panose="02020503060305020303" pitchFamily="18" charset="0"/>
              </a:rPr>
              <a:t>All </a:t>
            </a:r>
            <a:r>
              <a:rPr lang="en-US" dirty="0">
                <a:latin typeface="Bell MT" panose="02020503060305020303" pitchFamily="18" charset="0"/>
              </a:rPr>
              <a:t>25 can be viewed </a:t>
            </a:r>
            <a:r>
              <a:rPr lang="en-US" dirty="0" smtClean="0">
                <a:latin typeface="Bell MT" panose="02020503060305020303" pitchFamily="18" charset="0"/>
              </a:rPr>
              <a:t>at: </a:t>
            </a:r>
            <a:endParaRPr lang="en-US" dirty="0">
              <a:latin typeface="Bell MT" panose="02020503060305020303" pitchFamily="18" charset="0"/>
            </a:endParaRPr>
          </a:p>
          <a:p>
            <a:pPr algn="r"/>
            <a:r>
              <a:rPr lang="en-US" sz="1000" u="sng" dirty="0">
                <a:hlinkClick r:id="rId3"/>
              </a:rPr>
              <a:t>http://www.prevent.org/National-Commission-on-Prevention-Priorities/Rankings-of-Preventive-Services-for-the-US-Population.aspx</a:t>
            </a:r>
            <a:endParaRPr lang="en-US" sz="1000" dirty="0"/>
          </a:p>
          <a:p>
            <a:endParaRPr lang="en-US" dirty="0">
              <a:latin typeface="Bell MT" panose="02020503060305020303" pitchFamily="18" charset="0"/>
            </a:endParaRPr>
          </a:p>
        </p:txBody>
      </p:sp>
      <p:sp>
        <p:nvSpPr>
          <p:cNvPr id="6" name="TextBox 5"/>
          <p:cNvSpPr txBox="1"/>
          <p:nvPr/>
        </p:nvSpPr>
        <p:spPr>
          <a:xfrm>
            <a:off x="514351" y="3562350"/>
            <a:ext cx="3895724" cy="3093154"/>
          </a:xfrm>
          <a:prstGeom prst="rect">
            <a:avLst/>
          </a:prstGeom>
          <a:noFill/>
        </p:spPr>
        <p:txBody>
          <a:bodyPr wrap="square" rtlCol="0">
            <a:spAutoFit/>
          </a:bodyPr>
          <a:lstStyle/>
          <a:p>
            <a:r>
              <a:rPr lang="en-US" sz="1200" b="1" dirty="0" smtClean="0">
                <a:latin typeface="Bell MT" panose="02020503060305020303" pitchFamily="18" charset="0"/>
              </a:rPr>
              <a:t>Health Impact</a:t>
            </a:r>
            <a:r>
              <a:rPr lang="en-US" sz="1200" dirty="0" smtClean="0">
                <a:latin typeface="Bell MT" panose="02020503060305020303" pitchFamily="18" charset="0"/>
              </a:rPr>
              <a:t> </a:t>
            </a:r>
          </a:p>
          <a:p>
            <a:r>
              <a:rPr lang="en-US" sz="1200" dirty="0" smtClean="0">
                <a:latin typeface="Bell MT" panose="02020503060305020303" pitchFamily="18" charset="0"/>
              </a:rPr>
              <a:t>Clinically </a:t>
            </a:r>
            <a:r>
              <a:rPr lang="en-US" sz="1200" dirty="0">
                <a:latin typeface="Bell MT" panose="02020503060305020303" pitchFamily="18" charset="0"/>
              </a:rPr>
              <a:t>preventable </a:t>
            </a:r>
            <a:r>
              <a:rPr lang="en-US" sz="1200" dirty="0" smtClean="0">
                <a:latin typeface="Bell MT" panose="02020503060305020303" pitchFamily="18" charset="0"/>
              </a:rPr>
              <a:t>burden </a:t>
            </a:r>
            <a:r>
              <a:rPr lang="en-US" sz="1200" dirty="0">
                <a:latin typeface="Bell MT" panose="02020503060305020303" pitchFamily="18" charset="0"/>
              </a:rPr>
              <a:t>is a measure of potential impact. It represents a ranking of the disease, injury and premature death prevented if the service is delivered to the full target population. </a:t>
            </a:r>
          </a:p>
          <a:p>
            <a:endParaRPr lang="en-US" sz="1200" b="1" dirty="0" smtClean="0">
              <a:latin typeface="Bell MT" panose="02020503060305020303" pitchFamily="18" charset="0"/>
            </a:endParaRPr>
          </a:p>
          <a:p>
            <a:r>
              <a:rPr lang="en-US" sz="1200" b="1" dirty="0" smtClean="0">
                <a:latin typeface="Bell MT" panose="02020503060305020303" pitchFamily="18" charset="0"/>
              </a:rPr>
              <a:t>CE</a:t>
            </a:r>
            <a:r>
              <a:rPr lang="en-US" sz="1200" dirty="0" smtClean="0">
                <a:latin typeface="Bell MT" panose="02020503060305020303" pitchFamily="18" charset="0"/>
              </a:rPr>
              <a:t> </a:t>
            </a:r>
            <a:r>
              <a:rPr lang="en-US" sz="1200" dirty="0">
                <a:latin typeface="Bell MT" panose="02020503060305020303" pitchFamily="18" charset="0"/>
              </a:rPr>
              <a:t>(cost effectiveness) creates a standard measure to compare services for return on investment.</a:t>
            </a:r>
          </a:p>
          <a:p>
            <a:pPr fontAlgn="t"/>
            <a:r>
              <a:rPr lang="en-US" sz="1200" b="1" dirty="0">
                <a:latin typeface="Bell MT" panose="02020503060305020303" pitchFamily="18" charset="0"/>
              </a:rPr>
              <a:t> </a:t>
            </a:r>
            <a:endParaRPr lang="en-US" sz="1200" dirty="0">
              <a:latin typeface="Bell MT" panose="02020503060305020303" pitchFamily="18" charset="0"/>
            </a:endParaRPr>
          </a:p>
          <a:p>
            <a:pPr fontAlgn="t">
              <a:spcAft>
                <a:spcPts val="600"/>
              </a:spcAft>
            </a:pPr>
            <a:r>
              <a:rPr lang="en-US" sz="1200" b="1" dirty="0">
                <a:latin typeface="Bell MT" panose="02020503060305020303" pitchFamily="18" charset="0"/>
              </a:rPr>
              <a:t>Services with the same total score tied in the rankings</a:t>
            </a:r>
            <a:r>
              <a:rPr lang="en-US" sz="1200" b="1" dirty="0" smtClean="0">
                <a:latin typeface="Bell MT" panose="02020503060305020303" pitchFamily="18" charset="0"/>
              </a:rPr>
              <a:t>:</a:t>
            </a:r>
          </a:p>
          <a:p>
            <a:pPr marL="228600" lvl="1" fontAlgn="t">
              <a:spcAft>
                <a:spcPts val="600"/>
              </a:spcAft>
            </a:pPr>
            <a:r>
              <a:rPr lang="en-US" sz="1200" dirty="0" smtClean="0">
                <a:latin typeface="Bell MT" panose="02020503060305020303" pitchFamily="18" charset="0"/>
              </a:rPr>
              <a:t>10 </a:t>
            </a:r>
            <a:r>
              <a:rPr lang="en-US" sz="1200" dirty="0">
                <a:latin typeface="Bell MT" panose="02020503060305020303" pitchFamily="18" charset="0"/>
              </a:rPr>
              <a:t>= highest impact, most cost effective among these evidence-based preventive </a:t>
            </a:r>
            <a:r>
              <a:rPr lang="en-US" sz="1200" dirty="0" smtClean="0">
                <a:latin typeface="Bell MT" panose="02020503060305020303" pitchFamily="18" charset="0"/>
              </a:rPr>
              <a:t>services</a:t>
            </a:r>
          </a:p>
          <a:p>
            <a:pPr marL="228600" lvl="1" fontAlgn="t">
              <a:spcAft>
                <a:spcPts val="600"/>
              </a:spcAft>
            </a:pPr>
            <a:r>
              <a:rPr lang="en-US" sz="1200" dirty="0" smtClean="0">
                <a:latin typeface="Bell MT" panose="02020503060305020303" pitchFamily="18" charset="0"/>
              </a:rPr>
              <a:t>2 </a:t>
            </a:r>
            <a:r>
              <a:rPr lang="en-US" sz="1200" dirty="0">
                <a:latin typeface="Bell MT" panose="02020503060305020303" pitchFamily="18" charset="0"/>
              </a:rPr>
              <a:t>= lowest impact, least cost effective among these evidence-based preventive services </a:t>
            </a:r>
          </a:p>
          <a:p>
            <a:endParaRPr lang="en-US" sz="1200" dirty="0">
              <a:latin typeface="Bell MT" panose="02020503060305020303" pitchFamily="18" charset="0"/>
            </a:endParaRPr>
          </a:p>
        </p:txBody>
      </p:sp>
    </p:spTree>
    <p:extLst>
      <p:ext uri="{BB962C8B-B14F-4D97-AF65-F5344CB8AC3E}">
        <p14:creationId xmlns:p14="http://schemas.microsoft.com/office/powerpoint/2010/main" xmlns="" val="311858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3" name="Notes Placeholder 2"/>
          <p:cNvSpPr>
            <a:spLocks noGrp="1"/>
          </p:cNvSpPr>
          <p:nvPr>
            <p:ph type="body" idx="1"/>
          </p:nvPr>
        </p:nvSpPr>
        <p:spPr>
          <a:xfrm>
            <a:off x="4923692" y="110401"/>
            <a:ext cx="3801627" cy="6404700"/>
          </a:xfrm>
        </p:spPr>
        <p:txBody>
          <a:bodyPr/>
          <a:lstStyle/>
          <a:p>
            <a:r>
              <a:rPr lang="en-US" dirty="0">
                <a:latin typeface="Bell MT" panose="02020503060305020303" pitchFamily="18" charset="0"/>
              </a:rPr>
              <a:t>By </a:t>
            </a:r>
            <a:r>
              <a:rPr lang="en-US" dirty="0" smtClean="0">
                <a:latin typeface="Bell MT" panose="02020503060305020303" pitchFamily="18" charset="0"/>
              </a:rPr>
              <a:t>the 1930s and just after prohibition was lifted, </a:t>
            </a:r>
            <a:r>
              <a:rPr lang="en-US" dirty="0">
                <a:latin typeface="Bell MT" panose="02020503060305020303" pitchFamily="18" charset="0"/>
              </a:rPr>
              <a:t>U.S. alcohol consumption had almost </a:t>
            </a:r>
            <a:r>
              <a:rPr lang="en-US" dirty="0" smtClean="0">
                <a:latin typeface="Bell MT" panose="02020503060305020303" pitchFamily="18" charset="0"/>
              </a:rPr>
              <a:t>doubled—per </a:t>
            </a:r>
            <a:r>
              <a:rPr lang="en-US" dirty="0">
                <a:latin typeface="Bell MT" panose="02020503060305020303" pitchFamily="18" charset="0"/>
              </a:rPr>
              <a:t>capita consumption </a:t>
            </a:r>
            <a:r>
              <a:rPr lang="en-US" dirty="0" smtClean="0">
                <a:latin typeface="Bell MT" panose="02020503060305020303" pitchFamily="18" charset="0"/>
              </a:rPr>
              <a:t>grew from 2.7 gallons </a:t>
            </a:r>
            <a:r>
              <a:rPr lang="en-US" dirty="0">
                <a:latin typeface="Bell MT" panose="02020503060305020303" pitchFamily="18" charset="0"/>
              </a:rPr>
              <a:t>consumption during </a:t>
            </a:r>
            <a:r>
              <a:rPr lang="en-US" dirty="0" smtClean="0">
                <a:latin typeface="Bell MT" panose="02020503060305020303" pitchFamily="18" charset="0"/>
              </a:rPr>
              <a:t>Prohibition of </a:t>
            </a:r>
            <a:r>
              <a:rPr lang="en-US" dirty="0">
                <a:latin typeface="Bell MT" panose="02020503060305020303" pitchFamily="18" charset="0"/>
              </a:rPr>
              <a:t>absolute alcohol </a:t>
            </a:r>
            <a:r>
              <a:rPr lang="en-US" dirty="0" smtClean="0">
                <a:latin typeface="Bell MT" panose="02020503060305020303" pitchFamily="18" charset="0"/>
              </a:rPr>
              <a:t>to 5.0. New </a:t>
            </a:r>
            <a:r>
              <a:rPr lang="en-US" dirty="0">
                <a:latin typeface="Bell MT" panose="02020503060305020303" pitchFamily="18" charset="0"/>
              </a:rPr>
              <a:t>policies were needed to deal with drunkenness. And the search for a solution shifted away from a broad societal </a:t>
            </a:r>
            <a:r>
              <a:rPr lang="en-US" dirty="0" smtClean="0">
                <a:latin typeface="Bell MT" panose="02020503060305020303" pitchFamily="18" charset="0"/>
              </a:rPr>
              <a:t>focus like prohibition </a:t>
            </a:r>
            <a:r>
              <a:rPr lang="en-US" dirty="0">
                <a:latin typeface="Bell MT" panose="02020503060305020303" pitchFamily="18" charset="0"/>
              </a:rPr>
              <a:t>toward an individual </a:t>
            </a:r>
            <a:r>
              <a:rPr lang="en-US" dirty="0" smtClean="0">
                <a:latin typeface="Bell MT" panose="02020503060305020303" pitchFamily="18" charset="0"/>
              </a:rPr>
              <a:t>focus</a:t>
            </a:r>
            <a:r>
              <a:rPr lang="en-US" dirty="0">
                <a:latin typeface="Bell MT" panose="02020503060305020303" pitchFamily="18" charset="0"/>
              </a:rPr>
              <a:t> </a:t>
            </a:r>
            <a:r>
              <a:rPr lang="en-US" dirty="0" smtClean="0">
                <a:latin typeface="Bell MT" panose="02020503060305020303" pitchFamily="18" charset="0"/>
              </a:rPr>
              <a:t>like Alcoholics Anonymous (AA), an approach acceptable to the drinks industry.</a:t>
            </a:r>
          </a:p>
          <a:p>
            <a:endParaRPr lang="en-US" sz="600" dirty="0">
              <a:latin typeface="Bell MT" panose="02020503060305020303" pitchFamily="18" charset="0"/>
            </a:endParaRPr>
          </a:p>
          <a:p>
            <a:r>
              <a:rPr lang="en-US" dirty="0" smtClean="0">
                <a:latin typeface="Bell MT" panose="02020503060305020303" pitchFamily="18" charset="0"/>
              </a:rPr>
              <a:t>AA has had a huge influence on the way people in the U.S. still think about problems associated with drinking alcohol. This two-barreled traffic light provides an appropriate image for its influence.</a:t>
            </a:r>
          </a:p>
          <a:p>
            <a:endParaRPr lang="en-US" sz="600" dirty="0">
              <a:latin typeface="Bell MT" panose="02020503060305020303" pitchFamily="18" charset="0"/>
            </a:endParaRPr>
          </a:p>
          <a:p>
            <a:r>
              <a:rPr lang="en-US" dirty="0" smtClean="0">
                <a:latin typeface="Bell MT" panose="02020503060305020303" pitchFamily="18" charset="0"/>
              </a:rPr>
              <a:t>The </a:t>
            </a:r>
            <a:r>
              <a:rPr lang="en-US" dirty="0">
                <a:latin typeface="Bell MT" panose="02020503060305020303" pitchFamily="18" charset="0"/>
              </a:rPr>
              <a:t>AA model describes two types of people, alcoholics and non alcoholics. </a:t>
            </a:r>
            <a:r>
              <a:rPr lang="en-US" dirty="0" smtClean="0">
                <a:latin typeface="Bell MT" panose="02020503060305020303" pitchFamily="18" charset="0"/>
              </a:rPr>
              <a:t>In this image, the red light is on; it represents alcoholics. They have lost control of their ability to drink appropriate amounts and must, therefore, should abstain from alcohol for the rest of their lives. </a:t>
            </a:r>
          </a:p>
          <a:p>
            <a:endParaRPr lang="en-US" sz="600" dirty="0">
              <a:latin typeface="Bell MT" panose="02020503060305020303" pitchFamily="18" charset="0"/>
            </a:endParaRPr>
          </a:p>
          <a:p>
            <a:r>
              <a:rPr lang="en-US" dirty="0" smtClean="0">
                <a:latin typeface="Bell MT" panose="02020503060305020303" pitchFamily="18" charset="0"/>
              </a:rPr>
              <a:t>The green light is off and represents the many unspoken assumptions the model facilitates about people who are not alcoholic. For example, people may assume that if they’re not an alcoholic, they don’t have to concern themselves with how much they drink. In any case AA does not provide any guidance for how much or how often non-alcoholics should or shouldn’t drink. </a:t>
            </a:r>
          </a:p>
          <a:p>
            <a:endParaRPr lang="en-US" sz="600" dirty="0" smtClean="0">
              <a:latin typeface="Bell MT" panose="02020503060305020303" pitchFamily="18" charset="0"/>
            </a:endParaRPr>
          </a:p>
          <a:p>
            <a:r>
              <a:rPr lang="en-US" dirty="0" smtClean="0">
                <a:latin typeface="Bell MT" panose="02020503060305020303" pitchFamily="18" charset="0"/>
              </a:rPr>
              <a:t>It is not surprising that many drinkers default to the position of denying that the label </a:t>
            </a:r>
            <a:r>
              <a:rPr lang="en-US" i="1" dirty="0" smtClean="0">
                <a:latin typeface="Bell MT" panose="02020503060305020303" pitchFamily="18" charset="0"/>
              </a:rPr>
              <a:t>alcoholic</a:t>
            </a:r>
            <a:r>
              <a:rPr lang="en-US" dirty="0" smtClean="0">
                <a:latin typeface="Bell MT" panose="02020503060305020303" pitchFamily="18" charset="0"/>
              </a:rPr>
              <a:t>. In our alcohol SBI programs drinkers are often willing to report that they drink a great deal. Apparently that’s different from accepting a stigmatizing label. </a:t>
            </a:r>
            <a:endParaRPr lang="en-US" dirty="0">
              <a:latin typeface="Bell MT" panose="02020503060305020303" pitchFamily="18" charset="0"/>
            </a:endParaRPr>
          </a:p>
          <a:p>
            <a:pPr>
              <a:defRPr/>
            </a:pPr>
            <a:endParaRPr lang="en-US" sz="600" dirty="0">
              <a:latin typeface="Bell MT" panose="02020503060305020303" pitchFamily="18" charset="0"/>
            </a:endParaRPr>
          </a:p>
          <a:p>
            <a:pPr>
              <a:defRPr/>
            </a:pPr>
            <a:r>
              <a:rPr lang="en-US" dirty="0" smtClean="0">
                <a:latin typeface="Bell MT" panose="02020503060305020303" pitchFamily="18" charset="0"/>
              </a:rPr>
              <a:t>The AA model has a great deal of influence among health care professionals</a:t>
            </a:r>
            <a:r>
              <a:rPr lang="en-US" dirty="0">
                <a:latin typeface="Bell MT" panose="02020503060305020303" pitchFamily="18" charset="0"/>
              </a:rPr>
              <a:t>, too. </a:t>
            </a:r>
          </a:p>
          <a:p>
            <a:endParaRPr lang="en-US" dirty="0">
              <a:latin typeface="Bell MT" panose="02020503060305020303" pitchFamily="18" charset="0"/>
            </a:endParaRPr>
          </a:p>
        </p:txBody>
      </p:sp>
      <p:sp>
        <p:nvSpPr>
          <p:cNvPr id="4" name="Slide Number Placeholder 3"/>
          <p:cNvSpPr>
            <a:spLocks noGrp="1"/>
          </p:cNvSpPr>
          <p:nvPr>
            <p:ph type="sldNum" sz="quarter" idx="10"/>
          </p:nvPr>
        </p:nvSpPr>
        <p:spPr/>
        <p:txBody>
          <a:bodyPr/>
          <a:lstStyle/>
          <a:p>
            <a:fld id="{EC80C3DA-2447-45AC-93A5-B582D7C9B389}" type="slidenum">
              <a:rPr lang="en-US" smtClean="0"/>
              <a:pPr/>
              <a:t>4</a:t>
            </a:fld>
            <a:endParaRPr lang="en-US"/>
          </a:p>
        </p:txBody>
      </p:sp>
    </p:spTree>
    <p:extLst>
      <p:ext uri="{BB962C8B-B14F-4D97-AF65-F5344CB8AC3E}">
        <p14:creationId xmlns:p14="http://schemas.microsoft.com/office/powerpoint/2010/main" xmlns="" val="371899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4572000" cy="3429000"/>
          </a:xfrm>
        </p:spPr>
      </p:sp>
      <p:sp>
        <p:nvSpPr>
          <p:cNvPr id="3" name="Notes Placeholder 2"/>
          <p:cNvSpPr>
            <a:spLocks noGrp="1"/>
          </p:cNvSpPr>
          <p:nvPr>
            <p:ph type="body" idx="1"/>
          </p:nvPr>
        </p:nvSpPr>
        <p:spPr>
          <a:xfrm>
            <a:off x="4923692" y="358050"/>
            <a:ext cx="3801627" cy="4309199"/>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Bell MT" panose="02020503060305020303" pitchFamily="18" charset="0"/>
              </a:rPr>
              <a:t>Age of Modern Clinical Science Truly Begins </a:t>
            </a:r>
          </a:p>
          <a:p>
            <a:endParaRPr lang="en-US" dirty="0" smtClean="0">
              <a:latin typeface="Bell MT" panose="02020503060305020303" pitchFamily="18" charset="0"/>
            </a:endParaRPr>
          </a:p>
          <a:p>
            <a:r>
              <a:rPr lang="en-US" dirty="0" smtClean="0">
                <a:latin typeface="Bell MT" panose="02020503060305020303" pitchFamily="18" charset="0"/>
              </a:rPr>
              <a:t>This is the first published randomized clinical trial, the use of streptomycin to treat TB. </a:t>
            </a:r>
          </a:p>
          <a:p>
            <a:endParaRPr lang="en-US" dirty="0" smtClean="0">
              <a:latin typeface="Bell MT" panose="02020503060305020303" pitchFamily="18" charset="0"/>
            </a:endParaRPr>
          </a:p>
          <a:p>
            <a:r>
              <a:rPr lang="en-US" sz="800" dirty="0" smtClean="0">
                <a:latin typeface="Bell MT" panose="02020503060305020303" pitchFamily="18" charset="0"/>
                <a:hlinkClick r:id="rId3"/>
              </a:rPr>
              <a:t>http</a:t>
            </a:r>
            <a:r>
              <a:rPr lang="en-US" sz="800" dirty="0">
                <a:latin typeface="Bell MT" panose="02020503060305020303" pitchFamily="18" charset="0"/>
                <a:hlinkClick r:id="rId3"/>
              </a:rPr>
              <a:t>://</a:t>
            </a:r>
            <a:r>
              <a:rPr lang="en-US" sz="800" dirty="0" smtClean="0">
                <a:latin typeface="Bell MT" panose="02020503060305020303" pitchFamily="18" charset="0"/>
                <a:hlinkClick r:id="rId3"/>
              </a:rPr>
              <a:t>www.statsref.com/HTML/index.html?randomized_controlled_trials.html</a:t>
            </a:r>
            <a:endParaRPr lang="en-US" sz="800" dirty="0" smtClean="0">
              <a:latin typeface="Bell MT" panose="02020503060305020303" pitchFamily="18" charset="0"/>
            </a:endParaRPr>
          </a:p>
          <a:p>
            <a:pPr lvl="1"/>
            <a:r>
              <a:rPr lang="en-US" dirty="0">
                <a:latin typeface="Bell MT" panose="02020503060305020303" pitchFamily="18" charset="0"/>
              </a:rPr>
              <a:t>“This particular trial was the first truly randomized clinical trial”   At least the first published trial.  </a:t>
            </a:r>
          </a:p>
          <a:p>
            <a:endParaRPr lang="en-US" dirty="0" smtClean="0">
              <a:latin typeface="Bell MT" panose="02020503060305020303" pitchFamily="18" charset="0"/>
            </a:endParaRPr>
          </a:p>
          <a:p>
            <a:r>
              <a:rPr lang="en-US" sz="1000" dirty="0" smtClean="0">
                <a:latin typeface="Bell MT" panose="02020503060305020303" pitchFamily="18" charset="0"/>
                <a:hlinkClick r:id="rId4"/>
              </a:rPr>
              <a:t>https</a:t>
            </a:r>
            <a:r>
              <a:rPr lang="en-US" sz="1000" dirty="0">
                <a:latin typeface="Bell MT" panose="02020503060305020303" pitchFamily="18" charset="0"/>
                <a:hlinkClick r:id="rId4"/>
              </a:rPr>
              <a:t>://</a:t>
            </a:r>
            <a:r>
              <a:rPr lang="en-US" sz="1000" dirty="0" smtClean="0">
                <a:latin typeface="Bell MT" panose="02020503060305020303" pitchFamily="18" charset="0"/>
                <a:hlinkClick r:id="rId4"/>
              </a:rPr>
              <a:t>en.wikipedia.org/wiki/Randomized_controlled_trial#History</a:t>
            </a:r>
            <a:endParaRPr lang="en-US" sz="1000" dirty="0" smtClean="0">
              <a:latin typeface="Bell MT" panose="02020503060305020303" pitchFamily="18" charset="0"/>
            </a:endParaRPr>
          </a:p>
          <a:p>
            <a:pPr lvl="1"/>
            <a:r>
              <a:rPr lang="en-US" dirty="0" smtClean="0">
                <a:latin typeface="Bell MT" panose="02020503060305020303" pitchFamily="18" charset="0"/>
              </a:rPr>
              <a:t>The </a:t>
            </a:r>
            <a:r>
              <a:rPr lang="en-US" dirty="0">
                <a:latin typeface="Bell MT" panose="02020503060305020303" pitchFamily="18" charset="0"/>
              </a:rPr>
              <a:t>first published RCT appeared in the 1948 paper entitled "</a:t>
            </a:r>
            <a:r>
              <a:rPr lang="en-US" dirty="0">
                <a:latin typeface="Bell MT" panose="02020503060305020303" pitchFamily="18" charset="0"/>
                <a:hlinkClick r:id="rId5" tooltip="Streptomycin"/>
              </a:rPr>
              <a:t>Streptomycin</a:t>
            </a:r>
            <a:r>
              <a:rPr lang="en-US" dirty="0">
                <a:latin typeface="Bell MT" panose="02020503060305020303" pitchFamily="18" charset="0"/>
              </a:rPr>
              <a:t> treatment of pulmonary </a:t>
            </a:r>
            <a:r>
              <a:rPr lang="en-US" dirty="0">
                <a:latin typeface="Bell MT" panose="02020503060305020303" pitchFamily="18" charset="0"/>
                <a:hlinkClick r:id="rId6" tooltip="Tuberculosis"/>
              </a:rPr>
              <a:t>tuberculosis</a:t>
            </a:r>
            <a:r>
              <a:rPr lang="en-US" dirty="0">
                <a:latin typeface="Bell MT" panose="02020503060305020303" pitchFamily="18" charset="0"/>
              </a:rPr>
              <a:t>", which described a </a:t>
            </a:r>
            <a:r>
              <a:rPr lang="en-US" dirty="0">
                <a:latin typeface="Bell MT" panose="02020503060305020303" pitchFamily="18" charset="0"/>
                <a:hlinkClick r:id="rId7" tooltip="Medical Research Council (UK)"/>
              </a:rPr>
              <a:t>Medical Research Council</a:t>
            </a:r>
            <a:r>
              <a:rPr lang="en-US" dirty="0">
                <a:latin typeface="Bell MT" panose="02020503060305020303" pitchFamily="18" charset="0"/>
              </a:rPr>
              <a:t> investigation.</a:t>
            </a:r>
            <a:r>
              <a:rPr lang="en-US" baseline="30000" dirty="0">
                <a:latin typeface="Bell MT" panose="02020503060305020303" pitchFamily="18" charset="0"/>
                <a:hlinkClick r:id="rId4"/>
              </a:rPr>
              <a:t>[14]</a:t>
            </a:r>
            <a:r>
              <a:rPr lang="en-US" baseline="30000" dirty="0">
                <a:latin typeface="Bell MT" panose="02020503060305020303" pitchFamily="18" charset="0"/>
                <a:hlinkClick r:id="rId4"/>
              </a:rPr>
              <a:t>[15]</a:t>
            </a:r>
            <a:r>
              <a:rPr lang="en-US" baseline="30000" dirty="0">
                <a:latin typeface="Bell MT" panose="02020503060305020303" pitchFamily="18" charset="0"/>
                <a:hlinkClick r:id="rId4"/>
              </a:rPr>
              <a:t>[16]</a:t>
            </a:r>
            <a:r>
              <a:rPr lang="en-US" dirty="0">
                <a:latin typeface="Bell MT" panose="02020503060305020303" pitchFamily="18" charset="0"/>
              </a:rPr>
              <a:t> One of the authors of that paper was </a:t>
            </a:r>
            <a:r>
              <a:rPr lang="en-US" dirty="0">
                <a:latin typeface="Bell MT" panose="02020503060305020303" pitchFamily="18" charset="0"/>
                <a:hlinkClick r:id="rId8" tooltip="Austin Bradford Hill"/>
              </a:rPr>
              <a:t>Austin Bradford Hill</a:t>
            </a:r>
            <a:r>
              <a:rPr lang="en-US" dirty="0">
                <a:latin typeface="Bell MT" panose="02020503060305020303" pitchFamily="18" charset="0"/>
              </a:rPr>
              <a:t>, who is credited as having conceived the modern RCT.</a:t>
            </a:r>
            <a:r>
              <a:rPr lang="en-US" baseline="30000" dirty="0">
                <a:latin typeface="Bell MT" panose="02020503060305020303" pitchFamily="18" charset="0"/>
                <a:hlinkClick r:id="rId4"/>
              </a:rPr>
              <a:t>[17]</a:t>
            </a:r>
            <a:endParaRPr lang="en-US" baseline="30000" dirty="0">
              <a:latin typeface="Bell MT" panose="02020503060305020303" pitchFamily="18" charset="0"/>
            </a:endParaRPr>
          </a:p>
          <a:p>
            <a:endParaRPr lang="en-US" baseline="30000" dirty="0" smtClean="0">
              <a:latin typeface="Bell MT" panose="02020503060305020303" pitchFamily="18" charset="0"/>
            </a:endParaRPr>
          </a:p>
          <a:p>
            <a:r>
              <a:rPr lang="en-US" sz="800" dirty="0" smtClean="0">
                <a:latin typeface="Bell MT" panose="02020503060305020303" pitchFamily="18" charset="0"/>
              </a:rPr>
              <a:t>Meldrum ML (2000). "A brief history of the randomized controlled trial. From oranges and lemons to the gold standard". </a:t>
            </a:r>
            <a:r>
              <a:rPr lang="en-US" sz="800" i="1" dirty="0" err="1" smtClean="0">
                <a:latin typeface="Bell MT" panose="02020503060305020303" pitchFamily="18" charset="0"/>
                <a:hlinkClick r:id="rId9" tooltip="Hematol Oncol Clin North Am (page does not exist)"/>
              </a:rPr>
              <a:t>Hematol</a:t>
            </a:r>
            <a:r>
              <a:rPr lang="en-US" sz="800" i="1" dirty="0" smtClean="0">
                <a:latin typeface="Bell MT" panose="02020503060305020303" pitchFamily="18" charset="0"/>
                <a:hlinkClick r:id="rId9" tooltip="Hematol Oncol Clin North Am (page does not exist)"/>
              </a:rPr>
              <a:t> </a:t>
            </a:r>
            <a:r>
              <a:rPr lang="en-US" sz="800" i="1" dirty="0" err="1" smtClean="0">
                <a:latin typeface="Bell MT" panose="02020503060305020303" pitchFamily="18" charset="0"/>
                <a:hlinkClick r:id="rId9" tooltip="Hematol Oncol Clin North Am (page does not exist)"/>
              </a:rPr>
              <a:t>Oncol</a:t>
            </a:r>
            <a:r>
              <a:rPr lang="en-US" sz="800" i="1" dirty="0" smtClean="0">
                <a:latin typeface="Bell MT" panose="02020503060305020303" pitchFamily="18" charset="0"/>
                <a:hlinkClick r:id="rId9" tooltip="Hematol Oncol Clin North Am (page does not exist)"/>
              </a:rPr>
              <a:t> </a:t>
            </a:r>
            <a:r>
              <a:rPr lang="en-US" sz="800" i="1" dirty="0" err="1" smtClean="0">
                <a:latin typeface="Bell MT" panose="02020503060305020303" pitchFamily="18" charset="0"/>
                <a:hlinkClick r:id="rId9" tooltip="Hematol Oncol Clin North Am (page does not exist)"/>
              </a:rPr>
              <a:t>Clin</a:t>
            </a:r>
            <a:r>
              <a:rPr lang="en-US" sz="800" i="1" dirty="0" smtClean="0">
                <a:latin typeface="Bell MT" panose="02020503060305020303" pitchFamily="18" charset="0"/>
                <a:hlinkClick r:id="rId9" tooltip="Hematol Oncol Clin North Am (page does not exist)"/>
              </a:rPr>
              <a:t> North Am</a:t>
            </a:r>
            <a:r>
              <a:rPr lang="en-US" sz="800" dirty="0" smtClean="0">
                <a:latin typeface="Bell MT" panose="02020503060305020303" pitchFamily="18" charset="0"/>
              </a:rPr>
              <a:t> </a:t>
            </a:r>
            <a:r>
              <a:rPr lang="en-US" sz="800" b="1" dirty="0" smtClean="0">
                <a:latin typeface="Bell MT" panose="02020503060305020303" pitchFamily="18" charset="0"/>
              </a:rPr>
              <a:t>14</a:t>
            </a:r>
            <a:r>
              <a:rPr lang="en-US" sz="800" dirty="0" smtClean="0">
                <a:latin typeface="Bell MT" panose="02020503060305020303" pitchFamily="18" charset="0"/>
              </a:rPr>
              <a:t> (4): 745–60, vii. </a:t>
            </a:r>
            <a:r>
              <a:rPr lang="en-US" sz="800" dirty="0" smtClean="0">
                <a:latin typeface="Bell MT" panose="02020503060305020303" pitchFamily="18" charset="0"/>
                <a:hlinkClick r:id="rId10" tooltip="Digital object identifier"/>
              </a:rPr>
              <a:t>doi</a:t>
            </a:r>
            <a:r>
              <a:rPr lang="en-US" sz="800" dirty="0" smtClean="0">
                <a:latin typeface="Bell MT" panose="02020503060305020303" pitchFamily="18" charset="0"/>
              </a:rPr>
              <a:t>:</a:t>
            </a:r>
            <a:r>
              <a:rPr lang="en-US" sz="800" dirty="0" smtClean="0">
                <a:latin typeface="Bell MT" panose="02020503060305020303" pitchFamily="18" charset="0"/>
                <a:hlinkClick r:id="rId11"/>
              </a:rPr>
              <a:t>10.1016/S0889-8588(05)70309-9</a:t>
            </a:r>
            <a:r>
              <a:rPr lang="en-US" sz="800" dirty="0" smtClean="0">
                <a:latin typeface="Bell MT" panose="02020503060305020303" pitchFamily="18" charset="0"/>
              </a:rPr>
              <a:t>. </a:t>
            </a:r>
            <a:r>
              <a:rPr lang="en-US" sz="800" dirty="0" smtClean="0">
                <a:latin typeface="Bell MT" panose="02020503060305020303" pitchFamily="18" charset="0"/>
                <a:hlinkClick r:id="rId12" tooltip="PubMed Identifier"/>
              </a:rPr>
              <a:t>PMID</a:t>
            </a:r>
            <a:r>
              <a:rPr lang="en-US" sz="800" dirty="0" smtClean="0">
                <a:latin typeface="Bell MT" panose="02020503060305020303" pitchFamily="18" charset="0"/>
              </a:rPr>
              <a:t> </a:t>
            </a:r>
            <a:r>
              <a:rPr lang="en-US" sz="800" dirty="0" smtClean="0">
                <a:latin typeface="Bell MT" panose="02020503060305020303" pitchFamily="18" charset="0"/>
                <a:hlinkClick r:id="rId13"/>
              </a:rPr>
              <a:t>10949771</a:t>
            </a:r>
            <a:r>
              <a:rPr lang="en-US" sz="800" dirty="0" smtClean="0">
                <a:latin typeface="Bell MT" panose="02020503060305020303" pitchFamily="18" charset="0"/>
              </a:rPr>
              <a:t>.</a:t>
            </a:r>
          </a:p>
          <a:p>
            <a:endParaRPr lang="en-US" dirty="0" smtClean="0">
              <a:latin typeface="Bell MT" panose="02020503060305020303" pitchFamily="18" charset="0"/>
            </a:endParaRPr>
          </a:p>
        </p:txBody>
      </p:sp>
      <p:sp>
        <p:nvSpPr>
          <p:cNvPr id="4" name="Slide Number Placeholder 3"/>
          <p:cNvSpPr>
            <a:spLocks noGrp="1"/>
          </p:cNvSpPr>
          <p:nvPr>
            <p:ph type="sldNum" sz="quarter" idx="10"/>
          </p:nvPr>
        </p:nvSpPr>
        <p:spPr/>
        <p:txBody>
          <a:bodyPr/>
          <a:lstStyle/>
          <a:p>
            <a:fld id="{046D2D64-EC19-484D-9E84-366FCFF0B934}" type="slidenum">
              <a:rPr lang="en-US" smtClean="0"/>
              <a:pPr/>
              <a:t>5</a:t>
            </a:fld>
            <a:endParaRPr lang="en-US"/>
          </a:p>
        </p:txBody>
      </p:sp>
    </p:spTree>
    <p:extLst>
      <p:ext uri="{BB962C8B-B14F-4D97-AF65-F5344CB8AC3E}">
        <p14:creationId xmlns:p14="http://schemas.microsoft.com/office/powerpoint/2010/main" xmlns="" val="289179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0" y="0"/>
            <a:ext cx="4572000" cy="3429000"/>
          </a:xfrm>
          <a:ln/>
        </p:spPr>
      </p:sp>
      <p:sp>
        <p:nvSpPr>
          <p:cNvPr id="45059" name="Notes Placeholder 2"/>
          <p:cNvSpPr>
            <a:spLocks noGrp="1"/>
          </p:cNvSpPr>
          <p:nvPr>
            <p:ph type="body" idx="1"/>
          </p:nvPr>
        </p:nvSpPr>
        <p:spPr>
          <a:xfrm>
            <a:off x="4923692" y="358050"/>
            <a:ext cx="3801627" cy="4118699"/>
          </a:xfrm>
          <a:noFill/>
          <a:ln/>
        </p:spPr>
        <p:txBody>
          <a:bodyPr/>
          <a:lstStyle/>
          <a:p>
            <a:pPr>
              <a:lnSpc>
                <a:spcPct val="80000"/>
              </a:lnSpc>
            </a:pPr>
            <a:r>
              <a:rPr lang="en-US" dirty="0" smtClean="0">
                <a:latin typeface="Bell MT" panose="02020503060305020303" pitchFamily="18" charset="0"/>
              </a:rPr>
              <a:t>Over the last 4</a:t>
            </a:r>
            <a:r>
              <a:rPr lang="en-US" baseline="0" dirty="0" smtClean="0">
                <a:latin typeface="Bell MT" panose="02020503060305020303" pitchFamily="18" charset="0"/>
              </a:rPr>
              <a:t> decades we’ve studied how much people in the whole U.S. civilian population drink. </a:t>
            </a:r>
          </a:p>
          <a:p>
            <a:pPr>
              <a:lnSpc>
                <a:spcPct val="80000"/>
              </a:lnSpc>
            </a:pPr>
            <a:endParaRPr lang="en-US" baseline="0" dirty="0" smtClean="0">
              <a:latin typeface="Bell MT" panose="02020503060305020303" pitchFamily="18" charset="0"/>
            </a:endParaRPr>
          </a:p>
          <a:p>
            <a:pPr>
              <a:lnSpc>
                <a:spcPct val="80000"/>
              </a:lnSpc>
            </a:pPr>
            <a:r>
              <a:rPr lang="en-US" dirty="0" smtClean="0">
                <a:latin typeface="Bell MT" panose="02020503060305020303" pitchFamily="18" charset="0"/>
              </a:rPr>
              <a:t>Epidemiologic surveys of drinking in the U.S. population started in the 1960s and have continued to the present. These surveys don’t just study alcoholics or an even smaller group—alcoholics who present for specialized treatment. They study the whole population. </a:t>
            </a:r>
          </a:p>
          <a:p>
            <a:pPr>
              <a:lnSpc>
                <a:spcPct val="80000"/>
              </a:lnSpc>
            </a:pPr>
            <a:endParaRPr lang="en-US" dirty="0">
              <a:latin typeface="Bell MT" panose="02020503060305020303" pitchFamily="18" charset="0"/>
            </a:endParaRPr>
          </a:p>
          <a:p>
            <a:pPr>
              <a:lnSpc>
                <a:spcPct val="80000"/>
              </a:lnSpc>
            </a:pPr>
            <a:r>
              <a:rPr lang="en-US" dirty="0" smtClean="0">
                <a:latin typeface="Bell MT" panose="02020503060305020303" pitchFamily="18" charset="0"/>
              </a:rPr>
              <a:t>They ask questions about how much, how often, and what kinds of beverages people drink. They also ask about the whole range of negative consequences people experience as a result of their drinking. </a:t>
            </a:r>
          </a:p>
          <a:p>
            <a:pPr>
              <a:lnSpc>
                <a:spcPct val="80000"/>
              </a:lnSpc>
            </a:pPr>
            <a:endParaRPr lang="en-US" dirty="0">
              <a:latin typeface="Bell MT" panose="02020503060305020303" pitchFamily="18" charset="0"/>
            </a:endParaRPr>
          </a:p>
          <a:p>
            <a:pPr>
              <a:lnSpc>
                <a:spcPct val="80000"/>
              </a:lnSpc>
            </a:pPr>
            <a:endParaRPr lang="en-US" dirty="0" smtClean="0">
              <a:latin typeface="Bell MT" panose="02020503060305020303" pitchFamily="18" charset="0"/>
            </a:endParaRPr>
          </a:p>
          <a:p>
            <a:pPr>
              <a:lnSpc>
                <a:spcPct val="80000"/>
              </a:lnSpc>
            </a:pPr>
            <a:r>
              <a:rPr lang="en-US" dirty="0" smtClean="0">
                <a:latin typeface="Bell MT" panose="02020503060305020303" pitchFamily="18" charset="0"/>
              </a:rPr>
              <a:t>In this slide </a:t>
            </a:r>
            <a:r>
              <a:rPr lang="en-US" dirty="0" smtClean="0">
                <a:solidFill>
                  <a:srgbClr val="C00000"/>
                </a:solidFill>
                <a:latin typeface="Bell MT" panose="02020503060305020303" pitchFamily="18" charset="0"/>
              </a:rPr>
              <a:t>each dot represents 1% </a:t>
            </a:r>
            <a:r>
              <a:rPr lang="en-US" dirty="0" smtClean="0">
                <a:latin typeface="Bell MT" panose="02020503060305020303" pitchFamily="18" charset="0"/>
              </a:rPr>
              <a:t>of the non-institutionalized, civilian population. </a:t>
            </a:r>
          </a:p>
          <a:p>
            <a:pPr>
              <a:lnSpc>
                <a:spcPct val="80000"/>
              </a:lnSpc>
            </a:pPr>
            <a:endParaRPr lang="en-US" dirty="0">
              <a:latin typeface="Bell MT" panose="02020503060305020303" pitchFamily="18" charset="0"/>
            </a:endParaRPr>
          </a:p>
          <a:p>
            <a:pPr>
              <a:lnSpc>
                <a:spcPct val="80000"/>
              </a:lnSpc>
            </a:pPr>
            <a:r>
              <a:rPr lang="en-US" dirty="0" smtClean="0">
                <a:latin typeface="Bell MT" panose="02020503060305020303" pitchFamily="18" charset="0"/>
              </a:rPr>
              <a:t>The next two slides show the results of the latest epidemiologic surveys.</a:t>
            </a:r>
            <a:endParaRPr lang="en-US" sz="2000" dirty="0" smtClean="0">
              <a:latin typeface="Bell MT" panose="02020503060305020303" pitchFamily="18" charset="0"/>
            </a:endParaRPr>
          </a:p>
        </p:txBody>
      </p:sp>
      <p:sp>
        <p:nvSpPr>
          <p:cNvPr id="45060" name="Slide Number Placeholder 3"/>
          <p:cNvSpPr>
            <a:spLocks noGrp="1"/>
          </p:cNvSpPr>
          <p:nvPr>
            <p:ph type="sldNum" sz="quarter" idx="5"/>
          </p:nvPr>
        </p:nvSpPr>
        <p:spPr>
          <a:noFill/>
        </p:spPr>
        <p:txBody>
          <a:bodyPr/>
          <a:lstStyle/>
          <a:p>
            <a:fld id="{1D5ACEF7-EB29-4B04-8A09-4D999898DA0F}" type="slidenum">
              <a:rPr lang="en-US" smtClean="0"/>
              <a:pPr/>
              <a:t>6</a:t>
            </a:fld>
            <a:endParaRPr lang="en-US" smtClean="0"/>
          </a:p>
        </p:txBody>
      </p:sp>
    </p:spTree>
    <p:extLst>
      <p:ext uri="{BB962C8B-B14F-4D97-AF65-F5344CB8AC3E}">
        <p14:creationId xmlns:p14="http://schemas.microsoft.com/office/powerpoint/2010/main" xmlns="" val="355183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0" y="0"/>
            <a:ext cx="4572000" cy="3429000"/>
          </a:xfrm>
          <a:ln/>
        </p:spPr>
      </p:sp>
      <p:sp>
        <p:nvSpPr>
          <p:cNvPr id="45059" name="Notes Placeholder 2"/>
          <p:cNvSpPr>
            <a:spLocks noGrp="1"/>
          </p:cNvSpPr>
          <p:nvPr>
            <p:ph type="body" idx="1"/>
          </p:nvPr>
        </p:nvSpPr>
        <p:spPr>
          <a:noFill/>
          <a:ln/>
        </p:spPr>
        <p:txBody>
          <a:bodyPr/>
          <a:lstStyle/>
          <a:p>
            <a:pPr>
              <a:lnSpc>
                <a:spcPct val="80000"/>
              </a:lnSpc>
            </a:pPr>
            <a:r>
              <a:rPr lang="en-US" sz="1400" dirty="0" smtClean="0">
                <a:latin typeface="Bell MT" panose="02020503060305020303" pitchFamily="18" charset="0"/>
              </a:rPr>
              <a:t>29% of the U.S. population drinks too much.</a:t>
            </a:r>
          </a:p>
        </p:txBody>
      </p:sp>
      <p:sp>
        <p:nvSpPr>
          <p:cNvPr id="45060" name="Slide Number Placeholder 3"/>
          <p:cNvSpPr>
            <a:spLocks noGrp="1"/>
          </p:cNvSpPr>
          <p:nvPr>
            <p:ph type="sldNum" sz="quarter" idx="5"/>
          </p:nvPr>
        </p:nvSpPr>
        <p:spPr>
          <a:noFill/>
        </p:spPr>
        <p:txBody>
          <a:bodyPr/>
          <a:lstStyle/>
          <a:p>
            <a:fld id="{1D5ACEF7-EB29-4B04-8A09-4D999898DA0F}" type="slidenum">
              <a:rPr lang="en-US" smtClean="0"/>
              <a:pPr/>
              <a:t>7</a:t>
            </a:fld>
            <a:endParaRPr lang="en-US" smtClean="0"/>
          </a:p>
        </p:txBody>
      </p:sp>
    </p:spTree>
    <p:extLst>
      <p:ext uri="{BB962C8B-B14F-4D97-AF65-F5344CB8AC3E}">
        <p14:creationId xmlns:p14="http://schemas.microsoft.com/office/powerpoint/2010/main" xmlns="" val="68119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0" y="0"/>
            <a:ext cx="4572000" cy="3429000"/>
          </a:xfrm>
          <a:ln/>
        </p:spPr>
      </p:sp>
      <p:sp>
        <p:nvSpPr>
          <p:cNvPr id="51203" name="Notes Placeholder 2"/>
          <p:cNvSpPr>
            <a:spLocks noGrp="1"/>
          </p:cNvSpPr>
          <p:nvPr>
            <p:ph type="body" idx="1"/>
          </p:nvPr>
        </p:nvSpPr>
        <p:spPr>
          <a:noFill/>
          <a:ln/>
        </p:spPr>
        <p:txBody>
          <a:bodyPr/>
          <a:lstStyle/>
          <a:p>
            <a:pPr>
              <a:lnSpc>
                <a:spcPct val="80000"/>
              </a:lnSpc>
            </a:pPr>
            <a:r>
              <a:rPr lang="en-US" dirty="0" smtClean="0">
                <a:latin typeface="Bell MT" panose="02020503060305020303" pitchFamily="18" charset="0"/>
              </a:rPr>
              <a:t>25% drinks too much, but is not dependent on alcohol.  </a:t>
            </a:r>
          </a:p>
          <a:p>
            <a:pPr>
              <a:lnSpc>
                <a:spcPct val="80000"/>
              </a:lnSpc>
            </a:pPr>
            <a:endParaRPr lang="en-US" dirty="0" smtClean="0">
              <a:latin typeface="Bell MT" panose="02020503060305020303" pitchFamily="18" charset="0"/>
            </a:endParaRPr>
          </a:p>
          <a:p>
            <a:pPr>
              <a:lnSpc>
                <a:spcPct val="80000"/>
              </a:lnSpc>
            </a:pPr>
            <a:r>
              <a:rPr lang="en-US" dirty="0">
                <a:latin typeface="Bell MT" panose="02020503060305020303" pitchFamily="18" charset="0"/>
              </a:rPr>
              <a:t>4% of the population could support a diagnosis of alcohol dependence. </a:t>
            </a:r>
          </a:p>
          <a:p>
            <a:pPr>
              <a:lnSpc>
                <a:spcPct val="80000"/>
              </a:lnSpc>
            </a:pPr>
            <a:endParaRPr lang="en-US" dirty="0" smtClean="0">
              <a:latin typeface="Bell MT" panose="02020503060305020303" pitchFamily="18" charset="0"/>
            </a:endParaRPr>
          </a:p>
          <a:p>
            <a:pPr>
              <a:lnSpc>
                <a:spcPct val="80000"/>
              </a:lnSpc>
            </a:pPr>
            <a:r>
              <a:rPr lang="en-US" dirty="0" smtClean="0">
                <a:latin typeface="Bell MT" panose="02020503060305020303" pitchFamily="18" charset="0"/>
              </a:rPr>
              <a:t>Notice that the red group and the yellow group add up to 29% of the population</a:t>
            </a:r>
            <a:r>
              <a:rPr lang="en-US" baseline="0" dirty="0" smtClean="0">
                <a:latin typeface="Bell MT" panose="02020503060305020303" pitchFamily="18" charset="0"/>
              </a:rPr>
              <a:t> that drinks too much. </a:t>
            </a:r>
          </a:p>
          <a:p>
            <a:pPr>
              <a:lnSpc>
                <a:spcPct val="80000"/>
              </a:lnSpc>
            </a:pPr>
            <a:endParaRPr lang="en-US" baseline="0" dirty="0" smtClean="0">
              <a:latin typeface="Bell MT" panose="02020503060305020303" pitchFamily="18" charset="0"/>
            </a:endParaRPr>
          </a:p>
          <a:p>
            <a:pPr lvl="1">
              <a:lnSpc>
                <a:spcPct val="80000"/>
              </a:lnSpc>
            </a:pPr>
            <a:r>
              <a:rPr lang="en-US" dirty="0">
                <a:latin typeface="Bell MT" panose="02020503060305020303" pitchFamily="18" charset="0"/>
              </a:rPr>
              <a:t>Note</a:t>
            </a:r>
          </a:p>
          <a:p>
            <a:pPr lvl="1">
              <a:lnSpc>
                <a:spcPct val="80000"/>
              </a:lnSpc>
            </a:pPr>
            <a:r>
              <a:rPr lang="en-US" dirty="0">
                <a:latin typeface="Bell MT" panose="02020503060305020303" pitchFamily="18" charset="0"/>
              </a:rPr>
              <a:t>Most of the 4% have not actually been diagnosed, but surveys predict that their symptoms would support a diagnosis of alcohol dependence. Strictly speaking, not all of the four percent who are dependent may drink too much. This may seem strange, but the diagnosis of alcohol dependence is based on harm and symptoms, and does not require any measurement of alcohol consumption</a:t>
            </a:r>
            <a:endParaRPr lang="en-US" baseline="0" dirty="0" smtClean="0">
              <a:latin typeface="Bell MT" panose="02020503060305020303" pitchFamily="18" charset="0"/>
            </a:endParaRPr>
          </a:p>
        </p:txBody>
      </p:sp>
      <p:sp>
        <p:nvSpPr>
          <p:cNvPr id="51204" name="Slide Number Placeholder 3"/>
          <p:cNvSpPr txBox="1">
            <a:spLocks noGrp="1"/>
          </p:cNvSpPr>
          <p:nvPr/>
        </p:nvSpPr>
        <p:spPr bwMode="auto">
          <a:xfrm>
            <a:off x="5179484" y="6513910"/>
            <a:ext cx="3962400" cy="342900"/>
          </a:xfrm>
          <a:prstGeom prst="rect">
            <a:avLst/>
          </a:prstGeom>
          <a:noFill/>
          <a:ln w="9525">
            <a:noFill/>
            <a:miter lim="800000"/>
            <a:headEnd/>
            <a:tailEnd/>
          </a:ln>
        </p:spPr>
        <p:txBody>
          <a:bodyPr anchor="b"/>
          <a:lstStyle/>
          <a:p>
            <a:pPr algn="r"/>
            <a:fld id="{75894E66-A806-4ED3-854A-01AF8F6311AD}" type="slidenum">
              <a:rPr lang="en-US" sz="1200"/>
              <a:pPr algn="r"/>
              <a:t>8</a:t>
            </a:fld>
            <a:endParaRPr lang="en-US" sz="1200"/>
          </a:p>
        </p:txBody>
      </p:sp>
    </p:spTree>
    <p:extLst>
      <p:ext uri="{BB962C8B-B14F-4D97-AF65-F5344CB8AC3E}">
        <p14:creationId xmlns:p14="http://schemas.microsoft.com/office/powerpoint/2010/main" xmlns="" val="147593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0" y="0"/>
            <a:ext cx="4572000" cy="3429000"/>
          </a:xfrm>
          <a:ln/>
        </p:spPr>
      </p:sp>
      <p:sp>
        <p:nvSpPr>
          <p:cNvPr id="40963" name="Notes Placeholder 2"/>
          <p:cNvSpPr>
            <a:spLocks noGrp="1"/>
          </p:cNvSpPr>
          <p:nvPr>
            <p:ph type="body" idx="1"/>
          </p:nvPr>
        </p:nvSpPr>
        <p:spPr>
          <a:noFill/>
          <a:ln/>
        </p:spPr>
        <p:txBody>
          <a:bodyPr/>
          <a:lstStyle/>
          <a:p>
            <a:pPr>
              <a:lnSpc>
                <a:spcPct val="80000"/>
              </a:lnSpc>
            </a:pPr>
            <a:r>
              <a:rPr lang="en-US" dirty="0" smtClean="0">
                <a:latin typeface="Bell MT" panose="02020503060305020303" pitchFamily="18" charset="0"/>
              </a:rPr>
              <a:t>For every 1 person addicted to alcohol (the red number) there are 6 other people who misuse alcohol and are at risk for harm or have already experienced harm as a result of their drinking. </a:t>
            </a:r>
          </a:p>
          <a:p>
            <a:pPr>
              <a:lnSpc>
                <a:spcPct val="80000"/>
              </a:lnSpc>
            </a:pPr>
            <a:endParaRPr lang="en-US" dirty="0" smtClean="0">
              <a:latin typeface="Bell MT" panose="02020503060305020303" pitchFamily="18" charset="0"/>
            </a:endParaRPr>
          </a:p>
          <a:p>
            <a:pPr>
              <a:lnSpc>
                <a:spcPct val="80000"/>
              </a:lnSpc>
            </a:pPr>
            <a:r>
              <a:rPr lang="en-US" dirty="0" smtClean="0">
                <a:latin typeface="Bell MT" panose="02020503060305020303" pitchFamily="18" charset="0"/>
              </a:rPr>
              <a:t>The implications of this are huge. This six-to-one ratio means that even if we could completely cure every single alcoholic in the country, we wouldn’t have cured most of the alcohol-related harm our society will experience. </a:t>
            </a:r>
          </a:p>
          <a:p>
            <a:pPr>
              <a:lnSpc>
                <a:spcPct val="80000"/>
              </a:lnSpc>
            </a:pPr>
            <a:endParaRPr lang="en-US" dirty="0" smtClean="0">
              <a:latin typeface="Bell MT" panose="02020503060305020303" pitchFamily="18" charset="0"/>
            </a:endParaRPr>
          </a:p>
          <a:p>
            <a:pPr>
              <a:lnSpc>
                <a:spcPct val="80000"/>
              </a:lnSpc>
            </a:pPr>
            <a:r>
              <a:rPr lang="en-US" dirty="0" smtClean="0">
                <a:latin typeface="Bell MT" panose="02020503060305020303" pitchFamily="18" charset="0"/>
              </a:rPr>
              <a:t>It’s clear to everyone that you don’t have to be an alcoholic to get hurt from your drinking or to hurt others. Nonetheless, the concept of alcoholism has dominated our thinking about alcohol.  </a:t>
            </a:r>
          </a:p>
        </p:txBody>
      </p:sp>
      <p:sp>
        <p:nvSpPr>
          <p:cNvPr id="40964" name="Slide Number Placeholder 3"/>
          <p:cNvSpPr txBox="1">
            <a:spLocks noGrp="1"/>
          </p:cNvSpPr>
          <p:nvPr/>
        </p:nvSpPr>
        <p:spPr bwMode="auto">
          <a:xfrm>
            <a:off x="5179484" y="6513910"/>
            <a:ext cx="3962400" cy="342900"/>
          </a:xfrm>
          <a:prstGeom prst="rect">
            <a:avLst/>
          </a:prstGeom>
          <a:noFill/>
          <a:ln w="9525">
            <a:noFill/>
            <a:miter lim="800000"/>
            <a:headEnd/>
            <a:tailEnd/>
          </a:ln>
        </p:spPr>
        <p:txBody>
          <a:bodyPr anchor="b"/>
          <a:lstStyle/>
          <a:p>
            <a:pPr algn="r"/>
            <a:fld id="{DBF54F11-DA73-4C82-BDAD-ACE28959B011}" type="slidenum">
              <a:rPr lang="en-US" sz="1200"/>
              <a:pPr algn="r"/>
              <a:t>9</a:t>
            </a:fld>
            <a:endParaRPr lang="en-US" sz="1200"/>
          </a:p>
        </p:txBody>
      </p:sp>
    </p:spTree>
    <p:extLst>
      <p:ext uri="{BB962C8B-B14F-4D97-AF65-F5344CB8AC3E}">
        <p14:creationId xmlns:p14="http://schemas.microsoft.com/office/powerpoint/2010/main" xmlns="" val="230161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2E6535-D489-4AF5-8177-6133DA672F87}"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118630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2E6535-D489-4AF5-8177-6133DA672F87}"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60467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2E6535-D489-4AF5-8177-6133DA672F87}"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151007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2E6535-D489-4AF5-8177-6133DA672F87}"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398577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2E6535-D489-4AF5-8177-6133DA672F87}"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114445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2E6535-D489-4AF5-8177-6133DA672F87}"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395678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2E6535-D489-4AF5-8177-6133DA672F87}" type="datetimeFigureOut">
              <a:rPr lang="en-US" smtClean="0"/>
              <a:pPr/>
              <a:t>8/5/2014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117977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2E6535-D489-4AF5-8177-6133DA672F87}" type="datetimeFigureOut">
              <a:rPr lang="en-US" smtClean="0"/>
              <a:pPr/>
              <a:t>8/5/2014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200759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E6535-D489-4AF5-8177-6133DA672F87}" type="datetimeFigureOut">
              <a:rPr lang="en-US" smtClean="0"/>
              <a:pPr/>
              <a:t>8/5/2014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427912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E6535-D489-4AF5-8177-6133DA672F87}"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65522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E6535-D489-4AF5-8177-6133DA672F87}"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236429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E6535-D489-4AF5-8177-6133DA672F87}" type="datetimeFigureOut">
              <a:rPr lang="en-US" smtClean="0"/>
              <a:pPr/>
              <a:t>8/5/2014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61FE6-D789-42E3-92F2-D005CAB74648}" type="slidenum">
              <a:rPr lang="en-US" smtClean="0"/>
              <a:pPr/>
              <a:t>‹#›</a:t>
            </a:fld>
            <a:endParaRPr lang="en-US"/>
          </a:p>
        </p:txBody>
      </p:sp>
    </p:spTree>
    <p:extLst>
      <p:ext uri="{BB962C8B-B14F-4D97-AF65-F5344CB8AC3E}">
        <p14:creationId xmlns:p14="http://schemas.microsoft.com/office/powerpoint/2010/main" xmlns="" val="3317218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350713" y="433800"/>
            <a:ext cx="8255144" cy="6033497"/>
            <a:chOff x="350713" y="433800"/>
            <a:chExt cx="8255144" cy="6033497"/>
          </a:xfrm>
        </p:grpSpPr>
        <p:sp>
          <p:nvSpPr>
            <p:cNvPr id="5" name="Rectangle 4"/>
            <p:cNvSpPr/>
            <p:nvPr/>
          </p:nvSpPr>
          <p:spPr>
            <a:xfrm>
              <a:off x="360742" y="433800"/>
              <a:ext cx="8244577" cy="3200876"/>
            </a:xfrm>
            <a:prstGeom prst="rect">
              <a:avLst/>
            </a:prstGeom>
            <a:noFill/>
          </p:spPr>
          <p:txBody>
            <a:bodyPr wrap="square">
              <a:spAutoFit/>
            </a:bodyPr>
            <a:lstStyle/>
            <a:p>
              <a:pPr>
                <a:spcAft>
                  <a:spcPts val="3600"/>
                </a:spcAft>
              </a:pPr>
              <a:r>
                <a:rPr lang="en-US" sz="3200" dirty="0" smtClean="0">
                  <a:solidFill>
                    <a:srgbClr val="8E6C00"/>
                  </a:solidFill>
                  <a:latin typeface="Calibri" panose="020F0502020204030204" pitchFamily="34" charset="0"/>
                  <a:ea typeface="Calibri" panose="020F0502020204030204" pitchFamily="34" charset="0"/>
                  <a:cs typeface="Times New Roman" panose="02020603050405020304" pitchFamily="18" charset="0"/>
                </a:rPr>
                <a:t>Alcohol Screening and Brief Intervention</a:t>
              </a:r>
            </a:p>
            <a:p>
              <a:pPr>
                <a:spcAft>
                  <a:spcPts val="1800"/>
                </a:spcAft>
              </a:pPr>
              <a:r>
                <a:rPr lang="en-US" sz="6000" b="1"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Historical </a:t>
              </a:r>
              <a:r>
                <a:rPr lang="en-US" sz="6000" b="1" dirty="0">
                  <a:solidFill>
                    <a:srgbClr val="663300"/>
                  </a:solidFill>
                  <a:latin typeface="Calibri" panose="020F0502020204030204" pitchFamily="34" charset="0"/>
                  <a:ea typeface="Calibri" panose="020F0502020204030204" pitchFamily="34" charset="0"/>
                  <a:cs typeface="Times New Roman" panose="02020603050405020304" pitchFamily="18" charset="0"/>
                </a:rPr>
                <a:t>Overview, </a:t>
              </a:r>
              <a:endParaRPr lang="en-US" sz="6000" b="1"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endParaRPr>
            </a:p>
            <a:p>
              <a:pPr algn="r">
                <a:spcAft>
                  <a:spcPts val="3600"/>
                </a:spcAft>
              </a:pPr>
              <a:r>
                <a:rPr lang="en-US" sz="6000" b="1"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Shifting </a:t>
              </a:r>
              <a:r>
                <a:rPr lang="en-US" sz="6000" b="1" dirty="0">
                  <a:solidFill>
                    <a:srgbClr val="663300"/>
                  </a:solidFill>
                  <a:latin typeface="Calibri" panose="020F0502020204030204" pitchFamily="34" charset="0"/>
                  <a:ea typeface="Calibri" panose="020F0502020204030204" pitchFamily="34" charset="0"/>
                  <a:cs typeface="Times New Roman" panose="02020603050405020304" pitchFamily="18" charset="0"/>
                </a:rPr>
                <a:t>the Paradigm </a:t>
              </a:r>
              <a:endParaRPr lang="en-US" sz="6000" b="1" dirty="0">
                <a:solidFill>
                  <a:srgbClr val="663300"/>
                </a:solidFill>
              </a:endParaRPr>
            </a:p>
          </p:txBody>
        </p:sp>
        <p:sp>
          <p:nvSpPr>
            <p:cNvPr id="6" name="TextBox 5"/>
            <p:cNvSpPr txBox="1"/>
            <p:nvPr/>
          </p:nvSpPr>
          <p:spPr>
            <a:xfrm>
              <a:off x="350713" y="4326866"/>
              <a:ext cx="4830553" cy="584775"/>
            </a:xfrm>
            <a:prstGeom prst="rect">
              <a:avLst/>
            </a:prstGeom>
            <a:noFill/>
          </p:spPr>
          <p:txBody>
            <a:bodyPr wrap="none" rtlCol="0">
              <a:spAutoFit/>
            </a:bodyPr>
            <a:lstStyle/>
            <a:p>
              <a:pPr algn="r"/>
              <a:r>
                <a:rPr lang="en-US" sz="3200" dirty="0" smtClean="0"/>
                <a:t>Daniel W. Hungerford, DrPH</a:t>
              </a:r>
              <a:endParaRPr lang="en-US" sz="3200" dirty="0"/>
            </a:p>
          </p:txBody>
        </p:sp>
        <p:sp>
          <p:nvSpPr>
            <p:cNvPr id="7" name="TextBox 6"/>
            <p:cNvSpPr txBox="1"/>
            <p:nvPr/>
          </p:nvSpPr>
          <p:spPr>
            <a:xfrm>
              <a:off x="3305560" y="5805577"/>
              <a:ext cx="5300297" cy="661720"/>
            </a:xfrm>
            <a:prstGeom prst="rect">
              <a:avLst/>
            </a:prstGeom>
            <a:noFill/>
          </p:spPr>
          <p:txBody>
            <a:bodyPr wrap="none" rtlCol="0">
              <a:spAutoFit/>
            </a:bodyPr>
            <a:lstStyle/>
            <a:p>
              <a:pPr>
                <a:spcAft>
                  <a:spcPts val="600"/>
                </a:spcAft>
              </a:pPr>
              <a:r>
                <a:rPr lang="en-US" sz="1600" dirty="0"/>
                <a:t>Nursing Summit: Addressing the Continuum of Substance </a:t>
              </a:r>
              <a:r>
                <a:rPr lang="en-US" sz="1600" dirty="0" smtClean="0"/>
                <a:t>Use</a:t>
              </a:r>
            </a:p>
            <a:p>
              <a:r>
                <a:rPr lang="en-US" sz="1600" dirty="0" smtClean="0"/>
                <a:t>Johns Hopkins School of Nursing                           June 12, 2014</a:t>
              </a:r>
              <a:endParaRPr lang="en-US" sz="1600" dirty="0"/>
            </a:p>
          </p:txBody>
        </p:sp>
      </p:grpSp>
    </p:spTree>
    <p:extLst>
      <p:ext uri="{BB962C8B-B14F-4D97-AF65-F5344CB8AC3E}">
        <p14:creationId xmlns:p14="http://schemas.microsoft.com/office/powerpoint/2010/main" xmlns="" val="276979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Griffith, Orford 1977 classic paper, 1st page.bmp"/>
          <p:cNvPicPr>
            <a:picLocks noChangeAspect="1"/>
          </p:cNvPicPr>
          <p:nvPr/>
        </p:nvPicPr>
        <p:blipFill>
          <a:blip r:embed="rId3" cstate="print"/>
          <a:stretch>
            <a:fillRect/>
          </a:stretch>
        </p:blipFill>
        <p:spPr>
          <a:xfrm rot="60000">
            <a:off x="170004" y="1444922"/>
            <a:ext cx="8808593" cy="3574751"/>
          </a:xfrm>
          <a:prstGeom prst="rect">
            <a:avLst/>
          </a:prstGeom>
        </p:spPr>
      </p:pic>
      <p:sp>
        <p:nvSpPr>
          <p:cNvPr id="3" name="TextBox 2"/>
          <p:cNvSpPr txBox="1"/>
          <p:nvPr/>
        </p:nvSpPr>
        <p:spPr>
          <a:xfrm>
            <a:off x="7831170" y="5861176"/>
            <a:ext cx="935671" cy="543496"/>
          </a:xfrm>
          <a:prstGeom prst="rect">
            <a:avLst/>
          </a:prstGeom>
          <a:noFill/>
        </p:spPr>
        <p:txBody>
          <a:bodyPr wrap="none" lIns="50561" tIns="25280" rIns="50561" bIns="25280" rtlCol="0">
            <a:spAutoFit/>
          </a:bodyPr>
          <a:lstStyle/>
          <a:p>
            <a:r>
              <a:rPr lang="en-US" sz="3200" b="1" dirty="0">
                <a:solidFill>
                  <a:srgbClr val="5F5F5F"/>
                </a:solidFill>
                <a:latin typeface="Calibri" pitchFamily="34" charset="0"/>
              </a:rPr>
              <a:t>1977</a:t>
            </a:r>
          </a:p>
        </p:txBody>
      </p:sp>
    </p:spTree>
    <p:extLst>
      <p:ext uri="{BB962C8B-B14F-4D97-AF65-F5344CB8AC3E}">
        <p14:creationId xmlns:p14="http://schemas.microsoft.com/office/powerpoint/2010/main" xmlns="" val="70485974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462213" y="7029449"/>
            <a:ext cx="13268325" cy="3524250"/>
          </a:xfrm>
          <a:prstGeom prst="rect">
            <a:avLst/>
          </a:prstGeom>
        </p:spPr>
      </p:pic>
      <p:pic>
        <p:nvPicPr>
          <p:cNvPr id="5" name="Picture 4"/>
          <p:cNvPicPr>
            <a:picLocks noChangeAspect="1"/>
          </p:cNvPicPr>
          <p:nvPr/>
        </p:nvPicPr>
        <p:blipFill>
          <a:blip r:embed="rId4" cstate="print"/>
          <a:stretch>
            <a:fillRect/>
          </a:stretch>
        </p:blipFill>
        <p:spPr>
          <a:xfrm>
            <a:off x="34700" y="828676"/>
            <a:ext cx="9074601" cy="5200649"/>
          </a:xfrm>
          <a:prstGeom prst="rect">
            <a:avLst/>
          </a:prstGeom>
        </p:spPr>
      </p:pic>
    </p:spTree>
    <p:extLst>
      <p:ext uri="{BB962C8B-B14F-4D97-AF65-F5344CB8AC3E}">
        <p14:creationId xmlns:p14="http://schemas.microsoft.com/office/powerpoint/2010/main" xmlns="" val="240073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7257" y="225425"/>
            <a:ext cx="8249491" cy="1901825"/>
          </a:xfrm>
        </p:spPr>
        <p:txBody>
          <a:bodyPr/>
          <a:lstStyle/>
          <a:p>
            <a:pPr eaLnBrk="1" hangingPunct="1"/>
            <a:r>
              <a:rPr lang="en-US" b="1" dirty="0" smtClean="0">
                <a:latin typeface="Calibri" pitchFamily="34" charset="0"/>
              </a:rPr>
              <a:t>Screening &amp; Brief Intervention, Referral to Treatment   </a:t>
            </a:r>
            <a:r>
              <a:rPr lang="en-US" dirty="0" smtClean="0">
                <a:solidFill>
                  <a:srgbClr val="C00000"/>
                </a:solidFill>
                <a:latin typeface="Calibri" pitchFamily="34" charset="0"/>
              </a:rPr>
              <a:t>(SBI/RT)</a:t>
            </a:r>
          </a:p>
        </p:txBody>
      </p:sp>
      <p:sp>
        <p:nvSpPr>
          <p:cNvPr id="5123" name="Text Box 3"/>
          <p:cNvSpPr txBox="1">
            <a:spLocks noChangeArrowheads="1"/>
          </p:cNvSpPr>
          <p:nvPr/>
        </p:nvSpPr>
        <p:spPr bwMode="auto">
          <a:xfrm>
            <a:off x="1404098" y="2481264"/>
            <a:ext cx="6937670" cy="3451620"/>
          </a:xfrm>
          <a:prstGeom prst="rect">
            <a:avLst/>
          </a:prstGeom>
          <a:noFill/>
          <a:ln w="19050" algn="ctr">
            <a:noFill/>
            <a:miter lim="800000"/>
            <a:headEnd/>
            <a:tailEnd/>
          </a:ln>
        </p:spPr>
        <p:txBody>
          <a:bodyPr wrap="none" lIns="89885" tIns="44943" rIns="89885" bIns="44943">
            <a:spAutoFit/>
          </a:bodyPr>
          <a:lstStyle/>
          <a:p>
            <a:pPr>
              <a:spcBef>
                <a:spcPct val="50000"/>
              </a:spcBef>
              <a:tabLst>
                <a:tab pos="730361" algn="l"/>
              </a:tabLst>
            </a:pPr>
            <a:r>
              <a:rPr lang="en-US" sz="3971" b="1" dirty="0">
                <a:solidFill>
                  <a:srgbClr val="C00000"/>
                </a:solidFill>
                <a:latin typeface="Calibri" pitchFamily="34" charset="0"/>
              </a:rPr>
              <a:t>S</a:t>
            </a:r>
            <a:r>
              <a:rPr lang="en-US" sz="3971" b="1" dirty="0">
                <a:latin typeface="Calibri" pitchFamily="34" charset="0"/>
              </a:rPr>
              <a:t>	</a:t>
            </a:r>
            <a:r>
              <a:rPr lang="en-US" sz="3177" i="1" dirty="0">
                <a:latin typeface="Calibri" pitchFamily="34" charset="0"/>
              </a:rPr>
              <a:t>≠ case finding; screen everyone</a:t>
            </a:r>
          </a:p>
          <a:p>
            <a:pPr>
              <a:spcBef>
                <a:spcPct val="50000"/>
              </a:spcBef>
              <a:tabLst>
                <a:tab pos="730361" algn="l"/>
              </a:tabLst>
            </a:pPr>
            <a:r>
              <a:rPr lang="en-US" sz="3971" b="1" dirty="0">
                <a:solidFill>
                  <a:srgbClr val="C00000"/>
                </a:solidFill>
                <a:latin typeface="Calibri" pitchFamily="34" charset="0"/>
              </a:rPr>
              <a:t>BI</a:t>
            </a:r>
            <a:r>
              <a:rPr lang="en-US" sz="3971" b="1" dirty="0">
                <a:solidFill>
                  <a:schemeClr val="bg1"/>
                </a:solidFill>
                <a:latin typeface="Calibri" pitchFamily="34" charset="0"/>
              </a:rPr>
              <a:t>	</a:t>
            </a:r>
            <a:r>
              <a:rPr lang="en-US" sz="3177" i="1" dirty="0">
                <a:latin typeface="Calibri" pitchFamily="34" charset="0"/>
              </a:rPr>
              <a:t>provide onsite;</a:t>
            </a:r>
            <a:r>
              <a:rPr lang="en-US" sz="3177" b="1" i="1" dirty="0">
                <a:latin typeface="Calibri" pitchFamily="34" charset="0"/>
              </a:rPr>
              <a:t> </a:t>
            </a:r>
            <a:r>
              <a:rPr lang="en-US" sz="3177" i="1" dirty="0">
                <a:latin typeface="Calibri" pitchFamily="34" charset="0"/>
              </a:rPr>
              <a:t>5 to 30 minutes</a:t>
            </a:r>
          </a:p>
          <a:p>
            <a:pPr>
              <a:spcBef>
                <a:spcPct val="50000"/>
              </a:spcBef>
              <a:tabLst>
                <a:tab pos="730361" algn="l"/>
              </a:tabLst>
            </a:pPr>
            <a:r>
              <a:rPr lang="en-US" sz="3971" b="1" i="1" dirty="0">
                <a:solidFill>
                  <a:srgbClr val="C00000"/>
                </a:solidFill>
                <a:latin typeface="Calibri" pitchFamily="34" charset="0"/>
              </a:rPr>
              <a:t>R</a:t>
            </a:r>
            <a:r>
              <a:rPr lang="en-US" sz="3971" b="1" i="1" dirty="0">
                <a:solidFill>
                  <a:schemeClr val="bg1"/>
                </a:solidFill>
                <a:latin typeface="Calibri" pitchFamily="34" charset="0"/>
              </a:rPr>
              <a:t>	</a:t>
            </a:r>
            <a:r>
              <a:rPr lang="en-US" sz="3177" i="1" dirty="0">
                <a:latin typeface="Calibri" pitchFamily="34" charset="0"/>
              </a:rPr>
              <a:t>as needed; facilitated; relatively rare</a:t>
            </a:r>
          </a:p>
          <a:p>
            <a:pPr>
              <a:spcBef>
                <a:spcPct val="50000"/>
              </a:spcBef>
              <a:tabLst>
                <a:tab pos="730361" algn="l"/>
              </a:tabLst>
            </a:pPr>
            <a:r>
              <a:rPr lang="en-US" sz="3971" b="1" i="1" dirty="0">
                <a:solidFill>
                  <a:srgbClr val="C00000"/>
                </a:solidFill>
                <a:latin typeface="Calibri" pitchFamily="34" charset="0"/>
              </a:rPr>
              <a:t>T</a:t>
            </a:r>
            <a:r>
              <a:rPr lang="en-US" sz="3971" b="1" i="1" dirty="0">
                <a:solidFill>
                  <a:schemeClr val="bg1"/>
                </a:solidFill>
                <a:latin typeface="Calibri" pitchFamily="34" charset="0"/>
              </a:rPr>
              <a:t>	</a:t>
            </a:r>
            <a:r>
              <a:rPr lang="en-US" sz="3177" i="1" dirty="0">
                <a:latin typeface="Calibri" pitchFamily="34" charset="0"/>
              </a:rPr>
              <a:t>offsite; use BI to build motivation</a:t>
            </a:r>
          </a:p>
        </p:txBody>
      </p:sp>
      <p:sp>
        <p:nvSpPr>
          <p:cNvPr id="5124" name="Text Box 4"/>
          <p:cNvSpPr txBox="1">
            <a:spLocks noChangeArrowheads="1"/>
          </p:cNvSpPr>
          <p:nvPr/>
        </p:nvSpPr>
        <p:spPr bwMode="auto">
          <a:xfrm>
            <a:off x="5001999" y="2486026"/>
            <a:ext cx="181590" cy="335126"/>
          </a:xfrm>
          <a:prstGeom prst="rect">
            <a:avLst/>
          </a:prstGeom>
          <a:noFill/>
          <a:ln w="19050" algn="ctr">
            <a:noFill/>
            <a:miter lim="800000"/>
            <a:headEnd/>
            <a:tailEnd/>
          </a:ln>
        </p:spPr>
        <p:txBody>
          <a:bodyPr wrap="none" lIns="89885" tIns="44943" rIns="89885" bIns="44943">
            <a:spAutoFit/>
          </a:bodyPr>
          <a:lstStyle/>
          <a:p>
            <a:pPr algn="ctr">
              <a:spcBef>
                <a:spcPct val="50000"/>
              </a:spcBef>
            </a:pPr>
            <a:endParaRPr lang="en-US" sz="1588" b="1" i="1" dirty="0">
              <a:latin typeface="Calibri" pitchFamily="34" charset="0"/>
            </a:endParaRPr>
          </a:p>
        </p:txBody>
      </p:sp>
    </p:spTree>
    <p:extLst>
      <p:ext uri="{BB962C8B-B14F-4D97-AF65-F5344CB8AC3E}">
        <p14:creationId xmlns:p14="http://schemas.microsoft.com/office/powerpoint/2010/main" xmlns="" val="200541636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a:grpSpLocks/>
          </p:cNvGrpSpPr>
          <p:nvPr/>
        </p:nvGrpSpPr>
        <p:grpSpPr>
          <a:xfrm>
            <a:off x="160519" y="477725"/>
            <a:ext cx="8822963" cy="5902313"/>
            <a:chOff x="1279364" y="-67055"/>
            <a:chExt cx="10037947" cy="6688273"/>
          </a:xfrm>
        </p:grpSpPr>
        <p:cxnSp>
          <p:nvCxnSpPr>
            <p:cNvPr id="17" name="Straight Arrow Connector 16"/>
            <p:cNvCxnSpPr>
              <a:cxnSpLocks/>
            </p:cNvCxnSpPr>
            <p:nvPr/>
          </p:nvCxnSpPr>
          <p:spPr>
            <a:xfrm flipH="1">
              <a:off x="8884507" y="3677761"/>
              <a:ext cx="2" cy="508083"/>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279364" y="3813524"/>
              <a:ext cx="4047055" cy="2807694"/>
              <a:chOff x="1279364" y="3813524"/>
              <a:chExt cx="4047055" cy="2807694"/>
            </a:xfrm>
          </p:grpSpPr>
          <p:sp>
            <p:nvSpPr>
              <p:cNvPr id="8" name="Text Box 2"/>
              <p:cNvSpPr txBox="1">
                <a:spLocks noChangeArrowheads="1"/>
              </p:cNvSpPr>
              <p:nvPr/>
            </p:nvSpPr>
            <p:spPr bwMode="auto">
              <a:xfrm>
                <a:off x="1279364" y="5625796"/>
                <a:ext cx="4047055" cy="995422"/>
              </a:xfrm>
              <a:prstGeom prst="rect">
                <a:avLst/>
              </a:prstGeom>
              <a:solidFill>
                <a:schemeClr val="bg1"/>
              </a:solidFill>
              <a:ln w="3175">
                <a:solidFill>
                  <a:schemeClr val="tx1"/>
                </a:solidFill>
                <a:miter lim="800000"/>
                <a:headEnd/>
                <a:tailEnd/>
              </a:ln>
            </p:spPr>
            <p:txBody>
              <a:bodyPr rot="0" vert="horz" wrap="square" lIns="51435" tIns="25718" rIns="51435" bIns="25718" anchor="ctr" anchorCtr="0">
                <a:spAutoFit/>
              </a:bodyPr>
              <a:lstStyle/>
              <a:p>
                <a:pPr algn="ctr" eaLnBrk="0" hangingPunct="0">
                  <a:lnSpc>
                    <a:spcPts val="3200"/>
                  </a:lnSpc>
                </a:pPr>
                <a:r>
                  <a:rPr lang="en-US" sz="3200" dirty="0">
                    <a:solidFill>
                      <a:srgbClr val="C00000"/>
                    </a:solidFill>
                    <a:latin typeface="Calibri"/>
                    <a:ea typeface="Times New Roman"/>
                    <a:cs typeface="Times New Roman"/>
                  </a:rPr>
                  <a:t>brochure on</a:t>
                </a:r>
                <a:br>
                  <a:rPr lang="en-US" sz="3200" dirty="0">
                    <a:solidFill>
                      <a:srgbClr val="C00000"/>
                    </a:solidFill>
                    <a:latin typeface="Calibri"/>
                    <a:ea typeface="Times New Roman"/>
                    <a:cs typeface="Times New Roman"/>
                  </a:rPr>
                </a:br>
                <a:r>
                  <a:rPr lang="en-US" sz="3200" dirty="0">
                    <a:solidFill>
                      <a:srgbClr val="C00000"/>
                    </a:solidFill>
                    <a:latin typeface="Calibri"/>
                    <a:ea typeface="Times New Roman"/>
                    <a:cs typeface="Times New Roman"/>
                  </a:rPr>
                  <a:t>drinking limits</a:t>
                </a:r>
              </a:p>
            </p:txBody>
          </p:sp>
          <p:cxnSp>
            <p:nvCxnSpPr>
              <p:cNvPr id="18" name="Straight Arrow Connector 17"/>
              <p:cNvCxnSpPr>
                <a:cxnSpLocks/>
              </p:cNvCxnSpPr>
              <p:nvPr/>
            </p:nvCxnSpPr>
            <p:spPr>
              <a:xfrm flipH="1">
                <a:off x="3278215" y="3813524"/>
                <a:ext cx="2" cy="1746847"/>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101403" y="4274593"/>
              <a:ext cx="5215908" cy="2343204"/>
              <a:chOff x="6101403" y="4274593"/>
              <a:chExt cx="5215908" cy="2343204"/>
            </a:xfrm>
          </p:grpSpPr>
          <p:sp>
            <p:nvSpPr>
              <p:cNvPr id="9" name="Text Box 2"/>
              <p:cNvSpPr txBox="1">
                <a:spLocks noChangeArrowheads="1"/>
              </p:cNvSpPr>
              <p:nvPr/>
            </p:nvSpPr>
            <p:spPr bwMode="auto">
              <a:xfrm>
                <a:off x="6101403" y="5622375"/>
                <a:ext cx="2961872" cy="995422"/>
              </a:xfrm>
              <a:prstGeom prst="rect">
                <a:avLst/>
              </a:prstGeom>
              <a:solidFill>
                <a:schemeClr val="bg1"/>
              </a:solidFill>
              <a:ln w="3175">
                <a:solidFill>
                  <a:schemeClr val="tx1"/>
                </a:solidFill>
                <a:miter lim="800000"/>
                <a:headEnd/>
                <a:tailEnd/>
              </a:ln>
            </p:spPr>
            <p:txBody>
              <a:bodyPr rot="0" vert="horz" wrap="square" lIns="51435" tIns="25718" rIns="51435" bIns="25718" anchor="ctr" anchorCtr="0">
                <a:spAutoFit/>
              </a:bodyPr>
              <a:lstStyle/>
              <a:p>
                <a:pPr algn="ctr" eaLnBrk="0" hangingPunct="0">
                  <a:lnSpc>
                    <a:spcPts val="3200"/>
                  </a:lnSpc>
                </a:pPr>
                <a:r>
                  <a:rPr lang="en-US" sz="3200" dirty="0">
                    <a:solidFill>
                      <a:srgbClr val="C00000"/>
                    </a:solidFill>
                    <a:latin typeface="Calibri"/>
                    <a:ea typeface="Times New Roman"/>
                    <a:cs typeface="Times New Roman"/>
                  </a:rPr>
                  <a:t>brief intervention</a:t>
                </a:r>
              </a:p>
            </p:txBody>
          </p:sp>
          <p:sp>
            <p:nvSpPr>
              <p:cNvPr id="10" name="Text Box 2"/>
              <p:cNvSpPr txBox="1">
                <a:spLocks noChangeArrowheads="1"/>
              </p:cNvSpPr>
              <p:nvPr/>
            </p:nvSpPr>
            <p:spPr bwMode="auto">
              <a:xfrm>
                <a:off x="9276385" y="5775542"/>
                <a:ext cx="2040926" cy="616872"/>
              </a:xfrm>
              <a:prstGeom prst="rect">
                <a:avLst/>
              </a:prstGeom>
              <a:solidFill>
                <a:schemeClr val="bg1"/>
              </a:solidFill>
              <a:ln w="3175">
                <a:solidFill>
                  <a:schemeClr val="tx1"/>
                </a:solidFill>
                <a:miter lim="800000"/>
                <a:headEnd/>
                <a:tailEnd/>
              </a:ln>
            </p:spPr>
            <p:txBody>
              <a:bodyPr rot="0" vert="horz" wrap="square" lIns="51435" tIns="25718" rIns="51435" bIns="25718" anchor="ctr" anchorCtr="0">
                <a:spAutoFit/>
              </a:bodyPr>
              <a:lstStyle/>
              <a:p>
                <a:pPr algn="ctr" eaLnBrk="0" hangingPunct="0"/>
                <a:r>
                  <a:rPr lang="en-US" sz="3200" dirty="0">
                    <a:solidFill>
                      <a:srgbClr val="C00000"/>
                    </a:solidFill>
                    <a:latin typeface="Calibri"/>
                    <a:ea typeface="Times New Roman"/>
                    <a:cs typeface="Times New Roman"/>
                  </a:rPr>
                  <a:t>referral</a:t>
                </a:r>
              </a:p>
            </p:txBody>
          </p:sp>
          <p:sp>
            <p:nvSpPr>
              <p:cNvPr id="11" name="Text Box 2"/>
              <p:cNvSpPr txBox="1">
                <a:spLocks noChangeArrowheads="1"/>
              </p:cNvSpPr>
              <p:nvPr/>
            </p:nvSpPr>
            <p:spPr bwMode="auto">
              <a:xfrm>
                <a:off x="6557640" y="4274593"/>
                <a:ext cx="4639509" cy="698249"/>
              </a:xfrm>
              <a:prstGeom prst="rect">
                <a:avLst/>
              </a:prstGeom>
              <a:solidFill>
                <a:schemeClr val="bg1"/>
              </a:solidFill>
              <a:ln w="3175">
                <a:solidFill>
                  <a:schemeClr val="tx1"/>
                </a:solidFill>
                <a:miter lim="800000"/>
                <a:headEnd/>
                <a:tailEnd/>
              </a:ln>
              <a:effectLst>
                <a:glow rad="228600">
                  <a:schemeClr val="accent4">
                    <a:satMod val="175000"/>
                    <a:alpha val="40000"/>
                  </a:schemeClr>
                </a:glow>
              </a:effectLst>
            </p:spPr>
            <p:txBody>
              <a:bodyPr rot="0" vert="horz" wrap="square" lIns="51435" tIns="25718" rIns="51435" bIns="25718" anchor="ctr" anchorCtr="0">
                <a:spAutoFit/>
              </a:bodyPr>
              <a:lstStyle/>
              <a:p>
                <a:pPr algn="ctr" eaLnBrk="0" hangingPunct="0">
                  <a:lnSpc>
                    <a:spcPts val="2200"/>
                  </a:lnSpc>
                </a:pPr>
                <a:r>
                  <a:rPr lang="en-US" sz="2200" dirty="0" smtClean="0">
                    <a:solidFill>
                      <a:srgbClr val="C00000"/>
                    </a:solidFill>
                    <a:latin typeface="Calibri" panose="020F0502020204030204" pitchFamily="34" charset="0"/>
                    <a:ea typeface="Times New Roman"/>
                    <a:cs typeface="Times New Roman"/>
                  </a:rPr>
                  <a:t>• </a:t>
                </a:r>
                <a:r>
                  <a:rPr lang="en-US" sz="2200" dirty="0" smtClean="0">
                    <a:solidFill>
                      <a:srgbClr val="C00000"/>
                    </a:solidFill>
                    <a:latin typeface="Calibri"/>
                    <a:ea typeface="Times New Roman"/>
                    <a:cs typeface="Times New Roman"/>
                  </a:rPr>
                  <a:t>assess </a:t>
                </a:r>
                <a:r>
                  <a:rPr lang="en-US" sz="2200" dirty="0">
                    <a:solidFill>
                      <a:srgbClr val="C00000"/>
                    </a:solidFill>
                    <a:latin typeface="Calibri"/>
                    <a:ea typeface="Times New Roman"/>
                    <a:cs typeface="Times New Roman"/>
                  </a:rPr>
                  <a:t>alcohol-related problems</a:t>
                </a:r>
              </a:p>
              <a:p>
                <a:pPr algn="ctr" eaLnBrk="0" hangingPunct="0">
                  <a:lnSpc>
                    <a:spcPts val="2200"/>
                  </a:lnSpc>
                </a:pPr>
                <a:r>
                  <a:rPr lang="en-US" sz="2200" dirty="0">
                    <a:solidFill>
                      <a:srgbClr val="C00000"/>
                    </a:solidFill>
                    <a:latin typeface="Calibri" panose="020F0502020204030204" pitchFamily="34" charset="0"/>
                    <a:ea typeface="Times New Roman"/>
                    <a:cs typeface="Times New Roman"/>
                  </a:rPr>
                  <a:t>• </a:t>
                </a:r>
                <a:r>
                  <a:rPr lang="en-US" sz="2200" dirty="0" smtClean="0">
                    <a:solidFill>
                      <a:srgbClr val="C00000"/>
                    </a:solidFill>
                    <a:latin typeface="Calibri" panose="020F0502020204030204" pitchFamily="34" charset="0"/>
                    <a:ea typeface="Times New Roman"/>
                    <a:cs typeface="Times New Roman"/>
                  </a:rPr>
                  <a:t> </a:t>
                </a:r>
                <a:r>
                  <a:rPr lang="en-US" sz="2200" dirty="0" smtClean="0">
                    <a:solidFill>
                      <a:srgbClr val="C00000"/>
                    </a:solidFill>
                    <a:latin typeface="Calibri"/>
                    <a:ea typeface="Times New Roman"/>
                    <a:cs typeface="Times New Roman"/>
                  </a:rPr>
                  <a:t>assess </a:t>
                </a:r>
                <a:r>
                  <a:rPr lang="en-US" sz="2200" dirty="0">
                    <a:solidFill>
                      <a:srgbClr val="C00000"/>
                    </a:solidFill>
                    <a:latin typeface="Calibri"/>
                    <a:ea typeface="Times New Roman"/>
                    <a:cs typeface="Times New Roman"/>
                  </a:rPr>
                  <a:t>likely alcohol dependence</a:t>
                </a:r>
              </a:p>
            </p:txBody>
          </p:sp>
          <p:cxnSp>
            <p:nvCxnSpPr>
              <p:cNvPr id="19" name="Straight Arrow Connector 18"/>
              <p:cNvCxnSpPr>
                <a:cxnSpLocks/>
              </p:cNvCxnSpPr>
              <p:nvPr/>
            </p:nvCxnSpPr>
            <p:spPr>
              <a:xfrm flipH="1">
                <a:off x="8016393" y="5120137"/>
                <a:ext cx="659152" cy="475938"/>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9025397" y="5129777"/>
                <a:ext cx="634570" cy="466298"/>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966222" y="-67055"/>
              <a:ext cx="8282239" cy="3777270"/>
              <a:chOff x="1966222" y="-67055"/>
              <a:chExt cx="8282239" cy="3777270"/>
            </a:xfrm>
          </p:grpSpPr>
          <p:sp>
            <p:nvSpPr>
              <p:cNvPr id="4" name="Text Box 2"/>
              <p:cNvSpPr txBox="1">
                <a:spLocks noChangeArrowheads="1"/>
              </p:cNvSpPr>
              <p:nvPr/>
            </p:nvSpPr>
            <p:spPr bwMode="auto">
              <a:xfrm>
                <a:off x="4239238" y="-67055"/>
                <a:ext cx="4112105" cy="995422"/>
              </a:xfrm>
              <a:prstGeom prst="rect">
                <a:avLst/>
              </a:prstGeom>
              <a:solidFill>
                <a:schemeClr val="bg1"/>
              </a:solidFill>
              <a:ln w="3175">
                <a:noFill/>
                <a:miter lim="800000"/>
                <a:headEnd/>
                <a:tailEnd/>
              </a:ln>
            </p:spPr>
            <p:txBody>
              <a:bodyPr rot="0" vert="horz" wrap="square" lIns="51435" tIns="25718" rIns="51435" bIns="25718" anchor="ctr" anchorCtr="0">
                <a:spAutoFit/>
              </a:bodyPr>
              <a:lstStyle/>
              <a:p>
                <a:pPr algn="ctr" eaLnBrk="0" hangingPunct="0">
                  <a:lnSpc>
                    <a:spcPts val="3200"/>
                  </a:lnSpc>
                </a:pPr>
                <a:r>
                  <a:rPr lang="en-US" sz="3200" dirty="0">
                    <a:latin typeface="Calibri"/>
                    <a:ea typeface="Times New Roman"/>
                    <a:cs typeface="Times New Roman"/>
                  </a:rPr>
                  <a:t>patient population</a:t>
                </a:r>
                <a:br>
                  <a:rPr lang="en-US" sz="3200" dirty="0">
                    <a:latin typeface="Calibri"/>
                    <a:ea typeface="Times New Roman"/>
                    <a:cs typeface="Times New Roman"/>
                  </a:rPr>
                </a:br>
                <a:r>
                  <a:rPr lang="en-US" sz="3200" dirty="0">
                    <a:latin typeface="Calibri"/>
                    <a:ea typeface="Times New Roman"/>
                    <a:cs typeface="Times New Roman"/>
                  </a:rPr>
                  <a:t>to be screened</a:t>
                </a:r>
              </a:p>
            </p:txBody>
          </p:sp>
          <p:sp>
            <p:nvSpPr>
              <p:cNvPr id="5" name="Text Box 2"/>
              <p:cNvSpPr txBox="1">
                <a:spLocks noChangeArrowheads="1"/>
              </p:cNvSpPr>
              <p:nvPr/>
            </p:nvSpPr>
            <p:spPr bwMode="auto">
              <a:xfrm>
                <a:off x="5093987" y="1814940"/>
                <a:ext cx="2362117" cy="616872"/>
              </a:xfrm>
              <a:prstGeom prst="rect">
                <a:avLst/>
              </a:prstGeom>
              <a:solidFill>
                <a:schemeClr val="bg1"/>
              </a:solidFill>
              <a:ln w="3175">
                <a:solidFill>
                  <a:schemeClr val="tx1"/>
                </a:solidFill>
                <a:miter lim="800000"/>
                <a:headEnd/>
                <a:tailEnd/>
              </a:ln>
              <a:effectLst>
                <a:glow rad="228600">
                  <a:schemeClr val="accent4">
                    <a:satMod val="175000"/>
                    <a:alpha val="40000"/>
                  </a:schemeClr>
                </a:glow>
              </a:effectLst>
            </p:spPr>
            <p:txBody>
              <a:bodyPr rot="0" vert="horz" wrap="square" lIns="51435" tIns="25718" rIns="51435" bIns="25718" anchor="ctr" anchorCtr="0">
                <a:spAutoFit/>
              </a:bodyPr>
              <a:lstStyle/>
              <a:p>
                <a:pPr algn="ctr" eaLnBrk="0" hangingPunct="0"/>
                <a:r>
                  <a:rPr lang="en-US" sz="3200" dirty="0">
                    <a:latin typeface="Calibri"/>
                    <a:ea typeface="Times New Roman"/>
                    <a:cs typeface="Times New Roman"/>
                  </a:rPr>
                  <a:t>screener</a:t>
                </a:r>
              </a:p>
            </p:txBody>
          </p:sp>
          <p:sp>
            <p:nvSpPr>
              <p:cNvPr id="6" name="Text Box 2"/>
              <p:cNvSpPr txBox="1">
                <a:spLocks noChangeArrowheads="1"/>
              </p:cNvSpPr>
              <p:nvPr/>
            </p:nvSpPr>
            <p:spPr bwMode="auto">
              <a:xfrm>
                <a:off x="1966222" y="3093343"/>
                <a:ext cx="2291014" cy="616872"/>
              </a:xfrm>
              <a:prstGeom prst="rect">
                <a:avLst/>
              </a:prstGeom>
              <a:solidFill>
                <a:schemeClr val="bg1"/>
              </a:solidFill>
              <a:ln w="3175">
                <a:solidFill>
                  <a:schemeClr val="tx1"/>
                </a:solidFill>
                <a:miter lim="800000"/>
                <a:headEnd/>
                <a:tailEnd/>
              </a:ln>
            </p:spPr>
            <p:txBody>
              <a:bodyPr rot="0" vert="horz" wrap="square" lIns="51435" tIns="25718" rIns="51435" bIns="25718" anchor="ctr" anchorCtr="0">
                <a:spAutoFit/>
              </a:bodyPr>
              <a:lstStyle/>
              <a:p>
                <a:pPr algn="ctr" eaLnBrk="0" hangingPunct="0"/>
                <a:r>
                  <a:rPr lang="en-US" sz="3200" b="1" dirty="0" smtClean="0">
                    <a:solidFill>
                      <a:srgbClr val="C00000"/>
                    </a:solidFill>
                    <a:latin typeface="Calibri" panose="020F0502020204030204" pitchFamily="34" charset="0"/>
                    <a:ea typeface="Times New Roman"/>
                    <a:cs typeface="Times New Roman"/>
                  </a:rPr>
                  <a:t>–</a:t>
                </a:r>
                <a:r>
                  <a:rPr lang="en-US" sz="3200" b="1" dirty="0" smtClean="0">
                    <a:solidFill>
                      <a:srgbClr val="C00000"/>
                    </a:solidFill>
                    <a:ea typeface="Times New Roman"/>
                    <a:cs typeface="Times New Roman"/>
                  </a:rPr>
                  <a:t> </a:t>
                </a:r>
                <a:r>
                  <a:rPr lang="en-US" sz="3200" dirty="0" smtClean="0">
                    <a:solidFill>
                      <a:srgbClr val="C00000"/>
                    </a:solidFill>
                    <a:latin typeface="Calibri"/>
                    <a:ea typeface="Times New Roman"/>
                    <a:cs typeface="Times New Roman"/>
                  </a:rPr>
                  <a:t>screen</a:t>
                </a:r>
                <a:endParaRPr lang="en-US" sz="3200" dirty="0">
                  <a:solidFill>
                    <a:srgbClr val="C00000"/>
                  </a:solidFill>
                  <a:latin typeface="Calibri"/>
                  <a:ea typeface="Times New Roman"/>
                  <a:cs typeface="Times New Roman"/>
                </a:endParaRPr>
              </a:p>
            </p:txBody>
          </p:sp>
          <p:sp>
            <p:nvSpPr>
              <p:cNvPr id="7" name="Text Box 2"/>
              <p:cNvSpPr txBox="1">
                <a:spLocks noChangeArrowheads="1"/>
              </p:cNvSpPr>
              <p:nvPr/>
            </p:nvSpPr>
            <p:spPr bwMode="auto">
              <a:xfrm>
                <a:off x="8016393" y="3081311"/>
                <a:ext cx="2232068" cy="616872"/>
              </a:xfrm>
              <a:prstGeom prst="rect">
                <a:avLst/>
              </a:prstGeom>
              <a:solidFill>
                <a:schemeClr val="bg1"/>
              </a:solidFill>
              <a:ln w="3175">
                <a:solidFill>
                  <a:schemeClr val="tx1"/>
                </a:solidFill>
                <a:miter lim="800000"/>
                <a:headEnd/>
                <a:tailEnd/>
              </a:ln>
              <a:effectLst/>
            </p:spPr>
            <p:txBody>
              <a:bodyPr rot="0" vert="horz" wrap="square" lIns="51435" tIns="25718" rIns="51435" bIns="25718" anchor="ctr" anchorCtr="0">
                <a:spAutoFit/>
              </a:bodyPr>
              <a:lstStyle/>
              <a:p>
                <a:pPr algn="ctr" eaLnBrk="0" hangingPunct="0"/>
                <a:r>
                  <a:rPr lang="en-US" sz="3200" b="1" dirty="0" smtClean="0">
                    <a:solidFill>
                      <a:srgbClr val="C00000"/>
                    </a:solidFill>
                    <a:latin typeface="Calibri"/>
                    <a:ea typeface="Times New Roman"/>
                    <a:cs typeface="Times New Roman"/>
                  </a:rPr>
                  <a:t>+</a:t>
                </a:r>
                <a:r>
                  <a:rPr lang="en-US" sz="3200" dirty="0" smtClean="0">
                    <a:solidFill>
                      <a:srgbClr val="C00000"/>
                    </a:solidFill>
                    <a:latin typeface="Calibri"/>
                    <a:ea typeface="Times New Roman"/>
                    <a:cs typeface="Times New Roman"/>
                  </a:rPr>
                  <a:t> screen</a:t>
                </a:r>
                <a:endParaRPr lang="en-US" sz="1575" dirty="0">
                  <a:solidFill>
                    <a:srgbClr val="C00000"/>
                  </a:solidFill>
                  <a:latin typeface="Calibri"/>
                  <a:ea typeface="Times New Roman"/>
                  <a:cs typeface="Times New Roman"/>
                </a:endParaRPr>
              </a:p>
            </p:txBody>
          </p:sp>
          <p:cxnSp>
            <p:nvCxnSpPr>
              <p:cNvPr id="13" name="Straight Arrow Connector 12"/>
              <p:cNvCxnSpPr>
                <a:cxnSpLocks/>
              </p:cNvCxnSpPr>
              <p:nvPr/>
            </p:nvCxnSpPr>
            <p:spPr>
              <a:xfrm flipH="1">
                <a:off x="6275045" y="976811"/>
                <a:ext cx="2" cy="725315"/>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4375722" y="2660827"/>
                <a:ext cx="1720047" cy="652457"/>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6409075" y="2671043"/>
                <a:ext cx="1509000" cy="524198"/>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3" name="Straight Connector 2"/>
          <p:cNvCxnSpPr/>
          <p:nvPr/>
        </p:nvCxnSpPr>
        <p:spPr>
          <a:xfrm>
            <a:off x="1436993" y="7237001"/>
            <a:ext cx="59962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0996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descr="\\cdc.gov\private\M327\xah6\SBI implementation guide\Crib sheet.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9824" y="29416"/>
            <a:ext cx="5244353" cy="6799169"/>
          </a:xfrm>
          <a:prstGeom prst="rect">
            <a:avLst/>
          </a:prstGeom>
          <a:noFill/>
          <a:ln>
            <a:noFill/>
          </a:ln>
        </p:spPr>
      </p:pic>
    </p:spTree>
    <p:extLst>
      <p:ext uri="{BB962C8B-B14F-4D97-AF65-F5344CB8AC3E}">
        <p14:creationId xmlns:p14="http://schemas.microsoft.com/office/powerpoint/2010/main" xmlns="" val="307425737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01" y="1054100"/>
            <a:ext cx="5930900" cy="4308872"/>
          </a:xfrm>
          <a:prstGeom prst="rect">
            <a:avLst/>
          </a:prstGeom>
          <a:noFill/>
        </p:spPr>
        <p:txBody>
          <a:bodyPr wrap="square" rtlCol="0">
            <a:spAutoFit/>
          </a:bodyPr>
          <a:lstStyle/>
          <a:p>
            <a:r>
              <a:rPr lang="en-US" dirty="0" smtClean="0"/>
              <a:t>The spectrum concept is different from the alcoholism concept.</a:t>
            </a:r>
          </a:p>
          <a:p>
            <a:pPr lvl="1"/>
            <a:endParaRPr lang="en-US" dirty="0" smtClean="0"/>
          </a:p>
          <a:p>
            <a:pPr marL="800100" lvl="1" indent="-342900">
              <a:spcAft>
                <a:spcPts val="1200"/>
              </a:spcAft>
              <a:buFont typeface="+mj-lt"/>
              <a:buAutoNum type="arabicPeriod"/>
            </a:pPr>
            <a:r>
              <a:rPr lang="en-US" dirty="0" smtClean="0"/>
              <a:t>Continuum vs two categories</a:t>
            </a:r>
          </a:p>
          <a:p>
            <a:pPr marL="800100" lvl="1" indent="-342900">
              <a:spcAft>
                <a:spcPts val="1200"/>
              </a:spcAft>
              <a:buFont typeface="+mj-lt"/>
              <a:buAutoNum type="arabicPeriod"/>
            </a:pPr>
            <a:r>
              <a:rPr lang="en-US" dirty="0" smtClean="0"/>
              <a:t>As the drinking and consequences get more severe, the number of people in each category gets smaller.</a:t>
            </a:r>
          </a:p>
          <a:p>
            <a:pPr marL="800100" lvl="1" indent="-342900">
              <a:spcAft>
                <a:spcPts val="1200"/>
              </a:spcAft>
              <a:buFont typeface="+mj-lt"/>
              <a:buAutoNum type="arabicPeriod"/>
            </a:pPr>
            <a:r>
              <a:rPr lang="en-US" dirty="0" smtClean="0"/>
              <a:t>In </a:t>
            </a:r>
            <a:r>
              <a:rPr lang="en-US" dirty="0"/>
              <a:t>most depictions of the concept, an extremely common, clearly harmful alcohol-related </a:t>
            </a:r>
            <a:r>
              <a:rPr lang="en-US" dirty="0" smtClean="0"/>
              <a:t>condition—  intoxication—tends </a:t>
            </a:r>
            <a:r>
              <a:rPr lang="en-US" dirty="0"/>
              <a:t>to be omitted. One need not be addicted to be intoxicated. </a:t>
            </a:r>
            <a:endParaRPr lang="en-US" dirty="0" smtClean="0"/>
          </a:p>
          <a:p>
            <a:pPr marL="800100" lvl="1" indent="-342900">
              <a:spcAft>
                <a:spcPts val="1200"/>
              </a:spcAft>
              <a:buFont typeface="+mj-lt"/>
              <a:buAutoNum type="arabicPeriod"/>
            </a:pPr>
            <a:r>
              <a:rPr lang="en-US" dirty="0" smtClean="0"/>
              <a:t>The focus on the tip of the pyramid, i.e., that the most severe condition is alcoholism, remains.</a:t>
            </a:r>
          </a:p>
          <a:p>
            <a:pPr lvl="1"/>
            <a:endParaRPr lang="en-US" dirty="0"/>
          </a:p>
        </p:txBody>
      </p:sp>
    </p:spTree>
    <p:extLst>
      <p:ext uri="{BB962C8B-B14F-4D97-AF65-F5344CB8AC3E}">
        <p14:creationId xmlns:p14="http://schemas.microsoft.com/office/powerpoint/2010/main" xmlns="" val="34378193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ext Box 13"/>
          <p:cNvSpPr txBox="1">
            <a:spLocks noChangeArrowheads="1"/>
          </p:cNvSpPr>
          <p:nvPr/>
        </p:nvSpPr>
        <p:spPr bwMode="auto">
          <a:xfrm>
            <a:off x="1314730" y="1635127"/>
            <a:ext cx="4081603" cy="504825"/>
          </a:xfrm>
          <a:prstGeom prst="rect">
            <a:avLst/>
          </a:prstGeom>
          <a:solidFill>
            <a:srgbClr val="00FF00"/>
          </a:solidFill>
          <a:ln w="9525" algn="ctr">
            <a:noFill/>
            <a:miter lim="800000"/>
            <a:headEnd/>
            <a:tailEnd/>
          </a:ln>
        </p:spPr>
        <p:txBody>
          <a:bodyPr lIns="89885" tIns="44943" rIns="89885" bIns="44943" anchor="ctr" anchorCtr="1"/>
          <a:lstStyle/>
          <a:p>
            <a:pPr>
              <a:spcBef>
                <a:spcPct val="50000"/>
              </a:spcBef>
            </a:pPr>
            <a:r>
              <a:rPr lang="en-US" sz="2735" b="1" dirty="0">
                <a:latin typeface="Calibri" pitchFamily="34" charset="0"/>
              </a:rPr>
              <a:t>lifetime abstinence</a:t>
            </a:r>
          </a:p>
        </p:txBody>
      </p:sp>
      <p:sp>
        <p:nvSpPr>
          <p:cNvPr id="3075" name="Text Box 15"/>
          <p:cNvSpPr txBox="1">
            <a:spLocks noChangeArrowheads="1"/>
          </p:cNvSpPr>
          <p:nvPr/>
        </p:nvSpPr>
        <p:spPr bwMode="auto">
          <a:xfrm>
            <a:off x="1792382" y="2286002"/>
            <a:ext cx="4081603" cy="504825"/>
          </a:xfrm>
          <a:prstGeom prst="rect">
            <a:avLst/>
          </a:prstGeom>
          <a:solidFill>
            <a:srgbClr val="86FF00"/>
          </a:solidFill>
          <a:ln w="9525" algn="ctr">
            <a:noFill/>
            <a:miter lim="800000"/>
            <a:headEnd/>
            <a:tailEnd/>
          </a:ln>
        </p:spPr>
        <p:txBody>
          <a:bodyPr lIns="89885" tIns="44943" rIns="89885" bIns="44943" anchor="ctr" anchorCtr="1"/>
          <a:lstStyle/>
          <a:p>
            <a:pPr>
              <a:spcBef>
                <a:spcPct val="50000"/>
              </a:spcBef>
            </a:pPr>
            <a:r>
              <a:rPr lang="en-US" sz="2735" b="1" dirty="0">
                <a:latin typeface="Calibri" pitchFamily="34" charset="0"/>
              </a:rPr>
              <a:t>current abstinence</a:t>
            </a:r>
          </a:p>
        </p:txBody>
      </p:sp>
      <p:sp>
        <p:nvSpPr>
          <p:cNvPr id="3076" name="Text Box 16"/>
          <p:cNvSpPr txBox="1">
            <a:spLocks noChangeArrowheads="1"/>
          </p:cNvSpPr>
          <p:nvPr/>
        </p:nvSpPr>
        <p:spPr bwMode="auto">
          <a:xfrm>
            <a:off x="2288521" y="2914652"/>
            <a:ext cx="4081603" cy="504825"/>
          </a:xfrm>
          <a:prstGeom prst="rect">
            <a:avLst/>
          </a:prstGeom>
          <a:solidFill>
            <a:srgbClr val="D8FF00"/>
          </a:solidFill>
          <a:ln w="9525" algn="ctr">
            <a:noFill/>
            <a:miter lim="800000"/>
            <a:headEnd/>
            <a:tailEnd/>
          </a:ln>
        </p:spPr>
        <p:txBody>
          <a:bodyPr lIns="89885" tIns="44943" rIns="89885" bIns="44943" anchor="ctr" anchorCtr="1"/>
          <a:lstStyle/>
          <a:p>
            <a:pPr>
              <a:spcBef>
                <a:spcPct val="50000"/>
              </a:spcBef>
            </a:pPr>
            <a:r>
              <a:rPr lang="en-US" sz="2735" b="1" dirty="0">
                <a:latin typeface="Calibri" pitchFamily="34" charset="0"/>
              </a:rPr>
              <a:t>low risk drinking</a:t>
            </a:r>
          </a:p>
        </p:txBody>
      </p:sp>
      <p:sp>
        <p:nvSpPr>
          <p:cNvPr id="3077" name="Text Box 17"/>
          <p:cNvSpPr txBox="1">
            <a:spLocks noChangeArrowheads="1"/>
          </p:cNvSpPr>
          <p:nvPr/>
        </p:nvSpPr>
        <p:spPr bwMode="auto">
          <a:xfrm>
            <a:off x="2792367" y="3552827"/>
            <a:ext cx="4081602" cy="504825"/>
          </a:xfrm>
          <a:prstGeom prst="rect">
            <a:avLst/>
          </a:prstGeom>
          <a:solidFill>
            <a:srgbClr val="FFE800"/>
          </a:solidFill>
          <a:ln w="9525" algn="ctr">
            <a:noFill/>
            <a:miter lim="800000"/>
            <a:headEnd/>
            <a:tailEnd/>
          </a:ln>
        </p:spPr>
        <p:txBody>
          <a:bodyPr lIns="89885" tIns="44943" rIns="89885" bIns="44943" anchor="ctr" anchorCtr="1"/>
          <a:lstStyle/>
          <a:p>
            <a:pPr>
              <a:spcBef>
                <a:spcPct val="50000"/>
              </a:spcBef>
            </a:pPr>
            <a:r>
              <a:rPr lang="en-US" sz="2735" b="1" dirty="0">
                <a:latin typeface="Calibri" pitchFamily="34" charset="0"/>
              </a:rPr>
              <a:t>hazardous drinking</a:t>
            </a:r>
          </a:p>
        </p:txBody>
      </p:sp>
      <p:sp>
        <p:nvSpPr>
          <p:cNvPr id="3079" name="Text Box 19"/>
          <p:cNvSpPr txBox="1">
            <a:spLocks noChangeArrowheads="1"/>
          </p:cNvSpPr>
          <p:nvPr/>
        </p:nvSpPr>
        <p:spPr bwMode="auto">
          <a:xfrm>
            <a:off x="3327028" y="4141790"/>
            <a:ext cx="4081603" cy="504825"/>
          </a:xfrm>
          <a:prstGeom prst="rect">
            <a:avLst/>
          </a:prstGeom>
          <a:solidFill>
            <a:srgbClr val="FFC700"/>
          </a:solidFill>
          <a:ln w="9525" algn="ctr">
            <a:noFill/>
            <a:miter lim="800000"/>
            <a:headEnd/>
            <a:tailEnd/>
          </a:ln>
        </p:spPr>
        <p:txBody>
          <a:bodyPr lIns="89885" tIns="44943" rIns="89885" bIns="44943" anchor="ctr" anchorCtr="1"/>
          <a:lstStyle/>
          <a:p>
            <a:pPr>
              <a:spcBef>
                <a:spcPct val="50000"/>
              </a:spcBef>
            </a:pPr>
            <a:r>
              <a:rPr lang="en-US" sz="2735" b="1" dirty="0">
                <a:latin typeface="Calibri" pitchFamily="34" charset="0"/>
              </a:rPr>
              <a:t>harmful drinking</a:t>
            </a:r>
          </a:p>
        </p:txBody>
      </p:sp>
      <p:sp>
        <p:nvSpPr>
          <p:cNvPr id="3080" name="Text Box 20"/>
          <p:cNvSpPr txBox="1">
            <a:spLocks noChangeArrowheads="1"/>
          </p:cNvSpPr>
          <p:nvPr/>
        </p:nvSpPr>
        <p:spPr bwMode="auto">
          <a:xfrm>
            <a:off x="3815463" y="4779963"/>
            <a:ext cx="4084684" cy="506412"/>
          </a:xfrm>
          <a:prstGeom prst="rect">
            <a:avLst/>
          </a:prstGeom>
          <a:solidFill>
            <a:srgbClr val="FF8C00"/>
          </a:solidFill>
          <a:ln w="9525" algn="ctr">
            <a:noFill/>
            <a:miter lim="800000"/>
            <a:headEnd/>
            <a:tailEnd/>
          </a:ln>
        </p:spPr>
        <p:txBody>
          <a:bodyPr lIns="89885" tIns="44943" rIns="89885" bIns="44943" anchor="ctr" anchorCtr="1"/>
          <a:lstStyle/>
          <a:p>
            <a:pPr>
              <a:spcBef>
                <a:spcPct val="50000"/>
              </a:spcBef>
            </a:pPr>
            <a:r>
              <a:rPr lang="en-US" sz="2735" b="1" dirty="0">
                <a:latin typeface="Calibri" pitchFamily="34" charset="0"/>
              </a:rPr>
              <a:t>dependence symptoms</a:t>
            </a:r>
          </a:p>
        </p:txBody>
      </p:sp>
      <p:sp>
        <p:nvSpPr>
          <p:cNvPr id="21512" name="Text Box 21"/>
          <p:cNvSpPr txBox="1">
            <a:spLocks noChangeArrowheads="1"/>
          </p:cNvSpPr>
          <p:nvPr/>
        </p:nvSpPr>
        <p:spPr bwMode="auto">
          <a:xfrm>
            <a:off x="4290033" y="5394327"/>
            <a:ext cx="4081602" cy="504825"/>
          </a:xfrm>
          <a:prstGeom prst="rect">
            <a:avLst/>
          </a:prstGeom>
          <a:solidFill>
            <a:srgbClr val="FF0000"/>
          </a:solidFill>
          <a:ln w="9525" algn="ctr">
            <a:noFill/>
            <a:miter lim="800000"/>
            <a:headEnd/>
            <a:tailEnd/>
          </a:ln>
        </p:spPr>
        <p:txBody>
          <a:bodyPr lIns="89885" tIns="44943" rIns="89885" bIns="44943" anchor="ctr" anchorCtr="1"/>
          <a:lstStyle/>
          <a:p>
            <a:pPr>
              <a:spcBef>
                <a:spcPct val="50000"/>
              </a:spcBef>
            </a:pPr>
            <a:r>
              <a:rPr lang="en-US" sz="2735" b="1" dirty="0">
                <a:latin typeface="Calibri" pitchFamily="34" charset="0"/>
              </a:rPr>
              <a:t>dependence</a:t>
            </a:r>
          </a:p>
        </p:txBody>
      </p:sp>
      <p:sp>
        <p:nvSpPr>
          <p:cNvPr id="21513" name="TextBox 91"/>
          <p:cNvSpPr txBox="1">
            <a:spLocks noChangeArrowheads="1"/>
          </p:cNvSpPr>
          <p:nvPr/>
        </p:nvSpPr>
        <p:spPr bwMode="auto">
          <a:xfrm>
            <a:off x="348644" y="160338"/>
            <a:ext cx="7273211" cy="810513"/>
          </a:xfrm>
          <a:prstGeom prst="rect">
            <a:avLst/>
          </a:prstGeom>
          <a:noFill/>
          <a:ln w="9525">
            <a:noFill/>
            <a:miter lim="800000"/>
            <a:headEnd/>
            <a:tailEnd/>
          </a:ln>
        </p:spPr>
        <p:txBody>
          <a:bodyPr wrap="none" lIns="89885" tIns="44943" rIns="89885" bIns="44943">
            <a:spAutoFit/>
          </a:bodyPr>
          <a:lstStyle/>
          <a:p>
            <a:pPr algn="l"/>
            <a:r>
              <a:rPr lang="en-US" sz="4677" b="1" dirty="0">
                <a:latin typeface="Calibri" pitchFamily="34" charset="0"/>
              </a:rPr>
              <a:t>Spectrum of Use and Misuse</a:t>
            </a:r>
          </a:p>
        </p:txBody>
      </p:sp>
      <p:grpSp>
        <p:nvGrpSpPr>
          <p:cNvPr id="2" name="Group 14"/>
          <p:cNvGrpSpPr>
            <a:grpSpLocks/>
          </p:cNvGrpSpPr>
          <p:nvPr/>
        </p:nvGrpSpPr>
        <p:grpSpPr bwMode="auto">
          <a:xfrm>
            <a:off x="134471" y="3570288"/>
            <a:ext cx="2588559" cy="2398712"/>
            <a:chOff x="0" y="2249"/>
            <a:chExt cx="1680" cy="1511"/>
          </a:xfrm>
        </p:grpSpPr>
        <p:sp>
          <p:nvSpPr>
            <p:cNvPr id="21515" name="Text Box 18"/>
            <p:cNvSpPr txBox="1">
              <a:spLocks noChangeArrowheads="1"/>
            </p:cNvSpPr>
            <p:nvPr/>
          </p:nvSpPr>
          <p:spPr bwMode="auto">
            <a:xfrm>
              <a:off x="0" y="2668"/>
              <a:ext cx="1445" cy="588"/>
            </a:xfrm>
            <a:prstGeom prst="rect">
              <a:avLst/>
            </a:prstGeom>
            <a:noFill/>
            <a:ln w="9525" algn="ctr">
              <a:noFill/>
              <a:miter lim="800000"/>
              <a:headEnd/>
              <a:tailEnd/>
            </a:ln>
          </p:spPr>
          <p:txBody>
            <a:bodyPr anchor="ctr" anchorCtr="1"/>
            <a:lstStyle/>
            <a:p>
              <a:pPr>
                <a:spcBef>
                  <a:spcPct val="50000"/>
                </a:spcBef>
              </a:pPr>
              <a:r>
                <a:rPr lang="en-US" sz="3177" b="1" dirty="0">
                  <a:latin typeface="Calibri" pitchFamily="34" charset="0"/>
                </a:rPr>
                <a:t>intoxication</a:t>
              </a:r>
            </a:p>
          </p:txBody>
        </p:sp>
        <p:sp>
          <p:nvSpPr>
            <p:cNvPr id="21516" name="AutoShape 12"/>
            <p:cNvSpPr>
              <a:spLocks/>
            </p:cNvSpPr>
            <p:nvPr/>
          </p:nvSpPr>
          <p:spPr bwMode="auto">
            <a:xfrm>
              <a:off x="1443" y="2249"/>
              <a:ext cx="237" cy="1511"/>
            </a:xfrm>
            <a:prstGeom prst="leftBrace">
              <a:avLst>
                <a:gd name="adj1" fmla="val 53129"/>
                <a:gd name="adj2" fmla="val 50481"/>
              </a:avLst>
            </a:prstGeom>
            <a:noFill/>
            <a:ln w="38100">
              <a:solidFill>
                <a:srgbClr val="FF0000"/>
              </a:solidFill>
              <a:round/>
              <a:headEnd/>
              <a:tailEnd/>
            </a:ln>
          </p:spPr>
          <p:txBody>
            <a:bodyPr wrap="none" anchor="ctr"/>
            <a:lstStyle/>
            <a:p>
              <a:endParaRPr lang="en-US" sz="1588"/>
            </a:p>
          </p:txBody>
        </p:sp>
      </p:grpSp>
    </p:spTree>
    <p:extLst>
      <p:ext uri="{BB962C8B-B14F-4D97-AF65-F5344CB8AC3E}">
        <p14:creationId xmlns:p14="http://schemas.microsoft.com/office/powerpoint/2010/main" xmlns="" val="40966094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1+#ppt_w/2"/>
                                          </p:val>
                                        </p:tav>
                                        <p:tav tm="100000">
                                          <p:val>
                                            <p:strVal val="#ppt_x"/>
                                          </p:val>
                                        </p:tav>
                                      </p:tavLst>
                                    </p:anim>
                                    <p:anim calcmode="lin" valueType="num">
                                      <p:cBhvr additive="base">
                                        <p:cTn id="20"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079"/>
                                        </p:tgtEl>
                                        <p:attrNameLst>
                                          <p:attrName>style.visibility</p:attrName>
                                        </p:attrNameLst>
                                      </p:cBhvr>
                                      <p:to>
                                        <p:strVal val="visible"/>
                                      </p:to>
                                    </p:set>
                                    <p:anim calcmode="lin" valueType="num">
                                      <p:cBhvr additive="base">
                                        <p:cTn id="25" dur="500" fill="hold"/>
                                        <p:tgtEl>
                                          <p:spTgt spid="3079"/>
                                        </p:tgtEl>
                                        <p:attrNameLst>
                                          <p:attrName>ppt_x</p:attrName>
                                        </p:attrNameLst>
                                      </p:cBhvr>
                                      <p:tavLst>
                                        <p:tav tm="0">
                                          <p:val>
                                            <p:strVal val="1+#ppt_w/2"/>
                                          </p:val>
                                        </p:tav>
                                        <p:tav tm="100000">
                                          <p:val>
                                            <p:strVal val="#ppt_x"/>
                                          </p:val>
                                        </p:tav>
                                      </p:tavLst>
                                    </p:anim>
                                    <p:anim calcmode="lin" valueType="num">
                                      <p:cBhvr additive="base">
                                        <p:cTn id="26" dur="500" fill="hold"/>
                                        <p:tgtEl>
                                          <p:spTgt spid="307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additive="base">
                                        <p:cTn id="31" dur="500" fill="hold"/>
                                        <p:tgtEl>
                                          <p:spTgt spid="3080"/>
                                        </p:tgtEl>
                                        <p:attrNameLst>
                                          <p:attrName>ppt_x</p:attrName>
                                        </p:attrNameLst>
                                      </p:cBhvr>
                                      <p:tavLst>
                                        <p:tav tm="0">
                                          <p:val>
                                            <p:strVal val="1+#ppt_w/2"/>
                                          </p:val>
                                        </p:tav>
                                        <p:tav tm="100000">
                                          <p:val>
                                            <p:strVal val="#ppt_x"/>
                                          </p:val>
                                        </p:tav>
                                      </p:tavLst>
                                    </p:anim>
                                    <p:anim calcmode="lin" valueType="num">
                                      <p:cBhvr additive="base">
                                        <p:cTn id="32" dur="500" fill="hold"/>
                                        <p:tgtEl>
                                          <p:spTgt spid="308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9" grpId="0" animBg="1"/>
      <p:bldP spid="30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2143873" y="1891939"/>
            <a:ext cx="1106905"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37" y="0"/>
            <a:ext cx="5417826" cy="7223760"/>
          </a:xfrm>
          <a:prstGeom prst="rect">
            <a:avLst/>
          </a:prstGeom>
        </p:spPr>
      </p:pic>
      <p:pic>
        <p:nvPicPr>
          <p:cNvPr id="6" name="Picture 5"/>
          <p:cNvPicPr>
            <a:picLocks noChangeAspect="1"/>
          </p:cNvPicPr>
          <p:nvPr/>
        </p:nvPicPr>
        <p:blipFill rotWithShape="1">
          <a:blip r:embed="rId5" cstate="print"/>
          <a:srcRect l="11755"/>
          <a:stretch/>
        </p:blipFill>
        <p:spPr>
          <a:xfrm>
            <a:off x="5167216" y="0"/>
            <a:ext cx="3976784" cy="7223760"/>
          </a:xfrm>
          <a:prstGeom prst="rect">
            <a:avLst/>
          </a:prstGeom>
        </p:spPr>
      </p:pic>
      <p:sp>
        <p:nvSpPr>
          <p:cNvPr id="3" name="TextBox 2"/>
          <p:cNvSpPr txBox="1"/>
          <p:nvPr/>
        </p:nvSpPr>
        <p:spPr>
          <a:xfrm>
            <a:off x="5568269" y="4841612"/>
            <a:ext cx="3118231" cy="1828934"/>
          </a:xfrm>
          <a:prstGeom prst="rect">
            <a:avLst/>
          </a:prstGeom>
          <a:noFill/>
        </p:spPr>
        <p:txBody>
          <a:bodyPr wrap="none" lIns="89887" tIns="44944" rIns="89887" bIns="44944" rtlCol="0">
            <a:spAutoFit/>
          </a:bodyPr>
          <a:lstStyle/>
          <a:p>
            <a:r>
              <a:rPr lang="en-US" sz="11295" b="1" dirty="0">
                <a:solidFill>
                  <a:srgbClr val="FF1919"/>
                </a:solidFill>
                <a:latin typeface="Calibri" pitchFamily="34" charset="0"/>
              </a:rPr>
              <a:t>1990</a:t>
            </a:r>
          </a:p>
        </p:txBody>
      </p:sp>
    </p:spTree>
    <p:extLst>
      <p:ext uri="{BB962C8B-B14F-4D97-AF65-F5344CB8AC3E}">
        <p14:creationId xmlns:p14="http://schemas.microsoft.com/office/powerpoint/2010/main" xmlns="" val="114359090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1320893" y="1619251"/>
            <a:ext cx="7243343" cy="4525963"/>
          </a:xfrm>
        </p:spPr>
        <p:txBody>
          <a:bodyPr/>
          <a:lstStyle/>
          <a:p>
            <a:r>
              <a:rPr lang="en-US" sz="2735" b="1" dirty="0" smtClean="0"/>
              <a:t>From only specialized treatment</a:t>
            </a:r>
            <a:endParaRPr lang="en-US" sz="2735" b="1" dirty="0"/>
          </a:p>
          <a:p>
            <a:pPr lvl="2"/>
            <a:r>
              <a:rPr lang="en-US" b="1" dirty="0"/>
              <a:t>severe problems</a:t>
            </a:r>
          </a:p>
          <a:p>
            <a:pPr lvl="2"/>
            <a:r>
              <a:rPr lang="en-US" b="1" dirty="0"/>
              <a:t>prior history of dependence, </a:t>
            </a:r>
          </a:p>
          <a:p>
            <a:pPr lvl="2"/>
            <a:r>
              <a:rPr lang="en-US" b="1" dirty="0"/>
              <a:t>comorbidity (liver damage, mental illness)</a:t>
            </a:r>
          </a:p>
          <a:p>
            <a:pPr lvl="1"/>
            <a:endParaRPr lang="en-US" sz="2382" b="1" dirty="0"/>
          </a:p>
          <a:p>
            <a:pPr>
              <a:lnSpc>
                <a:spcPct val="90000"/>
              </a:lnSpc>
            </a:pPr>
            <a:r>
              <a:rPr lang="en-US" sz="2735" b="1" dirty="0" smtClean="0"/>
              <a:t>Now includes community interventions</a:t>
            </a:r>
            <a:endParaRPr lang="en-US" sz="2735" b="1" dirty="0"/>
          </a:p>
          <a:p>
            <a:pPr lvl="2">
              <a:lnSpc>
                <a:spcPct val="90000"/>
              </a:lnSpc>
            </a:pPr>
            <a:r>
              <a:rPr lang="en-US" b="1" dirty="0"/>
              <a:t>public health screening</a:t>
            </a:r>
          </a:p>
          <a:p>
            <a:pPr lvl="2">
              <a:lnSpc>
                <a:spcPct val="90000"/>
              </a:lnSpc>
            </a:pPr>
            <a:r>
              <a:rPr lang="en-US" b="1" dirty="0" smtClean="0"/>
              <a:t>in a wide variety of settings</a:t>
            </a:r>
            <a:endParaRPr lang="en-US" b="1" dirty="0"/>
          </a:p>
          <a:p>
            <a:pPr lvl="2">
              <a:lnSpc>
                <a:spcPct val="90000"/>
              </a:lnSpc>
            </a:pPr>
            <a:r>
              <a:rPr lang="en-US" b="1" dirty="0" smtClean="0"/>
              <a:t>provides brief interventions for patients who don’t need specialized treatment</a:t>
            </a:r>
            <a:endParaRPr lang="en-US" b="1" dirty="0"/>
          </a:p>
          <a:p>
            <a:pPr lvl="2">
              <a:lnSpc>
                <a:spcPct val="90000"/>
              </a:lnSpc>
            </a:pPr>
            <a:r>
              <a:rPr lang="en-US" b="1" dirty="0" smtClean="0"/>
              <a:t>provides referral </a:t>
            </a:r>
            <a:r>
              <a:rPr lang="en-US" b="1" dirty="0"/>
              <a:t>to specialized </a:t>
            </a:r>
            <a:r>
              <a:rPr lang="en-US" b="1" dirty="0" smtClean="0"/>
              <a:t>treatment for the small proportion who do need it</a:t>
            </a:r>
            <a:endParaRPr lang="en-US" b="1" dirty="0"/>
          </a:p>
          <a:p>
            <a:pPr>
              <a:lnSpc>
                <a:spcPct val="90000"/>
              </a:lnSpc>
            </a:pPr>
            <a:endParaRPr lang="en-US" sz="2382" b="1" dirty="0">
              <a:solidFill>
                <a:schemeClr val="bg1"/>
              </a:solidFill>
            </a:endParaRPr>
          </a:p>
        </p:txBody>
      </p:sp>
      <p:sp>
        <p:nvSpPr>
          <p:cNvPr id="63493" name="Rectangle 5"/>
          <p:cNvSpPr>
            <a:spLocks noChangeArrowheads="1"/>
          </p:cNvSpPr>
          <p:nvPr/>
        </p:nvSpPr>
        <p:spPr bwMode="auto">
          <a:xfrm>
            <a:off x="319369" y="179389"/>
            <a:ext cx="8514510" cy="1143000"/>
          </a:xfrm>
          <a:prstGeom prst="rect">
            <a:avLst/>
          </a:prstGeom>
          <a:noFill/>
          <a:ln w="9525">
            <a:noFill/>
            <a:miter lim="800000"/>
            <a:headEnd/>
            <a:tailEnd/>
          </a:ln>
          <a:effectLst/>
        </p:spPr>
        <p:txBody>
          <a:bodyPr lIns="89887" tIns="44944" rIns="89887" bIns="44944" anchor="ctr"/>
          <a:lstStyle/>
          <a:p>
            <a:pPr>
              <a:spcBef>
                <a:spcPct val="0"/>
              </a:spcBef>
            </a:pPr>
            <a:r>
              <a:rPr lang="en-US" sz="3971" b="1" dirty="0"/>
              <a:t>Broadening the Base of Treatment</a:t>
            </a:r>
          </a:p>
        </p:txBody>
      </p:sp>
      <p:sp>
        <p:nvSpPr>
          <p:cNvPr id="63494" name="Rectangle 6"/>
          <p:cNvSpPr>
            <a:spLocks noChangeArrowheads="1"/>
          </p:cNvSpPr>
          <p:nvPr/>
        </p:nvSpPr>
        <p:spPr bwMode="auto">
          <a:xfrm>
            <a:off x="488337" y="6332539"/>
            <a:ext cx="954177" cy="308069"/>
          </a:xfrm>
          <a:prstGeom prst="rect">
            <a:avLst/>
          </a:prstGeom>
          <a:noFill/>
          <a:ln w="9525">
            <a:noFill/>
            <a:miter lim="800000"/>
            <a:headEnd/>
            <a:tailEnd/>
          </a:ln>
          <a:effectLst/>
        </p:spPr>
        <p:txBody>
          <a:bodyPr wrap="none" lIns="89887" tIns="44944" rIns="89887" bIns="44944">
            <a:spAutoFit/>
          </a:bodyPr>
          <a:lstStyle/>
          <a:p>
            <a:pPr>
              <a:spcBef>
                <a:spcPct val="0"/>
              </a:spcBef>
            </a:pPr>
            <a:r>
              <a:rPr lang="en-US" sz="1412" dirty="0">
                <a:solidFill>
                  <a:schemeClr val="bg1"/>
                </a:solidFill>
              </a:rPr>
              <a:t>IOM, 1990</a:t>
            </a:r>
          </a:p>
        </p:txBody>
      </p:sp>
    </p:spTree>
    <p:extLst>
      <p:ext uri="{BB962C8B-B14F-4D97-AF65-F5344CB8AC3E}">
        <p14:creationId xmlns:p14="http://schemas.microsoft.com/office/powerpoint/2010/main" xmlns="" val="28495856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http://www.drugsandalcohol.ie/fckeditor_UPLOADS/image/gallery01/drugnet_21_p19_trends_in_alcoho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537"/>
          <a:stretch/>
        </p:blipFill>
        <p:spPr bwMode="auto">
          <a:xfrm>
            <a:off x="2854" y="342899"/>
            <a:ext cx="9150860" cy="6223001"/>
          </a:xfrm>
          <a:prstGeom prst="rect">
            <a:avLst/>
          </a:prstGeom>
          <a:solidFill>
            <a:schemeClr val="bg1"/>
          </a:solidFill>
          <a:extLst/>
        </p:spPr>
      </p:pic>
    </p:spTree>
    <p:extLst>
      <p:ext uri="{BB962C8B-B14F-4D97-AF65-F5344CB8AC3E}">
        <p14:creationId xmlns:p14="http://schemas.microsoft.com/office/powerpoint/2010/main" xmlns="" val="523754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tatic.squarespace.com/static/52bf2a28e4b048bcfa6c7aa0/52bf3f86e4b09bff060262cc/52bf3f8fe4b040a8754e5cbb/1388265476502/bill%20and%20bo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4891" y="-217759"/>
            <a:ext cx="7074218" cy="729351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Isosceles Triangle 3"/>
          <p:cNvSpPr/>
          <p:nvPr/>
        </p:nvSpPr>
        <p:spPr>
          <a:xfrm>
            <a:off x="2496026" y="5186364"/>
            <a:ext cx="157163" cy="235744"/>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8" name="TextBox 7"/>
          <p:cNvSpPr txBox="1"/>
          <p:nvPr/>
        </p:nvSpPr>
        <p:spPr>
          <a:xfrm>
            <a:off x="7590632" y="5676107"/>
            <a:ext cx="1324768" cy="559833"/>
          </a:xfrm>
          <a:prstGeom prst="rect">
            <a:avLst/>
          </a:prstGeom>
          <a:noFill/>
        </p:spPr>
        <p:txBody>
          <a:bodyPr wrap="square" rtlCol="0">
            <a:spAutoFit/>
          </a:bodyPr>
          <a:lstStyle/>
          <a:p>
            <a:pPr algn="r"/>
            <a:r>
              <a:rPr lang="en-US" sz="3038" dirty="0">
                <a:solidFill>
                  <a:schemeClr val="tx1">
                    <a:lumMod val="65000"/>
                    <a:lumOff val="35000"/>
                  </a:schemeClr>
                </a:solidFill>
              </a:rPr>
              <a:t>1935</a:t>
            </a:r>
          </a:p>
        </p:txBody>
      </p:sp>
    </p:spTree>
    <p:extLst>
      <p:ext uri="{BB962C8B-B14F-4D97-AF65-F5344CB8AC3E}">
        <p14:creationId xmlns:p14="http://schemas.microsoft.com/office/powerpoint/2010/main" xmlns="" val="714865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ino.sagepub.com/content/1/2/141/F3.lar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89996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cstate="print"/>
          <a:stretch>
            <a:fillRect/>
          </a:stretch>
        </p:blipFill>
        <p:spPr>
          <a:xfrm>
            <a:off x="7899960" y="-25400"/>
            <a:ext cx="1364970" cy="6858000"/>
          </a:xfrm>
          <a:prstGeom prst="rect">
            <a:avLst/>
          </a:prstGeom>
        </p:spPr>
      </p:pic>
      <p:sp>
        <p:nvSpPr>
          <p:cNvPr id="4" name="TextBox 3"/>
          <p:cNvSpPr txBox="1"/>
          <p:nvPr/>
        </p:nvSpPr>
        <p:spPr>
          <a:xfrm>
            <a:off x="7892851" y="6150770"/>
            <a:ext cx="1232297" cy="559833"/>
          </a:xfrm>
          <a:prstGeom prst="rect">
            <a:avLst/>
          </a:prstGeom>
          <a:noFill/>
        </p:spPr>
        <p:txBody>
          <a:bodyPr wrap="square" rtlCol="0">
            <a:spAutoFit/>
          </a:bodyPr>
          <a:lstStyle/>
          <a:p>
            <a:r>
              <a:rPr lang="en-US" sz="3038" dirty="0" smtClean="0">
                <a:solidFill>
                  <a:srgbClr val="5F5F5F"/>
                </a:solidFill>
              </a:rPr>
              <a:t>~1995</a:t>
            </a:r>
            <a:endParaRPr lang="en-US" sz="3038" dirty="0">
              <a:solidFill>
                <a:srgbClr val="5F5F5F"/>
              </a:solidFill>
            </a:endParaRPr>
          </a:p>
        </p:txBody>
      </p:sp>
    </p:spTree>
    <p:extLst>
      <p:ext uri="{BB962C8B-B14F-4D97-AF65-F5344CB8AC3E}">
        <p14:creationId xmlns:p14="http://schemas.microsoft.com/office/powerpoint/2010/main" xmlns="" val="80410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0"/>
            <a:ext cx="9067800" cy="7058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80490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03275" y="482600"/>
            <a:ext cx="3486150" cy="646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600" b="1" dirty="0">
                <a:latin typeface="Calibri" panose="020F0502020204030204" pitchFamily="34" charset="0"/>
                <a:ea typeface="Calibri" panose="020F0502020204030204" pitchFamily="34" charset="0"/>
                <a:cs typeface="Calibri" panose="020F0502020204030204" pitchFamily="34" charset="0"/>
              </a:rPr>
              <a:t>Types of Drinkers</a:t>
            </a:r>
          </a:p>
        </p:txBody>
      </p:sp>
      <p:sp>
        <p:nvSpPr>
          <p:cNvPr id="4099" name="AutoShape 3"/>
          <p:cNvSpPr>
            <a:spLocks noChangeArrowheads="1"/>
          </p:cNvSpPr>
          <p:nvPr/>
        </p:nvSpPr>
        <p:spPr bwMode="auto">
          <a:xfrm>
            <a:off x="2500313" y="1812925"/>
            <a:ext cx="4978400" cy="4664075"/>
          </a:xfrm>
          <a:prstGeom prst="triangle">
            <a:avLst>
              <a:gd name="adj" fmla="val 50000"/>
            </a:avLst>
          </a:prstGeom>
          <a:solidFill>
            <a:schemeClr val="bg1"/>
          </a:solidFill>
          <a:ln w="76200"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4100" name="AutoShape 4"/>
          <p:cNvSpPr>
            <a:spLocks noChangeArrowheads="1"/>
          </p:cNvSpPr>
          <p:nvPr/>
        </p:nvSpPr>
        <p:spPr bwMode="auto">
          <a:xfrm rot="10800000">
            <a:off x="2430463" y="4313238"/>
            <a:ext cx="5110162" cy="22018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286 w 21600"/>
              <a:gd name="T13" fmla="*/ 4286 h 21600"/>
              <a:gd name="T14" fmla="*/ 17314 w 21600"/>
              <a:gd name="T15" fmla="*/ 17314 h 21600"/>
            </a:gdLst>
            <a:ahLst/>
            <a:cxnLst>
              <a:cxn ang="T8">
                <a:pos x="T0" y="T1"/>
              </a:cxn>
              <a:cxn ang="T9">
                <a:pos x="T2" y="T3"/>
              </a:cxn>
              <a:cxn ang="T10">
                <a:pos x="T4" y="T5"/>
              </a:cxn>
              <a:cxn ang="T11">
                <a:pos x="T6" y="T7"/>
              </a:cxn>
            </a:cxnLst>
            <a:rect l="T12" t="T13" r="T14" b="T15"/>
            <a:pathLst>
              <a:path w="21600" h="21600">
                <a:moveTo>
                  <a:pt x="0" y="0"/>
                </a:moveTo>
                <a:lnTo>
                  <a:pt x="4972" y="21600"/>
                </a:lnTo>
                <a:lnTo>
                  <a:pt x="16628" y="21600"/>
                </a:lnTo>
                <a:lnTo>
                  <a:pt x="21600" y="0"/>
                </a:lnTo>
                <a:lnTo>
                  <a:pt x="0" y="0"/>
                </a:lnTo>
                <a:close/>
              </a:path>
            </a:pathLst>
          </a:custGeom>
          <a:solidFill>
            <a:srgbClr val="008000"/>
          </a:solidFill>
          <a:ln>
            <a:noFill/>
          </a:ln>
          <a:effectLst/>
          <a:extLst/>
        </p:spPr>
        <p:txBody>
          <a:bodyPr anchor="ctr">
            <a:spAutoFit/>
          </a:bodyPr>
          <a:lstStyle/>
          <a:p>
            <a:endParaRPr lang="en-US"/>
          </a:p>
        </p:txBody>
      </p:sp>
      <p:sp>
        <p:nvSpPr>
          <p:cNvPr id="4101" name="Text Box 5"/>
          <p:cNvSpPr txBox="1">
            <a:spLocks noChangeArrowheads="1"/>
          </p:cNvSpPr>
          <p:nvPr/>
        </p:nvSpPr>
        <p:spPr bwMode="auto">
          <a:xfrm>
            <a:off x="1817688" y="1844675"/>
            <a:ext cx="2754312" cy="523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i="1">
                <a:solidFill>
                  <a:srgbClr val="C00000"/>
                </a:solidFill>
                <a:latin typeface="Calibri" panose="020F0502020204030204" pitchFamily="34" charset="0"/>
                <a:ea typeface="Calibri" panose="020F0502020204030204" pitchFamily="34" charset="0"/>
                <a:cs typeface="Calibri" panose="020F0502020204030204" pitchFamily="34" charset="0"/>
              </a:rPr>
              <a:t> Risky Dependent</a:t>
            </a:r>
          </a:p>
        </p:txBody>
      </p:sp>
      <p:sp>
        <p:nvSpPr>
          <p:cNvPr id="4102" name="Text Box 6"/>
          <p:cNvSpPr txBox="1">
            <a:spLocks noChangeArrowheads="1"/>
          </p:cNvSpPr>
          <p:nvPr/>
        </p:nvSpPr>
        <p:spPr bwMode="auto">
          <a:xfrm>
            <a:off x="879475" y="4743450"/>
            <a:ext cx="2016125"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i="1" dirty="0">
                <a:solidFill>
                  <a:srgbClr val="008000"/>
                </a:solidFill>
                <a:latin typeface="Calibri" panose="020F0502020204030204" pitchFamily="34" charset="0"/>
                <a:ea typeface="Calibri" panose="020F0502020204030204" pitchFamily="34" charset="0"/>
                <a:cs typeface="Calibri" panose="020F0502020204030204" pitchFamily="34" charset="0"/>
              </a:rPr>
              <a:t>Moderate &amp; Abstaining</a:t>
            </a:r>
          </a:p>
        </p:txBody>
      </p:sp>
      <p:sp>
        <p:nvSpPr>
          <p:cNvPr id="4103" name="AutoShape 7"/>
          <p:cNvSpPr>
            <a:spLocks noChangeArrowheads="1"/>
          </p:cNvSpPr>
          <p:nvPr/>
        </p:nvSpPr>
        <p:spPr bwMode="auto">
          <a:xfrm rot="10800000">
            <a:off x="3613150" y="2474913"/>
            <a:ext cx="2751138" cy="1841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44 w 21600"/>
              <a:gd name="T13" fmla="*/ 5644 h 21600"/>
              <a:gd name="T14" fmla="*/ 15956 w 21600"/>
              <a:gd name="T15" fmla="*/ 15956 h 21600"/>
            </a:gdLst>
            <a:ahLst/>
            <a:cxnLst>
              <a:cxn ang="T8">
                <a:pos x="T0" y="T1"/>
              </a:cxn>
              <a:cxn ang="T9">
                <a:pos x="T2" y="T3"/>
              </a:cxn>
              <a:cxn ang="T10">
                <a:pos x="T4" y="T5"/>
              </a:cxn>
              <a:cxn ang="T11">
                <a:pos x="T6" y="T7"/>
              </a:cxn>
            </a:cxnLst>
            <a:rect l="T12" t="T13" r="T14" b="T15"/>
            <a:pathLst>
              <a:path w="21600" h="21600">
                <a:moveTo>
                  <a:pt x="0" y="0"/>
                </a:moveTo>
                <a:lnTo>
                  <a:pt x="7687" y="21600"/>
                </a:lnTo>
                <a:lnTo>
                  <a:pt x="13913" y="21600"/>
                </a:lnTo>
                <a:lnTo>
                  <a:pt x="21600" y="0"/>
                </a:lnTo>
                <a:lnTo>
                  <a:pt x="0" y="0"/>
                </a:lnTo>
                <a:close/>
              </a:path>
            </a:pathLst>
          </a:custGeom>
          <a:solidFill>
            <a:srgbClr val="FFC000"/>
          </a:solidFill>
          <a:ln>
            <a:noFill/>
          </a:ln>
          <a:effectLst/>
          <a:extLst/>
        </p:spPr>
        <p:txBody>
          <a:bodyPr anchor="ctr">
            <a:spAutoFit/>
          </a:bodyPr>
          <a:lstStyle/>
          <a:p>
            <a:endParaRPr lang="en-US"/>
          </a:p>
        </p:txBody>
      </p:sp>
      <p:sp>
        <p:nvSpPr>
          <p:cNvPr id="4104" name="AutoShape 8"/>
          <p:cNvSpPr>
            <a:spLocks noChangeArrowheads="1"/>
          </p:cNvSpPr>
          <p:nvPr/>
        </p:nvSpPr>
        <p:spPr bwMode="auto">
          <a:xfrm>
            <a:off x="4592638" y="1730375"/>
            <a:ext cx="795337" cy="744538"/>
          </a:xfrm>
          <a:prstGeom prst="triangle">
            <a:avLst>
              <a:gd name="adj" fmla="val 49699"/>
            </a:avLst>
          </a:prstGeom>
          <a:solidFill>
            <a:srgbClr val="C00000"/>
          </a:solidFill>
          <a:ln>
            <a:noFill/>
          </a:ln>
          <a:effectLs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sz="4000" b="1" i="1"/>
          </a:p>
        </p:txBody>
      </p:sp>
      <p:sp>
        <p:nvSpPr>
          <p:cNvPr id="4105" name="Text Box 9"/>
          <p:cNvSpPr txBox="1">
            <a:spLocks noChangeArrowheads="1"/>
          </p:cNvSpPr>
          <p:nvPr/>
        </p:nvSpPr>
        <p:spPr bwMode="auto">
          <a:xfrm>
            <a:off x="5570538" y="1804988"/>
            <a:ext cx="1082675" cy="584200"/>
          </a:xfrm>
          <a:prstGeom prst="rect">
            <a:avLst/>
          </a:prstGeom>
          <a:noFill/>
          <a:ln>
            <a:noFill/>
          </a:ln>
          <a:effectLst/>
          <a:extLst>
            <a:ext uri="{909E8E84-426E-40DD-AFC4-6F175D3DCCD1}">
              <a14:hiddenFill xmlns:a14="http://schemas.microsoft.com/office/drawing/2010/main" xmlns="">
                <a:solidFill>
                  <a:srgbClr val="FF6600"/>
                </a:solidFill>
              </a14:hiddenFill>
            </a:ext>
            <a:ext uri="{91240B29-F687-4F45-9708-019B960494DF}">
              <a14:hiddenLine xmlns:a14="http://schemas.microsoft.com/office/drawing/2010/main" xmlns="" w="762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&lt; 4 %</a:t>
            </a:r>
          </a:p>
        </p:txBody>
      </p:sp>
      <p:sp>
        <p:nvSpPr>
          <p:cNvPr id="4106" name="Text Box 10"/>
          <p:cNvSpPr txBox="1">
            <a:spLocks noChangeArrowheads="1"/>
          </p:cNvSpPr>
          <p:nvPr/>
        </p:nvSpPr>
        <p:spPr bwMode="auto">
          <a:xfrm>
            <a:off x="6248400" y="3041650"/>
            <a:ext cx="175260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i="1" dirty="0">
                <a:solidFill>
                  <a:srgbClr val="FFC000"/>
                </a:solidFill>
                <a:latin typeface="Calibri" panose="020F0502020204030204" pitchFamily="34" charset="0"/>
                <a:ea typeface="Calibri" panose="020F0502020204030204" pitchFamily="34" charset="0"/>
                <a:cs typeface="Calibri" panose="020F0502020204030204" pitchFamily="34" charset="0"/>
              </a:rPr>
              <a:t>25%</a:t>
            </a:r>
          </a:p>
        </p:txBody>
      </p:sp>
      <p:sp>
        <p:nvSpPr>
          <p:cNvPr id="4107" name="Text Box 11"/>
          <p:cNvSpPr txBox="1">
            <a:spLocks noChangeArrowheads="1"/>
          </p:cNvSpPr>
          <p:nvPr/>
        </p:nvSpPr>
        <p:spPr bwMode="auto">
          <a:xfrm>
            <a:off x="7162800" y="4940300"/>
            <a:ext cx="1752600" cy="579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i="1" dirty="0">
                <a:solidFill>
                  <a:srgbClr val="008000"/>
                </a:solidFill>
                <a:latin typeface="Calibri" panose="020F0502020204030204" pitchFamily="34" charset="0"/>
                <a:ea typeface="Calibri" panose="020F0502020204030204" pitchFamily="34" charset="0"/>
                <a:cs typeface="Calibri" panose="020F0502020204030204" pitchFamily="34" charset="0"/>
              </a:rPr>
              <a:t>71%</a:t>
            </a:r>
          </a:p>
        </p:txBody>
      </p:sp>
      <p:sp>
        <p:nvSpPr>
          <p:cNvPr id="4108" name="Text Box 12"/>
          <p:cNvSpPr txBox="1">
            <a:spLocks noChangeArrowheads="1"/>
          </p:cNvSpPr>
          <p:nvPr/>
        </p:nvSpPr>
        <p:spPr bwMode="auto">
          <a:xfrm>
            <a:off x="685800" y="3076575"/>
            <a:ext cx="3276600" cy="523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lgn="ctr">
                <a:solidFill>
                  <a:srgbClr val="FFFF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i="1" dirty="0">
                <a:solidFill>
                  <a:srgbClr val="FFC000"/>
                </a:solidFill>
                <a:latin typeface="Calibri" panose="020F0502020204030204" pitchFamily="34" charset="0"/>
                <a:ea typeface="Calibri" panose="020F0502020204030204" pitchFamily="34" charset="0"/>
                <a:cs typeface="Calibri" panose="020F0502020204030204" pitchFamily="34" charset="0"/>
              </a:rPr>
              <a:t>Risky Nondependent</a:t>
            </a:r>
          </a:p>
        </p:txBody>
      </p:sp>
      <p:sp>
        <p:nvSpPr>
          <p:cNvPr id="4109" name="Rectangle 13"/>
          <p:cNvSpPr>
            <a:spLocks noChangeArrowheads="1"/>
          </p:cNvSpPr>
          <p:nvPr/>
        </p:nvSpPr>
        <p:spPr bwMode="auto">
          <a:xfrm>
            <a:off x="4502150" y="484188"/>
            <a:ext cx="5054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600" b="1">
                <a:latin typeface="Calibri" panose="020F0502020204030204" pitchFamily="34" charset="0"/>
                <a:ea typeface="Calibri" panose="020F0502020204030204" pitchFamily="34" charset="0"/>
                <a:cs typeface="Calibri" panose="020F0502020204030204" pitchFamily="34" charset="0"/>
              </a:rPr>
              <a:t>Prevalence in U.S.</a:t>
            </a:r>
            <a:br>
              <a:rPr lang="en-US" sz="3600" b="1">
                <a:latin typeface="Calibri" panose="020F0502020204030204" pitchFamily="34" charset="0"/>
                <a:ea typeface="Calibri" panose="020F0502020204030204" pitchFamily="34" charset="0"/>
                <a:cs typeface="Calibri" panose="020F0502020204030204" pitchFamily="34" charset="0"/>
              </a:rPr>
            </a:br>
            <a:r>
              <a:rPr lang="en-US" sz="2400">
                <a:latin typeface="Calibri" panose="020F0502020204030204" pitchFamily="34" charset="0"/>
                <a:ea typeface="Calibri" panose="020F0502020204030204" pitchFamily="34" charset="0"/>
                <a:cs typeface="Calibri" panose="020F0502020204030204" pitchFamily="34" charset="0"/>
              </a:rPr>
              <a:t>2004</a:t>
            </a:r>
          </a:p>
        </p:txBody>
      </p:sp>
    </p:spTree>
    <p:extLst>
      <p:ext uri="{BB962C8B-B14F-4D97-AF65-F5344CB8AC3E}">
        <p14:creationId xmlns:p14="http://schemas.microsoft.com/office/powerpoint/2010/main" xmlns="" val="3885680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38163" y="1323975"/>
            <a:ext cx="10220325" cy="4210050"/>
          </a:xfrm>
          <a:prstGeom prst="rect">
            <a:avLst/>
          </a:prstGeom>
        </p:spPr>
      </p:pic>
      <p:sp>
        <p:nvSpPr>
          <p:cNvPr id="3" name="TextBox 2"/>
          <p:cNvSpPr txBox="1"/>
          <p:nvPr/>
        </p:nvSpPr>
        <p:spPr>
          <a:xfrm>
            <a:off x="-2324100" y="7181850"/>
            <a:ext cx="9609490" cy="769441"/>
          </a:xfrm>
          <a:prstGeom prst="rect">
            <a:avLst/>
          </a:prstGeom>
          <a:noFill/>
        </p:spPr>
        <p:txBody>
          <a:bodyPr wrap="none" rtlCol="0">
            <a:spAutoFit/>
          </a:bodyPr>
          <a:lstStyle/>
          <a:p>
            <a:r>
              <a:rPr lang="en-US" sz="4400" b="1" dirty="0" smtClean="0"/>
              <a:t>More than Daily or Weekly limits is risky</a:t>
            </a:r>
            <a:endParaRPr lang="en-US" sz="4400" b="1" dirty="0"/>
          </a:p>
        </p:txBody>
      </p:sp>
    </p:spTree>
    <p:extLst>
      <p:ext uri="{BB962C8B-B14F-4D97-AF65-F5344CB8AC3E}">
        <p14:creationId xmlns:p14="http://schemas.microsoft.com/office/powerpoint/2010/main" xmlns="" val="2009177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0885" y="1828800"/>
            <a:ext cx="9122230" cy="3657600"/>
          </a:xfrm>
          <a:prstGeom prst="rect">
            <a:avLst/>
          </a:prstGeom>
        </p:spPr>
      </p:pic>
    </p:spTree>
    <p:extLst>
      <p:ext uri="{BB962C8B-B14F-4D97-AF65-F5344CB8AC3E}">
        <p14:creationId xmlns:p14="http://schemas.microsoft.com/office/powerpoint/2010/main" xmlns="" val="3084178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xmlns="" val="1456739743"/>
              </p:ext>
            </p:extLst>
          </p:nvPr>
        </p:nvGraphicFramePr>
        <p:xfrm>
          <a:off x="1104824" y="7144249"/>
          <a:ext cx="6769934" cy="5166033"/>
        </p:xfrm>
        <a:graphic>
          <a:graphicData uri="http://schemas.openxmlformats.org/drawingml/2006/table">
            <a:tbl>
              <a:tblPr firstRow="1" firstCol="1" bandRow="1">
                <a:tableStyleId>{5C22544A-7EE6-4342-B048-85BDC9FD1C3A}</a:tableStyleId>
              </a:tblPr>
              <a:tblGrid>
                <a:gridCol w="6769934"/>
              </a:tblGrid>
              <a:tr h="2057081">
                <a:tc>
                  <a:txBody>
                    <a:bodyPr/>
                    <a:lstStyle/>
                    <a:p>
                      <a:pPr marL="342900" marR="0" lvl="0" indent="-342900" eaLnBrk="0" fontAlgn="base" hangingPunct="0">
                        <a:lnSpc>
                          <a:spcPct val="115000"/>
                        </a:lnSpc>
                        <a:spcBef>
                          <a:spcPts val="1200"/>
                        </a:spcBef>
                        <a:spcAft>
                          <a:spcPts val="0"/>
                        </a:spcAft>
                        <a:buSzPts val="1200"/>
                        <a:buFont typeface="+mj-lt"/>
                        <a:buAutoNum type="alphaUcPeriod"/>
                      </a:pPr>
                      <a:r>
                        <a:rPr lang="en-US" sz="1800" kern="1200" dirty="0">
                          <a:effectLst/>
                        </a:rPr>
                        <a:t>For some people, even less is risky.</a:t>
                      </a:r>
                      <a:r>
                        <a:rPr lang="en-US" sz="1800" kern="1200" baseline="30000" dirty="0">
                          <a:effectLst/>
                        </a:rPr>
                        <a:t> </a:t>
                      </a:r>
                      <a:r>
                        <a:rPr lang="en-US" sz="2000" kern="1200" baseline="30000" dirty="0">
                          <a:effectLst/>
                        </a:rPr>
                        <a:t>7,</a:t>
                      </a:r>
                      <a:endParaRPr lang="en-US" sz="1800" kern="1200" dirty="0">
                        <a:effectLst/>
                      </a:endParaRPr>
                    </a:p>
                    <a:p>
                      <a:pPr marL="0" marR="0" eaLnBrk="0" hangingPunct="0">
                        <a:lnSpc>
                          <a:spcPct val="115000"/>
                        </a:lnSpc>
                        <a:spcBef>
                          <a:spcPts val="0"/>
                        </a:spcBef>
                        <a:spcAft>
                          <a:spcPts val="300"/>
                        </a:spcAft>
                      </a:pPr>
                      <a:r>
                        <a:rPr lang="en-US" sz="1800" kern="1200" dirty="0">
                          <a:effectLst/>
                        </a:rPr>
                        <a:t>The levels provided above are just one consideration in defining risky drinking. A variety of health conditions and activities may warrant limiting drinking to even lower levels or not drinking at all. Here are some examples.</a:t>
                      </a:r>
                      <a:endPar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3108952">
                <a:tc>
                  <a:txBody>
                    <a:bodyPr/>
                    <a:lstStyle/>
                    <a:p>
                      <a:pPr marL="342900" marR="0" lvl="0" indent="-342900" eaLnBrk="0" hangingPunct="0">
                        <a:lnSpc>
                          <a:spcPct val="115000"/>
                        </a:lnSpc>
                        <a:spcBef>
                          <a:spcPts val="0"/>
                        </a:spcBef>
                        <a:spcAft>
                          <a:spcPts val="300"/>
                        </a:spcAft>
                        <a:buFont typeface="Symbol" panose="05050102010706020507" pitchFamily="18" charset="2"/>
                        <a:buChar char=""/>
                      </a:pPr>
                      <a:r>
                        <a:rPr lang="en-US" sz="1800" kern="1200" dirty="0">
                          <a:effectLst/>
                        </a:rPr>
                        <a:t>Individuals taking prescription or over-the-counter medications that may interact with alcohol and cause harmful </a:t>
                      </a:r>
                      <a:r>
                        <a:rPr lang="en-US" sz="1800" kern="1200" dirty="0" err="1">
                          <a:effectLst/>
                        </a:rPr>
                        <a:t>reactions</a:t>
                      </a:r>
                      <a:r>
                        <a:rPr lang="en-US" sz="1800" kern="1200" baseline="30000" dirty="0" err="1">
                          <a:effectLst/>
                        </a:rPr>
                        <a:t>c</a:t>
                      </a:r>
                      <a:endParaRPr lang="en-US" sz="1800" kern="1200" dirty="0">
                        <a:effectLst/>
                      </a:endParaRPr>
                    </a:p>
                    <a:p>
                      <a:pPr marL="342900" marR="0" lvl="0" indent="-342900" eaLnBrk="0" hangingPunct="0">
                        <a:lnSpc>
                          <a:spcPct val="115000"/>
                        </a:lnSpc>
                        <a:spcBef>
                          <a:spcPts val="1200"/>
                        </a:spcBef>
                        <a:spcAft>
                          <a:spcPts val="300"/>
                        </a:spcAft>
                        <a:buFont typeface="Symbol" panose="05050102010706020507" pitchFamily="18" charset="2"/>
                        <a:buChar char=""/>
                      </a:pPr>
                      <a:r>
                        <a:rPr lang="en-US" sz="1800" kern="1200" dirty="0">
                          <a:effectLst/>
                        </a:rPr>
                        <a:t>Individuals suffering from medical conditions that may be worsened by alcohol, e.g., liver disease, hypertriglyceridemia, pancreatitis </a:t>
                      </a:r>
                    </a:p>
                    <a:p>
                      <a:pPr marL="342900" marR="0" lvl="0" indent="-342900" eaLnBrk="0" hangingPunct="0">
                        <a:lnSpc>
                          <a:spcPct val="115000"/>
                        </a:lnSpc>
                        <a:spcBef>
                          <a:spcPts val="0"/>
                        </a:spcBef>
                        <a:spcAft>
                          <a:spcPts val="0"/>
                        </a:spcAft>
                        <a:buFont typeface="Symbol" panose="05050102010706020507" pitchFamily="18" charset="2"/>
                        <a:buChar char=""/>
                      </a:pPr>
                      <a:r>
                        <a:rPr lang="en-US" sz="1800" kern="1200" dirty="0">
                          <a:effectLst/>
                        </a:rPr>
                        <a:t>Individuals who are driving, planning to drive, or participating in other activities requiring skill, coordination, and alertness </a:t>
                      </a:r>
                      <a:endPar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8" name="TextBox 17"/>
          <p:cNvSpPr txBox="1"/>
          <p:nvPr/>
        </p:nvSpPr>
        <p:spPr>
          <a:xfrm>
            <a:off x="764275" y="573206"/>
            <a:ext cx="6843025" cy="4124206"/>
          </a:xfrm>
          <a:prstGeom prst="rect">
            <a:avLst/>
          </a:prstGeom>
          <a:noFill/>
        </p:spPr>
        <p:txBody>
          <a:bodyPr wrap="square" rtlCol="0">
            <a:spAutoFit/>
          </a:bodyPr>
          <a:lstStyle/>
          <a:p>
            <a:r>
              <a:rPr lang="en-US" sz="2800" dirty="0" smtClean="0"/>
              <a:t>Even a smaller amount can be risky because alcohol </a:t>
            </a:r>
          </a:p>
          <a:p>
            <a:endParaRPr lang="en-US" sz="2800" dirty="0"/>
          </a:p>
          <a:p>
            <a:pPr marL="457200" indent="-457200">
              <a:spcAft>
                <a:spcPts val="1200"/>
              </a:spcAft>
              <a:buFont typeface="Arial" panose="020B0604020202020204" pitchFamily="34" charset="0"/>
              <a:buChar char="•"/>
            </a:pPr>
            <a:r>
              <a:rPr lang="en-US" sz="2800" dirty="0" smtClean="0"/>
              <a:t>interacts with some medications, </a:t>
            </a:r>
            <a:r>
              <a:rPr lang="en-US" sz="2800" dirty="0" err="1" smtClean="0"/>
              <a:t>e.g</a:t>
            </a:r>
            <a:r>
              <a:rPr lang="en-US" sz="2800" dirty="0" smtClean="0"/>
              <a:t> </a:t>
            </a:r>
          </a:p>
          <a:p>
            <a:pPr marL="457200" indent="-457200">
              <a:spcAft>
                <a:spcPts val="1200"/>
              </a:spcAft>
              <a:buFont typeface="Arial" panose="020B0604020202020204" pitchFamily="34" charset="0"/>
              <a:buChar char="•"/>
            </a:pPr>
            <a:r>
              <a:rPr lang="en-US" sz="2800" dirty="0" smtClean="0"/>
              <a:t>worsens some medical conditions, e.g., hypertension, GERD</a:t>
            </a:r>
          </a:p>
          <a:p>
            <a:pPr marL="457200" indent="-457200">
              <a:buFont typeface="Arial" panose="020B0604020202020204" pitchFamily="34" charset="0"/>
              <a:buChar char="•"/>
            </a:pPr>
            <a:r>
              <a:rPr lang="en-US" sz="2800" dirty="0" smtClean="0"/>
              <a:t>reduces skill, coordination, and alertness (think driving, heavy machinery, flying, etc.</a:t>
            </a:r>
          </a:p>
          <a:p>
            <a:endParaRPr lang="en-US" dirty="0" smtClean="0"/>
          </a:p>
        </p:txBody>
      </p:sp>
    </p:spTree>
    <p:extLst>
      <p:ext uri="{BB962C8B-B14F-4D97-AF65-F5344CB8AC3E}">
        <p14:creationId xmlns:p14="http://schemas.microsoft.com/office/powerpoint/2010/main" xmlns="" val="1452997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465861190"/>
              </p:ext>
            </p:extLst>
          </p:nvPr>
        </p:nvGraphicFramePr>
        <p:xfrm>
          <a:off x="0" y="7255775"/>
          <a:ext cx="8284191" cy="3441192"/>
        </p:xfrm>
        <a:graphic>
          <a:graphicData uri="http://schemas.openxmlformats.org/drawingml/2006/table">
            <a:tbl>
              <a:tblPr firstRow="1" firstCol="1" bandRow="1">
                <a:tableStyleId>{5C22544A-7EE6-4342-B048-85BDC9FD1C3A}</a:tableStyleId>
              </a:tblPr>
              <a:tblGrid>
                <a:gridCol w="8284191"/>
              </a:tblGrid>
              <a:tr h="497744">
                <a:tc>
                  <a:txBody>
                    <a:bodyPr/>
                    <a:lstStyle/>
                    <a:p>
                      <a:pPr marL="342900" marR="0" lvl="0" indent="-342900" eaLnBrk="0" fontAlgn="base" hangingPunct="0">
                        <a:lnSpc>
                          <a:spcPct val="115000"/>
                        </a:lnSpc>
                        <a:spcBef>
                          <a:spcPts val="1200"/>
                        </a:spcBef>
                        <a:spcAft>
                          <a:spcPts val="0"/>
                        </a:spcAft>
                        <a:buSzPts val="1200"/>
                        <a:buFont typeface="+mj-lt"/>
                        <a:buAutoNum type="alphaUcPeriod"/>
                      </a:pPr>
                      <a:r>
                        <a:rPr lang="en-US" sz="2400" kern="1200" dirty="0">
                          <a:effectLst/>
                        </a:rPr>
                        <a:t>For some people, any drinking at all is risky.</a:t>
                      </a:r>
                    </a:p>
                    <a:p>
                      <a:pPr marL="0" marR="0" eaLnBrk="0" hangingPunct="0">
                        <a:lnSpc>
                          <a:spcPct val="115000"/>
                        </a:lnSpc>
                        <a:spcBef>
                          <a:spcPts val="0"/>
                        </a:spcBef>
                        <a:spcAft>
                          <a:spcPts val="300"/>
                        </a:spcAft>
                      </a:pPr>
                      <a:r>
                        <a:rPr lang="en-US" sz="2400" kern="1200" dirty="0">
                          <a:effectLst/>
                        </a:rPr>
                        <a:t>Here are some examples.</a:t>
                      </a:r>
                      <a:endPar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359779">
                <a:tc>
                  <a:txBody>
                    <a:bodyPr/>
                    <a:lstStyle/>
                    <a:p>
                      <a:pPr marL="342900" marR="0" lvl="0" indent="-342900" eaLnBrk="0" hangingPunct="0">
                        <a:lnSpc>
                          <a:spcPct val="115000"/>
                        </a:lnSpc>
                        <a:spcBef>
                          <a:spcPts val="0"/>
                        </a:spcBef>
                        <a:spcAft>
                          <a:spcPts val="300"/>
                        </a:spcAft>
                        <a:buFont typeface="Symbol" panose="05050102010706020507" pitchFamily="18" charset="2"/>
                        <a:buChar char=""/>
                      </a:pPr>
                      <a:r>
                        <a:rPr lang="en-US" sz="2400" kern="1200" dirty="0">
                          <a:effectLst/>
                        </a:rPr>
                        <a:t>Individuals unable to control the amount they drink. This group includes people dependent on </a:t>
                      </a:r>
                      <a:r>
                        <a:rPr lang="en-US" sz="2400" kern="1200" dirty="0" err="1">
                          <a:effectLst/>
                        </a:rPr>
                        <a:t>alcohol</a:t>
                      </a:r>
                      <a:r>
                        <a:rPr lang="en-US" sz="2400" kern="1200" baseline="30000" dirty="0" err="1">
                          <a:effectLst/>
                        </a:rPr>
                        <a:t>d</a:t>
                      </a:r>
                      <a:r>
                        <a:rPr lang="en-US" sz="2400" kern="1200" dirty="0">
                          <a:effectLst/>
                        </a:rPr>
                        <a:t> </a:t>
                      </a:r>
                    </a:p>
                    <a:p>
                      <a:pPr marL="342900" marR="0" lvl="0" indent="-342900" eaLnBrk="0" fontAlgn="base" hangingPunct="0">
                        <a:lnSpc>
                          <a:spcPct val="115000"/>
                        </a:lnSpc>
                        <a:spcBef>
                          <a:spcPts val="0"/>
                        </a:spcBef>
                        <a:spcAft>
                          <a:spcPts val="300"/>
                        </a:spcAft>
                        <a:buFont typeface="Symbol" panose="05050102010706020507" pitchFamily="18" charset="2"/>
                        <a:buChar char=""/>
                      </a:pPr>
                      <a:r>
                        <a:rPr lang="en-US" sz="2400" dirty="0">
                          <a:effectLst/>
                        </a:rPr>
                        <a:t>Women who are pregnant or might become pregnant (see </a:t>
                      </a:r>
                      <a:r>
                        <a:rPr lang="en-US" sz="2400" u="sng" dirty="0">
                          <a:effectLst/>
                          <a:hlinkClick r:id="" action="ppaction://hlinkfile"/>
                        </a:rPr>
                        <a:t>Women Who Are Pregnant or Might Become Pregnant</a:t>
                      </a:r>
                      <a:r>
                        <a:rPr lang="en-US" sz="2400" dirty="0">
                          <a:effectLst/>
                        </a:rPr>
                        <a:t> below</a:t>
                      </a:r>
                      <a:r>
                        <a:rPr lang="en-US" sz="2400" u="sng" dirty="0">
                          <a:effectLst/>
                        </a:rPr>
                        <a:t> </a:t>
                      </a:r>
                      <a:r>
                        <a:rPr lang="en-US" sz="2400" dirty="0">
                          <a:effectLst/>
                        </a:rPr>
                        <a:t>for more information) </a:t>
                      </a:r>
                    </a:p>
                    <a:p>
                      <a:pPr marL="342900" marR="0" lvl="0" indent="-342900" eaLnBrk="0" hangingPunct="0">
                        <a:lnSpc>
                          <a:spcPct val="115000"/>
                        </a:lnSpc>
                        <a:spcBef>
                          <a:spcPts val="0"/>
                        </a:spcBef>
                        <a:spcAft>
                          <a:spcPts val="300"/>
                        </a:spcAft>
                        <a:buFont typeface="Symbol" panose="05050102010706020507" pitchFamily="18" charset="2"/>
                        <a:buChar char=""/>
                      </a:pPr>
                      <a:r>
                        <a:rPr lang="en-US" sz="2400" kern="1200" dirty="0">
                          <a:effectLst/>
                        </a:rPr>
                        <a:t>Individuals younger than age 21 </a:t>
                      </a:r>
                      <a:endParaRPr lang="en-US" sz="2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3" name="TextBox 2"/>
          <p:cNvSpPr txBox="1"/>
          <p:nvPr/>
        </p:nvSpPr>
        <p:spPr>
          <a:xfrm>
            <a:off x="132496" y="909283"/>
            <a:ext cx="8853642" cy="3200876"/>
          </a:xfrm>
          <a:prstGeom prst="rect">
            <a:avLst/>
          </a:prstGeom>
          <a:noFill/>
        </p:spPr>
        <p:txBody>
          <a:bodyPr wrap="none" rtlCol="0">
            <a:spAutoFit/>
          </a:bodyPr>
          <a:lstStyle/>
          <a:p>
            <a:r>
              <a:rPr lang="en-US" sz="2800" dirty="0" smtClean="0"/>
              <a:t>For some patients, any drinking at all is risky.</a:t>
            </a:r>
          </a:p>
          <a:p>
            <a:endParaRPr lang="en-US" sz="2800" dirty="0"/>
          </a:p>
          <a:p>
            <a:endParaRPr lang="en-US" sz="2800" dirty="0" smtClean="0"/>
          </a:p>
          <a:p>
            <a:pPr marL="914400" lvl="1" indent="-457200">
              <a:buFont typeface="Arial" panose="020B0604020202020204" pitchFamily="34" charset="0"/>
              <a:buChar char="•"/>
            </a:pPr>
            <a:r>
              <a:rPr lang="en-US" sz="2800" dirty="0" smtClean="0"/>
              <a:t>if they can’t control the amount they drink</a:t>
            </a:r>
          </a:p>
          <a:p>
            <a:pPr marL="914400" lvl="1" indent="-457200">
              <a:buFont typeface="Arial" panose="020B0604020202020204" pitchFamily="34" charset="0"/>
              <a:buChar char="•"/>
            </a:pPr>
            <a:endParaRPr lang="en-US" sz="1400" dirty="0"/>
          </a:p>
          <a:p>
            <a:pPr marL="914400" lvl="1" indent="-457200">
              <a:buFont typeface="Arial" panose="020B0604020202020204" pitchFamily="34" charset="0"/>
              <a:buChar char="•"/>
            </a:pPr>
            <a:r>
              <a:rPr lang="en-US" sz="2800" dirty="0" smtClean="0"/>
              <a:t>women who are pregnant or might become pregnant</a:t>
            </a:r>
          </a:p>
          <a:p>
            <a:pPr marL="914400" lvl="1" indent="-457200">
              <a:buFont typeface="Arial" panose="020B0604020202020204" pitchFamily="34" charset="0"/>
              <a:buChar char="•"/>
            </a:pPr>
            <a:endParaRPr lang="en-US" sz="1400" dirty="0"/>
          </a:p>
          <a:p>
            <a:pPr marL="914400" lvl="1" indent="-457200">
              <a:buFont typeface="Arial" panose="020B0604020202020204" pitchFamily="34" charset="0"/>
              <a:buChar char="•"/>
            </a:pPr>
            <a:r>
              <a:rPr lang="en-US" sz="2800" dirty="0" smtClean="0"/>
              <a:t>Younger than 21. Or, when it is illegal.  </a:t>
            </a:r>
            <a:endParaRPr lang="en-US" sz="2800" dirty="0"/>
          </a:p>
        </p:txBody>
      </p:sp>
    </p:spTree>
    <p:extLst>
      <p:ext uri="{BB962C8B-B14F-4D97-AF65-F5344CB8AC3E}">
        <p14:creationId xmlns:p14="http://schemas.microsoft.com/office/powerpoint/2010/main" xmlns="" val="2508958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600200"/>
            <a:ext cx="9144000" cy="3657600"/>
          </a:xfrm>
          <a:prstGeom prst="rect">
            <a:avLst/>
          </a:prstGeom>
        </p:spPr>
      </p:pic>
    </p:spTree>
    <p:extLst>
      <p:ext uri="{BB962C8B-B14F-4D97-AF65-F5344CB8AC3E}">
        <p14:creationId xmlns:p14="http://schemas.microsoft.com/office/powerpoint/2010/main" xmlns="" val="2012858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643136" y="1135231"/>
            <a:ext cx="7857729" cy="3973925"/>
            <a:chOff x="2135051" y="1143750"/>
            <a:chExt cx="7857729" cy="3973925"/>
          </a:xfrm>
        </p:grpSpPr>
        <p:sp>
          <p:nvSpPr>
            <p:cNvPr id="2" name="TextBox 1"/>
            <p:cNvSpPr txBox="1"/>
            <p:nvPr/>
          </p:nvSpPr>
          <p:spPr>
            <a:xfrm>
              <a:off x="2257427" y="1143750"/>
              <a:ext cx="4425892" cy="646331"/>
            </a:xfrm>
            <a:prstGeom prst="rect">
              <a:avLst/>
            </a:prstGeom>
            <a:noFill/>
          </p:spPr>
          <p:txBody>
            <a:bodyPr wrap="none" rtlCol="0">
              <a:spAutoFit/>
            </a:bodyPr>
            <a:lstStyle/>
            <a:p>
              <a:r>
                <a:rPr lang="en-US" sz="3600" b="1" dirty="0"/>
                <a:t>What is the Problem? </a:t>
              </a:r>
            </a:p>
          </p:txBody>
        </p:sp>
        <p:sp>
          <p:nvSpPr>
            <p:cNvPr id="4" name="Rectangle 3"/>
            <p:cNvSpPr/>
            <p:nvPr/>
          </p:nvSpPr>
          <p:spPr>
            <a:xfrm>
              <a:off x="2135051" y="2824740"/>
              <a:ext cx="7857729" cy="2292935"/>
            </a:xfrm>
            <a:prstGeom prst="rect">
              <a:avLst/>
            </a:prstGeom>
          </p:spPr>
          <p:txBody>
            <a:bodyPr wrap="none">
              <a:spAutoFit/>
            </a:bodyPr>
            <a:lstStyle/>
            <a:p>
              <a:pPr>
                <a:spcAft>
                  <a:spcPts val="163"/>
                </a:spcAft>
              </a:pPr>
              <a:r>
                <a:rPr lang="en-US" sz="4000" dirty="0" smtClean="0">
                  <a:latin typeface="Calibri" pitchFamily="34" charset="0"/>
                  <a:ea typeface="Times New Roman"/>
                  <a:cs typeface="Times New Roman"/>
                </a:rPr>
                <a:t>Then:</a:t>
              </a:r>
              <a:r>
                <a:rPr lang="en-US" sz="4000" dirty="0" smtClean="0">
                  <a:solidFill>
                    <a:srgbClr val="FF0000"/>
                  </a:solidFill>
                  <a:latin typeface="Calibri" pitchFamily="34" charset="0"/>
                  <a:ea typeface="Times New Roman"/>
                  <a:cs typeface="Times New Roman"/>
                </a:rPr>
                <a:t>  	Are </a:t>
              </a:r>
              <a:r>
                <a:rPr lang="en-US" sz="4000" dirty="0">
                  <a:solidFill>
                    <a:srgbClr val="FF0000"/>
                  </a:solidFill>
                  <a:latin typeface="Calibri" pitchFamily="34" charset="0"/>
                  <a:ea typeface="Times New Roman"/>
                  <a:cs typeface="Times New Roman"/>
                </a:rPr>
                <a:t>you an alcoholic?</a:t>
              </a:r>
            </a:p>
            <a:p>
              <a:pPr>
                <a:spcAft>
                  <a:spcPts val="163"/>
                </a:spcAft>
              </a:pPr>
              <a:endParaRPr lang="en-US" sz="4000" dirty="0">
                <a:solidFill>
                  <a:srgbClr val="FF0000"/>
                </a:solidFill>
                <a:latin typeface="Calibri" pitchFamily="34" charset="0"/>
                <a:ea typeface="Times New Roman"/>
                <a:cs typeface="Times New Roman"/>
              </a:endParaRPr>
            </a:p>
            <a:p>
              <a:pPr>
                <a:spcAft>
                  <a:spcPts val="163"/>
                </a:spcAft>
              </a:pPr>
              <a:r>
                <a:rPr lang="en-US" sz="4000" dirty="0" smtClean="0">
                  <a:latin typeface="Calibri" pitchFamily="34" charset="0"/>
                  <a:ea typeface="Times New Roman"/>
                  <a:cs typeface="Times New Roman"/>
                </a:rPr>
                <a:t>Now:       </a:t>
              </a:r>
              <a:r>
                <a:rPr lang="en-US" sz="4000" dirty="0">
                  <a:solidFill>
                    <a:srgbClr val="FFC000"/>
                  </a:solidFill>
                  <a:latin typeface="Calibri" pitchFamily="34" charset="0"/>
                  <a:ea typeface="Times New Roman"/>
                  <a:cs typeface="Times New Roman"/>
                </a:rPr>
                <a:t>Are you drinking too much?</a:t>
              </a:r>
              <a:endParaRPr lang="en-US" sz="3600" dirty="0">
                <a:solidFill>
                  <a:srgbClr val="FFC000"/>
                </a:solidFill>
                <a:latin typeface="Calibri" pitchFamily="34" charset="0"/>
                <a:ea typeface="Times New Roman"/>
                <a:cs typeface="Times New Roman"/>
              </a:endParaRPr>
            </a:p>
            <a:p>
              <a:pPr algn="ctr">
                <a:spcAft>
                  <a:spcPts val="163"/>
                </a:spcAft>
              </a:pPr>
              <a:endParaRPr lang="en-US" dirty="0">
                <a:solidFill>
                  <a:srgbClr val="FF0000"/>
                </a:solidFill>
                <a:latin typeface="Calibri" pitchFamily="34" charset="0"/>
                <a:ea typeface="Times New Roman"/>
                <a:cs typeface="Times New Roman"/>
              </a:endParaRPr>
            </a:p>
          </p:txBody>
        </p:sp>
      </p:grpSp>
    </p:spTree>
    <p:extLst>
      <p:ext uri="{BB962C8B-B14F-4D97-AF65-F5344CB8AC3E}">
        <p14:creationId xmlns:p14="http://schemas.microsoft.com/office/powerpoint/2010/main" xmlns="" val="1722234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438150" y="-433388"/>
            <a:ext cx="10020300" cy="7724775"/>
          </a:xfrm>
          <a:prstGeom prst="rect">
            <a:avLst/>
          </a:prstGeom>
        </p:spPr>
      </p:pic>
    </p:spTree>
    <p:extLst>
      <p:ext uri="{BB962C8B-B14F-4D97-AF65-F5344CB8AC3E}">
        <p14:creationId xmlns:p14="http://schemas.microsoft.com/office/powerpoint/2010/main" xmlns="" val="855692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7183" y="8947"/>
            <a:ext cx="7589635" cy="11430000"/>
          </a:xfrm>
          <a:prstGeom prst="rect">
            <a:avLst/>
          </a:prstGeom>
        </p:spPr>
      </p:pic>
      <p:sp>
        <p:nvSpPr>
          <p:cNvPr id="2" name="TextBox 1"/>
          <p:cNvSpPr txBox="1"/>
          <p:nvPr/>
        </p:nvSpPr>
        <p:spPr>
          <a:xfrm>
            <a:off x="-8961120" y="1097280"/>
            <a:ext cx="4450080" cy="2123658"/>
          </a:xfrm>
          <a:prstGeom prst="rect">
            <a:avLst/>
          </a:prstGeom>
          <a:noFill/>
        </p:spPr>
        <p:txBody>
          <a:bodyPr wrap="square" rtlCol="0">
            <a:spAutoFit/>
          </a:bodyPr>
          <a:lstStyle/>
          <a:p>
            <a:r>
              <a:rPr lang="en-US" sz="6600" b="1" dirty="0" smtClean="0">
                <a:solidFill>
                  <a:srgbClr val="FF0000"/>
                </a:solidFill>
              </a:rPr>
              <a:t>Flesh out notes.</a:t>
            </a:r>
            <a:endParaRPr lang="en-US" sz="6600" b="1" dirty="0">
              <a:solidFill>
                <a:srgbClr val="FF0000"/>
              </a:solidFill>
            </a:endParaRPr>
          </a:p>
        </p:txBody>
      </p:sp>
    </p:spTree>
    <p:extLst>
      <p:ext uri="{BB962C8B-B14F-4D97-AF65-F5344CB8AC3E}">
        <p14:creationId xmlns:p14="http://schemas.microsoft.com/office/powerpoint/2010/main" xmlns="" val="722944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34949602"/>
              </p:ext>
            </p:extLst>
          </p:nvPr>
        </p:nvGraphicFramePr>
        <p:xfrm>
          <a:off x="416689" y="405114"/>
          <a:ext cx="7673211" cy="6032448"/>
        </p:xfrm>
        <a:graphic>
          <a:graphicData uri="http://schemas.openxmlformats.org/drawingml/2006/table">
            <a:tbl>
              <a:tblPr/>
              <a:tblGrid>
                <a:gridCol w="2114058"/>
                <a:gridCol w="2634115"/>
                <a:gridCol w="2925038"/>
              </a:tblGrid>
              <a:tr h="891251">
                <a:tc>
                  <a:txBody>
                    <a:bodyPr/>
                    <a:lstStyle/>
                    <a:p>
                      <a:pPr marL="0" marR="0">
                        <a:lnSpc>
                          <a:spcPts val="600"/>
                        </a:lnSpc>
                        <a:spcBef>
                          <a:spcPts val="0"/>
                        </a:spcBef>
                        <a:spcAft>
                          <a:spcPts val="0"/>
                        </a:spcAft>
                      </a:pPr>
                      <a:endParaRPr lang="en-US" sz="700" dirty="0">
                        <a:latin typeface="Calibri" pitchFamily="34" charset="0"/>
                        <a:ea typeface="Times New Roman"/>
                        <a:cs typeface="Times New Roman"/>
                      </a:endParaRPr>
                    </a:p>
                  </a:txBody>
                  <a:tcPr marL="29497" marR="2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ts val="600"/>
                        </a:lnSpc>
                        <a:spcBef>
                          <a:spcPts val="0"/>
                        </a:spcBef>
                        <a:spcAft>
                          <a:spcPts val="0"/>
                        </a:spcAft>
                      </a:pPr>
                      <a:endParaRPr lang="en-US" sz="1600" dirty="0">
                        <a:solidFill>
                          <a:srgbClr val="C00000"/>
                        </a:solidFill>
                        <a:latin typeface="Calibri" pitchFamily="34" charset="0"/>
                        <a:ea typeface="Times New Roman"/>
                        <a:cs typeface="Times New Roman"/>
                      </a:endParaRPr>
                    </a:p>
                    <a:p>
                      <a:pPr marL="0" marR="0" algn="ctr">
                        <a:spcBef>
                          <a:spcPts val="0"/>
                        </a:spcBef>
                        <a:spcAft>
                          <a:spcPts val="0"/>
                        </a:spcAft>
                      </a:pPr>
                      <a:r>
                        <a:rPr lang="en-US" sz="2400" b="1" dirty="0" smtClean="0">
                          <a:solidFill>
                            <a:srgbClr val="C00000"/>
                          </a:solidFill>
                          <a:latin typeface="Calibri" pitchFamily="34" charset="0"/>
                          <a:ea typeface="Times New Roman"/>
                          <a:cs typeface="Times New Roman"/>
                        </a:rPr>
                        <a:t>Prevailing</a:t>
                      </a:r>
                      <a:endParaRPr lang="en-US" sz="900" dirty="0">
                        <a:solidFill>
                          <a:srgbClr val="C00000"/>
                        </a:solidFill>
                        <a:latin typeface="Calibri" pitchFamily="34" charset="0"/>
                        <a:ea typeface="Times New Roman"/>
                        <a:cs typeface="Times New Roman"/>
                      </a:endParaRPr>
                    </a:p>
                    <a:p>
                      <a:pPr marL="0" marR="0" algn="ctr">
                        <a:spcBef>
                          <a:spcPts val="0"/>
                        </a:spcBef>
                        <a:spcAft>
                          <a:spcPts val="0"/>
                        </a:spcAft>
                      </a:pPr>
                      <a:r>
                        <a:rPr lang="en-US" sz="2400" b="1" dirty="0">
                          <a:solidFill>
                            <a:srgbClr val="C00000"/>
                          </a:solidFill>
                          <a:latin typeface="Calibri" pitchFamily="34" charset="0"/>
                          <a:ea typeface="Times New Roman"/>
                          <a:cs typeface="Times New Roman"/>
                        </a:rPr>
                        <a:t>Model </a:t>
                      </a:r>
                      <a:endParaRPr lang="en-US" sz="900" dirty="0">
                        <a:solidFill>
                          <a:srgbClr val="C00000"/>
                        </a:solidFill>
                        <a:latin typeface="Calibri" pitchFamily="34" charset="0"/>
                        <a:ea typeface="Times New Roman"/>
                        <a:cs typeface="Times New Roman"/>
                      </a:endParaRPr>
                    </a:p>
                  </a:txBody>
                  <a:tcPr marL="29497" marR="2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ts val="600"/>
                        </a:lnSpc>
                        <a:spcBef>
                          <a:spcPts val="0"/>
                        </a:spcBef>
                        <a:spcAft>
                          <a:spcPts val="0"/>
                        </a:spcAft>
                      </a:pPr>
                      <a:endParaRPr lang="en-US" sz="1600" dirty="0">
                        <a:solidFill>
                          <a:srgbClr val="FF9900"/>
                        </a:solidFill>
                        <a:latin typeface="Calibri" pitchFamily="34" charset="0"/>
                        <a:ea typeface="Times New Roman"/>
                        <a:cs typeface="Times New Roman"/>
                      </a:endParaRPr>
                    </a:p>
                    <a:p>
                      <a:pPr marL="0" marR="0" algn="ctr">
                        <a:spcBef>
                          <a:spcPts val="0"/>
                        </a:spcBef>
                        <a:spcAft>
                          <a:spcPts val="0"/>
                        </a:spcAft>
                      </a:pPr>
                      <a:r>
                        <a:rPr lang="en-US" sz="2400" b="1" dirty="0" smtClean="0">
                          <a:solidFill>
                            <a:srgbClr val="FF9900"/>
                          </a:solidFill>
                          <a:latin typeface="Calibri" pitchFamily="34" charset="0"/>
                          <a:ea typeface="Times New Roman"/>
                          <a:cs typeface="Times New Roman"/>
                        </a:rPr>
                        <a:t>Expanded</a:t>
                      </a:r>
                      <a:endParaRPr lang="en-US" sz="900" dirty="0">
                        <a:solidFill>
                          <a:srgbClr val="FF9900"/>
                        </a:solidFill>
                        <a:latin typeface="Calibri" pitchFamily="34" charset="0"/>
                        <a:ea typeface="Times New Roman"/>
                        <a:cs typeface="Times New Roman"/>
                      </a:endParaRPr>
                    </a:p>
                    <a:p>
                      <a:pPr marL="0" marR="0" algn="ctr">
                        <a:spcBef>
                          <a:spcPts val="0"/>
                        </a:spcBef>
                        <a:spcAft>
                          <a:spcPts val="0"/>
                        </a:spcAft>
                      </a:pPr>
                      <a:r>
                        <a:rPr lang="en-US" sz="2400" b="1" dirty="0">
                          <a:solidFill>
                            <a:srgbClr val="FF9900"/>
                          </a:solidFill>
                          <a:latin typeface="Calibri" pitchFamily="34" charset="0"/>
                          <a:ea typeface="Times New Roman"/>
                          <a:cs typeface="Times New Roman"/>
                        </a:rPr>
                        <a:t>Model</a:t>
                      </a:r>
                      <a:endParaRPr lang="en-US" sz="900" dirty="0">
                        <a:solidFill>
                          <a:srgbClr val="FF9900"/>
                        </a:solidFill>
                        <a:latin typeface="Calibri" pitchFamily="34" charset="0"/>
                        <a:ea typeface="Times New Roman"/>
                        <a:cs typeface="Times New Roman"/>
                      </a:endParaRPr>
                    </a:p>
                  </a:txBody>
                  <a:tcPr marL="29497" marR="294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803665">
                <a:tc>
                  <a:txBody>
                    <a:bodyPr/>
                    <a:lstStyle/>
                    <a:p>
                      <a:pPr marL="0" marR="0" algn="ctr">
                        <a:spcBef>
                          <a:spcPts val="0"/>
                        </a:spcBef>
                        <a:spcAft>
                          <a:spcPts val="290"/>
                        </a:spcAft>
                      </a:pPr>
                      <a:r>
                        <a:rPr lang="en-US" sz="1800" b="1" dirty="0">
                          <a:solidFill>
                            <a:schemeClr val="tx1"/>
                          </a:solidFill>
                          <a:latin typeface="Calibri" pitchFamily="34" charset="0"/>
                          <a:ea typeface="Times New Roman"/>
                          <a:cs typeface="Times New Roman"/>
                        </a:rPr>
                        <a:t>Goal</a:t>
                      </a:r>
                      <a:endParaRPr lang="en-US" sz="900" dirty="0">
                        <a:solidFill>
                          <a:schemeClr val="tx1"/>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290"/>
                        </a:spcAft>
                      </a:pPr>
                      <a:r>
                        <a:rPr lang="en-US" sz="1800" dirty="0">
                          <a:solidFill>
                            <a:srgbClr val="C00000"/>
                          </a:solidFill>
                          <a:latin typeface="Calibri" pitchFamily="34" charset="0"/>
                          <a:ea typeface="Times New Roman"/>
                          <a:cs typeface="Times New Roman"/>
                        </a:rPr>
                        <a:t>find addicted drinkers</a:t>
                      </a:r>
                      <a:endParaRPr lang="en-US" sz="900" dirty="0">
                        <a:solidFill>
                          <a:srgbClr val="C000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290"/>
                        </a:spcAft>
                      </a:pPr>
                      <a:r>
                        <a:rPr lang="en-US" sz="1800" b="1" dirty="0">
                          <a:solidFill>
                            <a:srgbClr val="FF9900"/>
                          </a:solidFill>
                          <a:latin typeface="Calibri" pitchFamily="34" charset="0"/>
                          <a:ea typeface="Times New Roman"/>
                          <a:cs typeface="Times New Roman"/>
                        </a:rPr>
                        <a:t>find </a:t>
                      </a:r>
                      <a:r>
                        <a:rPr lang="en-US" sz="1800" b="1" dirty="0" smtClean="0">
                          <a:solidFill>
                            <a:srgbClr val="FF9900"/>
                          </a:solidFill>
                          <a:latin typeface="Calibri" pitchFamily="34" charset="0"/>
                          <a:ea typeface="Times New Roman"/>
                          <a:cs typeface="Times New Roman"/>
                        </a:rPr>
                        <a:t>patients who</a:t>
                      </a:r>
                    </a:p>
                    <a:p>
                      <a:pPr marL="0" marR="0" algn="ctr">
                        <a:lnSpc>
                          <a:spcPts val="1800"/>
                        </a:lnSpc>
                        <a:spcBef>
                          <a:spcPts val="0"/>
                        </a:spcBef>
                        <a:spcAft>
                          <a:spcPts val="290"/>
                        </a:spcAft>
                      </a:pPr>
                      <a:r>
                        <a:rPr lang="en-US" sz="1800" b="1" dirty="0" smtClean="0">
                          <a:solidFill>
                            <a:srgbClr val="FF9900"/>
                          </a:solidFill>
                          <a:latin typeface="Calibri" pitchFamily="34" charset="0"/>
                          <a:ea typeface="Times New Roman"/>
                          <a:cs typeface="Times New Roman"/>
                        </a:rPr>
                        <a:t>drink too much</a:t>
                      </a:r>
                      <a:endParaRPr lang="en-US" sz="900" b="1" dirty="0">
                        <a:solidFill>
                          <a:srgbClr val="FF99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80409">
                <a:tc>
                  <a:txBody>
                    <a:bodyPr/>
                    <a:lstStyle/>
                    <a:p>
                      <a:pPr marL="0" marR="0" algn="ctr">
                        <a:spcBef>
                          <a:spcPts val="0"/>
                        </a:spcBef>
                        <a:spcAft>
                          <a:spcPts val="290"/>
                        </a:spcAft>
                      </a:pPr>
                      <a:r>
                        <a:rPr lang="en-US" sz="1800" b="1" dirty="0">
                          <a:solidFill>
                            <a:schemeClr val="tx1"/>
                          </a:solidFill>
                          <a:latin typeface="Calibri" pitchFamily="34" charset="0"/>
                          <a:ea typeface="Times New Roman"/>
                          <a:cs typeface="Times New Roman"/>
                        </a:rPr>
                        <a:t>Method</a:t>
                      </a:r>
                      <a:endParaRPr lang="en-US" sz="900" dirty="0">
                        <a:solidFill>
                          <a:schemeClr val="tx1"/>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290"/>
                        </a:spcAft>
                      </a:pPr>
                      <a:r>
                        <a:rPr lang="en-US" sz="1800" dirty="0">
                          <a:solidFill>
                            <a:srgbClr val="C00000"/>
                          </a:solidFill>
                          <a:latin typeface="Calibri" pitchFamily="34" charset="0"/>
                          <a:ea typeface="Times New Roman"/>
                          <a:cs typeface="Times New Roman"/>
                        </a:rPr>
                        <a:t>clinical suspicion</a:t>
                      </a:r>
                      <a:endParaRPr lang="en-US" sz="900" dirty="0">
                        <a:solidFill>
                          <a:srgbClr val="C000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0"/>
                        </a:spcBef>
                        <a:spcAft>
                          <a:spcPts val="290"/>
                        </a:spcAft>
                      </a:pPr>
                      <a:r>
                        <a:rPr lang="en-US" sz="1800" b="1" dirty="0">
                          <a:solidFill>
                            <a:srgbClr val="FF9900"/>
                          </a:solidFill>
                          <a:latin typeface="Calibri" pitchFamily="34" charset="0"/>
                          <a:ea typeface="Times New Roman"/>
                          <a:cs typeface="Times New Roman"/>
                        </a:rPr>
                        <a:t>validated instrument, </a:t>
                      </a:r>
                      <a:endParaRPr lang="en-US" sz="1800" b="1" dirty="0" smtClean="0">
                        <a:solidFill>
                          <a:srgbClr val="FF9900"/>
                        </a:solidFill>
                        <a:latin typeface="Calibri" pitchFamily="34" charset="0"/>
                        <a:ea typeface="Times New Roman"/>
                        <a:cs typeface="Times New Roman"/>
                      </a:endParaRPr>
                    </a:p>
                    <a:p>
                      <a:pPr marL="0" marR="0" algn="ctr">
                        <a:lnSpc>
                          <a:spcPts val="1800"/>
                        </a:lnSpc>
                        <a:spcBef>
                          <a:spcPts val="0"/>
                        </a:spcBef>
                        <a:spcAft>
                          <a:spcPts val="290"/>
                        </a:spcAft>
                      </a:pPr>
                      <a:r>
                        <a:rPr lang="en-US" sz="1800" b="1" dirty="0" smtClean="0">
                          <a:solidFill>
                            <a:srgbClr val="FF9900"/>
                          </a:solidFill>
                          <a:latin typeface="Calibri" pitchFamily="34" charset="0"/>
                          <a:ea typeface="Times New Roman"/>
                          <a:cs typeface="Times New Roman"/>
                        </a:rPr>
                        <a:t>used </a:t>
                      </a:r>
                      <a:r>
                        <a:rPr lang="en-US" sz="1800" b="1" dirty="0">
                          <a:solidFill>
                            <a:srgbClr val="FF9900"/>
                          </a:solidFill>
                          <a:latin typeface="Calibri" pitchFamily="34" charset="0"/>
                          <a:ea typeface="Times New Roman"/>
                          <a:cs typeface="Times New Roman"/>
                        </a:rPr>
                        <a:t>routinely</a:t>
                      </a:r>
                      <a:endParaRPr lang="en-US" sz="900" b="1" dirty="0">
                        <a:solidFill>
                          <a:srgbClr val="FF99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9317">
                <a:tc>
                  <a:txBody>
                    <a:bodyPr/>
                    <a:lstStyle/>
                    <a:p>
                      <a:pPr marL="0" marR="0" algn="ctr">
                        <a:lnSpc>
                          <a:spcPts val="600"/>
                        </a:lnSpc>
                        <a:spcBef>
                          <a:spcPts val="0"/>
                        </a:spcBef>
                        <a:spcAft>
                          <a:spcPts val="0"/>
                        </a:spcAft>
                      </a:pPr>
                      <a:endParaRPr lang="en-US" sz="1800" dirty="0">
                        <a:solidFill>
                          <a:schemeClr val="tx1"/>
                        </a:solidFill>
                        <a:latin typeface="Calibri" pitchFamily="34" charset="0"/>
                        <a:ea typeface="Times New Roman"/>
                        <a:cs typeface="Times New Roman"/>
                      </a:endParaRPr>
                    </a:p>
                    <a:p>
                      <a:pPr marL="0" marR="0" algn="ctr">
                        <a:spcBef>
                          <a:spcPts val="0"/>
                        </a:spcBef>
                        <a:spcAft>
                          <a:spcPts val="290"/>
                        </a:spcAft>
                      </a:pPr>
                      <a:r>
                        <a:rPr lang="en-US" sz="1800" b="1" dirty="0">
                          <a:solidFill>
                            <a:schemeClr val="tx1"/>
                          </a:solidFill>
                          <a:latin typeface="Calibri" pitchFamily="34" charset="0"/>
                          <a:ea typeface="Times New Roman"/>
                          <a:cs typeface="Times New Roman"/>
                        </a:rPr>
                        <a:t>Result</a:t>
                      </a:r>
                      <a:endParaRPr lang="en-US" sz="900" dirty="0">
                        <a:solidFill>
                          <a:schemeClr val="tx1"/>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ts val="600"/>
                        </a:lnSpc>
                        <a:spcBef>
                          <a:spcPts val="0"/>
                        </a:spcBef>
                        <a:spcAft>
                          <a:spcPts val="0"/>
                        </a:spcAft>
                      </a:pPr>
                      <a:endParaRPr lang="en-US" sz="900" dirty="0">
                        <a:solidFill>
                          <a:srgbClr val="C00000"/>
                        </a:solidFill>
                        <a:latin typeface="Calibri" pitchFamily="34" charset="0"/>
                        <a:ea typeface="Times New Roman"/>
                        <a:cs typeface="Times New Roman"/>
                      </a:endParaRPr>
                    </a:p>
                    <a:p>
                      <a:pPr marL="0" marR="0" algn="ctr">
                        <a:spcBef>
                          <a:spcPts val="0"/>
                        </a:spcBef>
                        <a:spcAft>
                          <a:spcPts val="290"/>
                        </a:spcAft>
                      </a:pPr>
                      <a:r>
                        <a:rPr lang="en-US" sz="1800" dirty="0">
                          <a:solidFill>
                            <a:srgbClr val="C00000"/>
                          </a:solidFill>
                          <a:latin typeface="Calibri" pitchFamily="34" charset="0"/>
                          <a:ea typeface="Times New Roman"/>
                          <a:cs typeface="Times New Roman"/>
                        </a:rPr>
                        <a:t>diagnosis (0/1)</a:t>
                      </a:r>
                      <a:endParaRPr lang="en-US" sz="900" dirty="0">
                        <a:solidFill>
                          <a:srgbClr val="C000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600"/>
                        </a:lnSpc>
                        <a:spcBef>
                          <a:spcPts val="0"/>
                        </a:spcBef>
                        <a:spcAft>
                          <a:spcPts val="0"/>
                        </a:spcAft>
                      </a:pPr>
                      <a:endParaRPr lang="en-US" sz="1800" b="1" dirty="0">
                        <a:solidFill>
                          <a:srgbClr val="FF9900"/>
                        </a:solidFill>
                        <a:latin typeface="Calibri" pitchFamily="34" charset="0"/>
                        <a:ea typeface="Times New Roman"/>
                        <a:cs typeface="Times New Roman"/>
                      </a:endParaRPr>
                    </a:p>
                    <a:p>
                      <a:pPr marL="0" marR="0" algn="ctr">
                        <a:spcBef>
                          <a:spcPts val="0"/>
                        </a:spcBef>
                        <a:spcAft>
                          <a:spcPts val="0"/>
                        </a:spcAft>
                      </a:pPr>
                      <a:r>
                        <a:rPr lang="en-US" sz="1800" b="1" dirty="0" smtClean="0">
                          <a:solidFill>
                            <a:srgbClr val="FF9900"/>
                          </a:solidFill>
                          <a:latin typeface="Calibri" pitchFamily="34" charset="0"/>
                          <a:ea typeface="Times New Roman"/>
                          <a:cs typeface="Times New Roman"/>
                        </a:rPr>
                        <a:t>rank level </a:t>
                      </a:r>
                      <a:r>
                        <a:rPr lang="en-US" sz="1800" b="1" dirty="0">
                          <a:solidFill>
                            <a:srgbClr val="FF9900"/>
                          </a:solidFill>
                          <a:latin typeface="Calibri" pitchFamily="34" charset="0"/>
                          <a:ea typeface="Times New Roman"/>
                          <a:cs typeface="Times New Roman"/>
                        </a:rPr>
                        <a:t>of risk</a:t>
                      </a:r>
                      <a:endParaRPr lang="en-US" sz="900" b="1" dirty="0">
                        <a:solidFill>
                          <a:srgbClr val="FF99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87843">
                <a:tc>
                  <a:txBody>
                    <a:bodyPr/>
                    <a:lstStyle/>
                    <a:p>
                      <a:pPr marL="0" marR="0" algn="ctr">
                        <a:lnSpc>
                          <a:spcPts val="600"/>
                        </a:lnSpc>
                        <a:spcBef>
                          <a:spcPts val="0"/>
                        </a:spcBef>
                        <a:spcAft>
                          <a:spcPts val="0"/>
                        </a:spcAft>
                      </a:pPr>
                      <a:endParaRPr lang="en-US" sz="1800" dirty="0">
                        <a:solidFill>
                          <a:schemeClr val="tx1"/>
                        </a:solidFill>
                        <a:latin typeface="Calibri" pitchFamily="34" charset="0"/>
                        <a:ea typeface="Times New Roman"/>
                        <a:cs typeface="Times New Roman"/>
                      </a:endParaRPr>
                    </a:p>
                    <a:p>
                      <a:pPr marL="0" marR="0" algn="ctr">
                        <a:spcBef>
                          <a:spcPts val="0"/>
                        </a:spcBef>
                        <a:spcAft>
                          <a:spcPts val="290"/>
                        </a:spcAft>
                      </a:pPr>
                      <a:r>
                        <a:rPr lang="en-US" sz="1800" b="1" dirty="0">
                          <a:solidFill>
                            <a:schemeClr val="tx1"/>
                          </a:solidFill>
                          <a:latin typeface="Calibri" pitchFamily="34" charset="0"/>
                          <a:ea typeface="Times New Roman"/>
                          <a:cs typeface="Times New Roman"/>
                        </a:rPr>
                        <a:t>Treatment</a:t>
                      </a:r>
                      <a:endParaRPr lang="en-US" sz="900" dirty="0">
                        <a:solidFill>
                          <a:schemeClr val="tx1"/>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ts val="600"/>
                        </a:lnSpc>
                        <a:spcBef>
                          <a:spcPts val="0"/>
                        </a:spcBef>
                        <a:spcAft>
                          <a:spcPts val="0"/>
                        </a:spcAft>
                      </a:pPr>
                      <a:endParaRPr lang="en-US" sz="900" dirty="0">
                        <a:solidFill>
                          <a:srgbClr val="C00000"/>
                        </a:solidFill>
                        <a:latin typeface="Calibri" pitchFamily="34" charset="0"/>
                        <a:ea typeface="Times New Roman"/>
                        <a:cs typeface="Times New Roman"/>
                      </a:endParaRPr>
                    </a:p>
                    <a:p>
                      <a:pPr marL="0" marR="0" algn="ctr">
                        <a:spcBef>
                          <a:spcPts val="0"/>
                        </a:spcBef>
                        <a:spcAft>
                          <a:spcPts val="290"/>
                        </a:spcAft>
                      </a:pPr>
                      <a:r>
                        <a:rPr lang="en-US" sz="1800" dirty="0" smtClean="0">
                          <a:solidFill>
                            <a:srgbClr val="C00000"/>
                          </a:solidFill>
                          <a:latin typeface="Calibri" pitchFamily="34" charset="0"/>
                          <a:ea typeface="Times New Roman"/>
                          <a:cs typeface="Times New Roman"/>
                        </a:rPr>
                        <a:t>specialized </a:t>
                      </a:r>
                      <a:r>
                        <a:rPr lang="en-US" sz="1800" dirty="0">
                          <a:solidFill>
                            <a:srgbClr val="C00000"/>
                          </a:solidFill>
                          <a:latin typeface="Calibri" pitchFamily="34" charset="0"/>
                          <a:ea typeface="Times New Roman"/>
                          <a:cs typeface="Times New Roman"/>
                        </a:rPr>
                        <a:t>treatment</a:t>
                      </a:r>
                      <a:endParaRPr lang="en-US" sz="900" dirty="0">
                        <a:solidFill>
                          <a:srgbClr val="C000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600"/>
                        </a:lnSpc>
                        <a:spcBef>
                          <a:spcPts val="0"/>
                        </a:spcBef>
                        <a:spcAft>
                          <a:spcPts val="0"/>
                        </a:spcAft>
                      </a:pPr>
                      <a:endParaRPr lang="en-US" sz="1800" b="1" dirty="0">
                        <a:solidFill>
                          <a:srgbClr val="FF9900"/>
                        </a:solidFill>
                        <a:latin typeface="Calibri" pitchFamily="34" charset="0"/>
                        <a:ea typeface="Times New Roman"/>
                        <a:cs typeface="Times New Roman"/>
                      </a:endParaRPr>
                    </a:p>
                    <a:p>
                      <a:pPr marL="0" marR="0" algn="ctr">
                        <a:spcBef>
                          <a:spcPts val="0"/>
                        </a:spcBef>
                        <a:spcAft>
                          <a:spcPts val="290"/>
                        </a:spcAft>
                      </a:pPr>
                      <a:r>
                        <a:rPr lang="en-US" sz="1800" b="1" dirty="0">
                          <a:solidFill>
                            <a:srgbClr val="FF9900"/>
                          </a:solidFill>
                          <a:latin typeface="Calibri" pitchFamily="34" charset="0"/>
                          <a:ea typeface="Times New Roman"/>
                          <a:cs typeface="Times New Roman"/>
                        </a:rPr>
                        <a:t>brief &amp; specialized treatment</a:t>
                      </a:r>
                      <a:endParaRPr lang="en-US" sz="900" b="1" dirty="0">
                        <a:solidFill>
                          <a:srgbClr val="FF99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9317">
                <a:tc>
                  <a:txBody>
                    <a:bodyPr/>
                    <a:lstStyle/>
                    <a:p>
                      <a:pPr algn="ctr"/>
                      <a:r>
                        <a:rPr lang="en-US" sz="1800" b="1" dirty="0" smtClean="0"/>
                        <a:t>When identified</a:t>
                      </a:r>
                      <a:endParaRPr lang="en-US" sz="1800" b="1" dirty="0"/>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smtClean="0">
                          <a:solidFill>
                            <a:srgbClr val="C00000"/>
                          </a:solidFill>
                        </a:rPr>
                        <a:t>later </a:t>
                      </a:r>
                      <a:endParaRPr lang="en-US" sz="1800" dirty="0">
                        <a:solidFill>
                          <a:srgbClr val="C00000"/>
                        </a:solidFill>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9900"/>
                          </a:solidFill>
                        </a:rPr>
                        <a:t>Earlier</a:t>
                      </a: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228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alibri" pitchFamily="34" charset="0"/>
                          <a:ea typeface="Times New Roman"/>
                          <a:cs typeface="Times New Roman"/>
                        </a:rPr>
                        <a:t>Cost</a:t>
                      </a:r>
                      <a:endParaRPr lang="en-US" sz="1800" dirty="0" smtClean="0">
                        <a:solidFill>
                          <a:schemeClr val="tx1"/>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smtClean="0">
                          <a:solidFill>
                            <a:srgbClr val="C00000"/>
                          </a:solidFill>
                        </a:rPr>
                        <a:t>Expensive</a:t>
                      </a:r>
                      <a:endParaRPr lang="en-US" sz="1800" dirty="0">
                        <a:solidFill>
                          <a:srgbClr val="C00000"/>
                        </a:solidFill>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FF9900"/>
                          </a:solidFill>
                        </a:rPr>
                        <a:t>Inexpensive</a:t>
                      </a:r>
                      <a:endParaRPr lang="en-US" sz="1800" b="1" dirty="0">
                        <a:solidFill>
                          <a:srgbClr val="FF9900"/>
                        </a:solidFill>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87843">
                <a:tc>
                  <a:txBody>
                    <a:bodyPr/>
                    <a:lstStyle/>
                    <a:p>
                      <a:pPr marL="0" marR="0" algn="ctr">
                        <a:lnSpc>
                          <a:spcPts val="600"/>
                        </a:lnSpc>
                        <a:spcBef>
                          <a:spcPts val="0"/>
                        </a:spcBef>
                        <a:spcAft>
                          <a:spcPts val="0"/>
                        </a:spcAft>
                      </a:pPr>
                      <a:endParaRPr lang="en-US" sz="1800" dirty="0">
                        <a:solidFill>
                          <a:schemeClr val="tx1"/>
                        </a:solidFill>
                        <a:latin typeface="Calibri" pitchFamily="34" charset="0"/>
                        <a:ea typeface="Times New Roman"/>
                        <a:cs typeface="Times New Roman"/>
                      </a:endParaRPr>
                    </a:p>
                    <a:p>
                      <a:pPr marL="0" marR="0" algn="ctr">
                        <a:spcBef>
                          <a:spcPts val="0"/>
                        </a:spcBef>
                        <a:spcAft>
                          <a:spcPts val="290"/>
                        </a:spcAft>
                      </a:pPr>
                      <a:r>
                        <a:rPr lang="en-US" sz="1800" b="1" dirty="0" smtClean="0">
                          <a:solidFill>
                            <a:schemeClr val="tx1"/>
                          </a:solidFill>
                          <a:latin typeface="Calibri" pitchFamily="34" charset="0"/>
                          <a:ea typeface="Times New Roman"/>
                          <a:cs typeface="Times New Roman"/>
                        </a:rPr>
                        <a:t>Accessibility</a:t>
                      </a:r>
                      <a:endParaRPr lang="en-US" sz="900" dirty="0">
                        <a:solidFill>
                          <a:schemeClr val="tx1"/>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ts val="600"/>
                        </a:lnSpc>
                        <a:spcBef>
                          <a:spcPts val="0"/>
                        </a:spcBef>
                        <a:spcAft>
                          <a:spcPts val="0"/>
                        </a:spcAft>
                      </a:pPr>
                      <a:endParaRPr lang="en-US" sz="900" dirty="0">
                        <a:solidFill>
                          <a:srgbClr val="C00000"/>
                        </a:solidFill>
                        <a:latin typeface="Calibri" pitchFamily="34" charset="0"/>
                        <a:ea typeface="Times New Roman"/>
                        <a:cs typeface="Times New Roman"/>
                      </a:endParaRPr>
                    </a:p>
                    <a:p>
                      <a:pPr marL="0" marR="0" algn="ctr">
                        <a:spcBef>
                          <a:spcPts val="0"/>
                        </a:spcBef>
                        <a:spcAft>
                          <a:spcPts val="290"/>
                        </a:spcAft>
                      </a:pPr>
                      <a:r>
                        <a:rPr lang="en-US" sz="1800" dirty="0">
                          <a:solidFill>
                            <a:srgbClr val="C00000"/>
                          </a:solidFill>
                          <a:latin typeface="Calibri" pitchFamily="34" charset="0"/>
                          <a:ea typeface="Times New Roman"/>
                          <a:cs typeface="Times New Roman"/>
                        </a:rPr>
                        <a:t>later &amp; elsewhere</a:t>
                      </a:r>
                      <a:endParaRPr lang="en-US" sz="900" dirty="0">
                        <a:solidFill>
                          <a:srgbClr val="C000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600"/>
                        </a:lnSpc>
                        <a:spcBef>
                          <a:spcPts val="0"/>
                        </a:spcBef>
                        <a:spcAft>
                          <a:spcPts val="0"/>
                        </a:spcAft>
                      </a:pPr>
                      <a:endParaRPr lang="en-US" sz="1800" b="1" dirty="0">
                        <a:solidFill>
                          <a:srgbClr val="FF9900"/>
                        </a:solidFill>
                        <a:latin typeface="Calibri" pitchFamily="34" charset="0"/>
                        <a:ea typeface="Times New Roman"/>
                        <a:cs typeface="Times New Roman"/>
                      </a:endParaRPr>
                    </a:p>
                    <a:p>
                      <a:pPr marL="0" marR="0" algn="ctr">
                        <a:spcBef>
                          <a:spcPts val="0"/>
                        </a:spcBef>
                        <a:spcAft>
                          <a:spcPts val="0"/>
                        </a:spcAft>
                      </a:pPr>
                      <a:r>
                        <a:rPr lang="en-US" sz="1800" b="1" dirty="0" smtClean="0">
                          <a:solidFill>
                            <a:srgbClr val="FF9900"/>
                          </a:solidFill>
                          <a:latin typeface="Calibri" pitchFamily="34" charset="0"/>
                          <a:ea typeface="Times New Roman"/>
                          <a:cs typeface="Times New Roman"/>
                        </a:rPr>
                        <a:t>onsite </a:t>
                      </a:r>
                      <a:r>
                        <a:rPr lang="en-US" sz="1800" b="1" dirty="0">
                          <a:solidFill>
                            <a:srgbClr val="FF9900"/>
                          </a:solidFill>
                          <a:latin typeface="Calibri" pitchFamily="34" charset="0"/>
                          <a:ea typeface="Times New Roman"/>
                          <a:cs typeface="Times New Roman"/>
                        </a:rPr>
                        <a:t>&amp; </a:t>
                      </a:r>
                      <a:r>
                        <a:rPr lang="en-US" sz="1800" b="1" dirty="0" smtClean="0">
                          <a:solidFill>
                            <a:srgbClr val="FF9900"/>
                          </a:solidFill>
                          <a:latin typeface="Calibri" pitchFamily="34" charset="0"/>
                          <a:ea typeface="Times New Roman"/>
                          <a:cs typeface="Times New Roman"/>
                        </a:rPr>
                        <a:t>immediate</a:t>
                      </a:r>
                      <a:endParaRPr lang="en-US" sz="1050" b="1" dirty="0">
                        <a:solidFill>
                          <a:srgbClr val="FF9900"/>
                        </a:solidFill>
                        <a:latin typeface="Calibri" pitchFamily="34" charset="0"/>
                        <a:ea typeface="Times New Roman"/>
                        <a:cs typeface="Times New Roman"/>
                      </a:endParaRPr>
                    </a:p>
                  </a:txBody>
                  <a:tcPr marL="29497" marR="2949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14140041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6925" y="19050"/>
            <a:ext cx="5010150" cy="6819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1182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296153547"/>
              </p:ext>
            </p:extLst>
          </p:nvPr>
        </p:nvGraphicFramePr>
        <p:xfrm>
          <a:off x="1276455" y="1435261"/>
          <a:ext cx="5946147" cy="4606725"/>
        </p:xfrm>
        <a:graphic>
          <a:graphicData uri="http://schemas.openxmlformats.org/drawingml/2006/table">
            <a:tbl>
              <a:tblPr/>
              <a:tblGrid>
                <a:gridCol w="2418623"/>
                <a:gridCol w="2078095"/>
                <a:gridCol w="1449429"/>
              </a:tblGrid>
              <a:tr h="512356">
                <a:tc>
                  <a:txBody>
                    <a:bodyPr/>
                    <a:lstStyle/>
                    <a:p>
                      <a:pPr>
                        <a:lnSpc>
                          <a:spcPct val="115000"/>
                        </a:lnSpc>
                      </a:pPr>
                      <a:endParaRPr lang="en-US" sz="2000" b="1" dirty="0">
                        <a:latin typeface="Calibri"/>
                        <a:ea typeface="Times New Roman"/>
                      </a:endParaRPr>
                    </a:p>
                  </a:txBody>
                  <a:tcPr marL="29366" marR="29366" marT="2522" marB="0">
                    <a:lnL>
                      <a:noFill/>
                    </a:lnL>
                    <a:lnR>
                      <a:noFill/>
                    </a:lnR>
                    <a:lnT>
                      <a:noFill/>
                    </a:lnT>
                    <a:lnB>
                      <a:noFill/>
                    </a:lnB>
                  </a:tcPr>
                </a:tc>
                <a:tc>
                  <a:txBody>
                    <a:bodyPr/>
                    <a:lstStyle/>
                    <a:p>
                      <a:pPr marL="0" marR="0" algn="ctr">
                        <a:lnSpc>
                          <a:spcPct val="115000"/>
                        </a:lnSpc>
                        <a:spcBef>
                          <a:spcPts val="0"/>
                        </a:spcBef>
                        <a:spcAft>
                          <a:spcPts val="0"/>
                        </a:spcAft>
                      </a:pPr>
                      <a:r>
                        <a:rPr lang="en-US" sz="2800" b="1" dirty="0" smtClean="0">
                          <a:solidFill>
                            <a:srgbClr val="009644"/>
                          </a:solidFill>
                          <a:latin typeface="Calibri"/>
                          <a:ea typeface="Calibri"/>
                          <a:cs typeface="Times New Roman"/>
                        </a:rPr>
                        <a:t>Protects</a:t>
                      </a:r>
                      <a:endParaRPr lang="en-US" sz="2800" b="1" dirty="0">
                        <a:solidFill>
                          <a:srgbClr val="009644"/>
                        </a:solidFill>
                        <a:latin typeface="Calibri"/>
                        <a:ea typeface="Calibri"/>
                        <a:cs typeface="Times New Roman"/>
                      </a:endParaRP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800" b="1" dirty="0" smtClean="0">
                          <a:solidFill>
                            <a:srgbClr val="FF0000"/>
                          </a:solidFill>
                          <a:latin typeface="Calibri"/>
                          <a:ea typeface="Calibri"/>
                          <a:cs typeface="Times New Roman"/>
                        </a:rPr>
                        <a:t>Harms</a:t>
                      </a:r>
                      <a:endParaRPr lang="en-US" sz="2800" b="1" dirty="0">
                        <a:solidFill>
                          <a:srgbClr val="FF0000"/>
                        </a:solidFill>
                        <a:latin typeface="Calibri"/>
                        <a:ea typeface="Calibri"/>
                        <a:cs typeface="Times New Roman"/>
                      </a:endParaRPr>
                    </a:p>
                  </a:txBody>
                  <a:tcPr marL="29366" marR="29366" marT="2522" marB="0" anchor="ctr">
                    <a:lnL>
                      <a:noFill/>
                    </a:lnL>
                    <a:lnR>
                      <a:noFill/>
                    </a:lnR>
                    <a:lnT>
                      <a:noFill/>
                    </a:lnT>
                    <a:lnB>
                      <a:noFill/>
                    </a:lnB>
                  </a:tcPr>
                </a:tc>
              </a:tr>
              <a:tr h="36678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FF9900"/>
                          </a:solidFill>
                          <a:latin typeface="Calibri"/>
                          <a:ea typeface="Calibri"/>
                          <a:cs typeface="Times New Roman"/>
                        </a:rPr>
                        <a:t>Accidents</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solidFill>
                          <a:latin typeface="Calibri"/>
                          <a:ea typeface="Calibri"/>
                          <a:cs typeface="Times New Roman"/>
                        </a:rPr>
                        <a:t>No</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r h="366784">
                <a:tc>
                  <a:txBody>
                    <a:bodyPr/>
                    <a:lstStyle/>
                    <a:p>
                      <a:pPr marL="0" marR="0">
                        <a:lnSpc>
                          <a:spcPct val="115000"/>
                        </a:lnSpc>
                        <a:spcBef>
                          <a:spcPts val="0"/>
                        </a:spcBef>
                        <a:spcAft>
                          <a:spcPts val="0"/>
                        </a:spcAft>
                      </a:pPr>
                      <a:r>
                        <a:rPr lang="en-US" sz="2000" b="1" dirty="0">
                          <a:solidFill>
                            <a:srgbClr val="FF9900"/>
                          </a:solidFill>
                          <a:latin typeface="Calibri"/>
                          <a:ea typeface="Calibri"/>
                          <a:cs typeface="Times New Roman"/>
                        </a:rPr>
                        <a:t>Violence</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solidFill>
                          <a:latin typeface="Calibri"/>
                          <a:ea typeface="Calibri"/>
                          <a:cs typeface="Times New Roman"/>
                        </a:rPr>
                        <a:t>No</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r h="36678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FF9900"/>
                          </a:solidFill>
                          <a:latin typeface="Calibri"/>
                          <a:ea typeface="Calibri"/>
                          <a:cs typeface="Times New Roman"/>
                        </a:rPr>
                        <a:t>Suicide</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solidFill>
                          <a:latin typeface="Calibri"/>
                          <a:ea typeface="Calibri"/>
                          <a:cs typeface="Times New Roman"/>
                        </a:rPr>
                        <a:t>No</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r h="36678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FF9900"/>
                          </a:solidFill>
                          <a:latin typeface="Calibri"/>
                          <a:ea typeface="Calibri"/>
                          <a:cs typeface="Times New Roman"/>
                        </a:rPr>
                        <a:t>Fetal effects</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solidFill>
                          <a:latin typeface="Calibri"/>
                          <a:ea typeface="Calibri"/>
                          <a:cs typeface="Times New Roman"/>
                        </a:rPr>
                        <a:t>No</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r h="753483">
                <a:tc>
                  <a:txBody>
                    <a:bodyPr/>
                    <a:lstStyle/>
                    <a:p>
                      <a:pPr marL="0" marR="0">
                        <a:lnSpc>
                          <a:spcPct val="115000"/>
                        </a:lnSpc>
                        <a:spcBef>
                          <a:spcPts val="0"/>
                        </a:spcBef>
                        <a:spcAft>
                          <a:spcPts val="0"/>
                        </a:spcAft>
                      </a:pPr>
                      <a:r>
                        <a:rPr lang="en-US" sz="2000" b="1" dirty="0">
                          <a:solidFill>
                            <a:srgbClr val="FF9900"/>
                          </a:solidFill>
                          <a:latin typeface="Calibri"/>
                          <a:ea typeface="Calibri"/>
                          <a:cs typeface="Times New Roman"/>
                        </a:rPr>
                        <a:t>Psychiatric disorders</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solidFill>
                          <a:latin typeface="Calibri"/>
                          <a:ea typeface="Calibri"/>
                          <a:cs typeface="Times New Roman"/>
                        </a:rPr>
                        <a:t>No</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r h="36678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smtClean="0">
                          <a:solidFill>
                            <a:srgbClr val="FF9900"/>
                          </a:solidFill>
                          <a:latin typeface="Calibri"/>
                          <a:ea typeface="Calibri"/>
                          <a:cs typeface="Times New Roman"/>
                        </a:rPr>
                        <a:t>Cancer</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solidFill>
                          <a:latin typeface="Calibri"/>
                          <a:ea typeface="Calibri"/>
                          <a:cs typeface="Times New Roman"/>
                        </a:rPr>
                        <a:t>No</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r h="753483">
                <a:tc>
                  <a:txBody>
                    <a:bodyPr/>
                    <a:lstStyle/>
                    <a:p>
                      <a:pPr marL="0" marR="0">
                        <a:lnSpc>
                          <a:spcPct val="115000"/>
                        </a:lnSpc>
                        <a:spcBef>
                          <a:spcPts val="0"/>
                        </a:spcBef>
                        <a:spcAft>
                          <a:spcPts val="0"/>
                        </a:spcAft>
                      </a:pPr>
                      <a:r>
                        <a:rPr lang="en-US" sz="2000" b="1" dirty="0">
                          <a:solidFill>
                            <a:srgbClr val="FF9900"/>
                          </a:solidFill>
                          <a:latin typeface="Calibri"/>
                          <a:ea typeface="Calibri"/>
                          <a:cs typeface="Times New Roman"/>
                        </a:rPr>
                        <a:t>Neurological effects</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chemeClr val="tx1"/>
                          </a:solidFill>
                          <a:latin typeface="Calibri"/>
                          <a:ea typeface="Calibri"/>
                          <a:cs typeface="Times New Roman"/>
                        </a:rPr>
                        <a:t>No</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r h="753483">
                <a:tc>
                  <a:txBody>
                    <a:bodyPr/>
                    <a:lstStyle/>
                    <a:p>
                      <a:pPr marL="0" marR="0">
                        <a:lnSpc>
                          <a:spcPct val="115000"/>
                        </a:lnSpc>
                        <a:spcBef>
                          <a:spcPts val="0"/>
                        </a:spcBef>
                        <a:spcAft>
                          <a:spcPts val="0"/>
                        </a:spcAft>
                      </a:pPr>
                      <a:r>
                        <a:rPr lang="en-US" sz="2000" b="1" dirty="0">
                          <a:solidFill>
                            <a:srgbClr val="FF9900"/>
                          </a:solidFill>
                          <a:latin typeface="Calibri"/>
                          <a:ea typeface="Calibri"/>
                          <a:cs typeface="Times New Roman"/>
                        </a:rPr>
                        <a:t>Cardiovascular disease</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9644"/>
                          </a:solidFill>
                          <a:latin typeface="Calibri"/>
                          <a:ea typeface="Calibri"/>
                          <a:cs typeface="Times New Roman"/>
                        </a:rPr>
                        <a:t>at &gt; 50 years?</a:t>
                      </a:r>
                    </a:p>
                  </a:txBody>
                  <a:tcPr marL="29366" marR="29366" marT="2522" marB="0" anchor="ctr">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FF0000"/>
                          </a:solidFill>
                          <a:latin typeface="Calibri"/>
                          <a:ea typeface="Calibri"/>
                          <a:cs typeface="Times New Roman"/>
                        </a:rPr>
                        <a:t>Yes</a:t>
                      </a:r>
                    </a:p>
                  </a:txBody>
                  <a:tcPr marL="29366" marR="29366" marT="2522" marB="0" anchor="ctr">
                    <a:lnL>
                      <a:noFill/>
                    </a:lnL>
                    <a:lnR>
                      <a:noFill/>
                    </a:lnR>
                    <a:lnT>
                      <a:noFill/>
                    </a:lnT>
                    <a:lnB>
                      <a:noFill/>
                    </a:lnB>
                  </a:tcPr>
                </a:tc>
              </a:tr>
            </a:tbl>
          </a:graphicData>
        </a:graphic>
      </p:graphicFrame>
      <p:sp>
        <p:nvSpPr>
          <p:cNvPr id="3" name="TextBox 2"/>
          <p:cNvSpPr txBox="1"/>
          <p:nvPr/>
        </p:nvSpPr>
        <p:spPr>
          <a:xfrm>
            <a:off x="720691" y="403712"/>
            <a:ext cx="4432013" cy="789718"/>
          </a:xfrm>
          <a:prstGeom prst="rect">
            <a:avLst/>
          </a:prstGeom>
          <a:noFill/>
        </p:spPr>
        <p:txBody>
          <a:bodyPr wrap="none" lIns="50561" tIns="25280" rIns="50561" bIns="25280" rtlCol="0">
            <a:spAutoFit/>
          </a:bodyPr>
          <a:lstStyle/>
          <a:p>
            <a:r>
              <a:rPr lang="en-US" sz="4800" b="1" dirty="0">
                <a:latin typeface="Calibri" pitchFamily="34" charset="0"/>
              </a:rPr>
              <a:t>Alcohol &amp; Health</a:t>
            </a:r>
          </a:p>
        </p:txBody>
      </p:sp>
      <p:sp>
        <p:nvSpPr>
          <p:cNvPr id="4" name="TextBox 3"/>
          <p:cNvSpPr txBox="1"/>
          <p:nvPr/>
        </p:nvSpPr>
        <p:spPr>
          <a:xfrm>
            <a:off x="5607292" y="6236343"/>
            <a:ext cx="3452484" cy="369332"/>
          </a:xfrm>
          <a:prstGeom prst="rect">
            <a:avLst/>
          </a:prstGeom>
          <a:noFill/>
        </p:spPr>
        <p:txBody>
          <a:bodyPr wrap="none" rtlCol="0">
            <a:spAutoFit/>
          </a:bodyPr>
          <a:lstStyle/>
          <a:p>
            <a:r>
              <a:rPr lang="en-US" b="1" dirty="0">
                <a:solidFill>
                  <a:schemeClr val="bg1"/>
                </a:solidFill>
                <a:latin typeface="Calibri" pitchFamily="34" charset="0"/>
              </a:rPr>
              <a:t>Swedish Medical Research </a:t>
            </a:r>
            <a:r>
              <a:rPr lang="en-US" b="1" dirty="0" smtClean="0">
                <a:solidFill>
                  <a:schemeClr val="bg1"/>
                </a:solidFill>
                <a:latin typeface="Calibri" pitchFamily="34" charset="0"/>
              </a:rPr>
              <a:t>Council</a:t>
            </a:r>
            <a:endParaRPr lang="en-US" b="1" dirty="0">
              <a:solidFill>
                <a:schemeClr val="bg1"/>
              </a:solidFill>
              <a:latin typeface="Calibri" pitchFamily="34" charset="0"/>
            </a:endParaRPr>
          </a:p>
        </p:txBody>
      </p:sp>
    </p:spTree>
    <p:extLst>
      <p:ext uri="{BB962C8B-B14F-4D97-AF65-F5344CB8AC3E}">
        <p14:creationId xmlns:p14="http://schemas.microsoft.com/office/powerpoint/2010/main" xmlns="" val="244549269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88745" y="849357"/>
            <a:ext cx="5909210" cy="630828"/>
          </a:xfrm>
        </p:spPr>
        <p:txBody>
          <a:bodyPr>
            <a:normAutofit fontScale="90000"/>
          </a:bodyPr>
          <a:lstStyle/>
          <a:p>
            <a:pPr eaLnBrk="1" hangingPunct="1"/>
            <a:r>
              <a:rPr lang="en-US" b="1" dirty="0" smtClean="0">
                <a:latin typeface="Calibri" pitchFamily="34" charset="0"/>
              </a:rPr>
              <a:t>Alcohol SBI Model</a:t>
            </a:r>
          </a:p>
        </p:txBody>
      </p:sp>
      <p:graphicFrame>
        <p:nvGraphicFramePr>
          <p:cNvPr id="33829" name="Group 37"/>
          <p:cNvGraphicFramePr>
            <a:graphicFrameLocks noGrp="1"/>
          </p:cNvGraphicFramePr>
          <p:nvPr>
            <p:ph sz="half" idx="1"/>
            <p:extLst>
              <p:ext uri="{D42A27DB-BD31-4B8C-83A1-F6EECF244321}">
                <p14:modId xmlns:p14="http://schemas.microsoft.com/office/powerpoint/2010/main" xmlns="" val="4081726697"/>
              </p:ext>
            </p:extLst>
          </p:nvPr>
        </p:nvGraphicFramePr>
        <p:xfrm>
          <a:off x="588745" y="1703070"/>
          <a:ext cx="7572275" cy="4514850"/>
        </p:xfrm>
        <a:graphic>
          <a:graphicData uri="http://schemas.openxmlformats.org/drawingml/2006/table">
            <a:tbl>
              <a:tblPr/>
              <a:tblGrid>
                <a:gridCol w="2633834"/>
                <a:gridCol w="2567989"/>
                <a:gridCol w="2370452"/>
              </a:tblGrid>
              <a:tr h="9118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Population </a:t>
                      </a:r>
                    </a:p>
                  </a:txBody>
                  <a:tcPr marL="51435" marR="51435" marT="25718" marB="25718" anchor="ctr" horzOverflow="overflow">
                    <a:lnL cap="flat">
                      <a:noFill/>
                    </a:lnL>
                    <a:lnR>
                      <a:noFill/>
                    </a:lnR>
                    <a:lnT cap="flat">
                      <a:noFill/>
                    </a:lnT>
                    <a:lnB>
                      <a:noFill/>
                    </a:lnB>
                    <a:lnTlToBr>
                      <a:noFill/>
                    </a:lnTlToBr>
                    <a:lnBlToTr>
                      <a:noFill/>
                    </a:lnBlToTr>
                    <a:solidFill>
                      <a:srgbClr val="76AB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Intervention</a:t>
                      </a:r>
                    </a:p>
                  </a:txBody>
                  <a:tcPr marL="51435" marR="51435" marT="25718" marB="25718" anchor="ctr" horzOverflow="overflow">
                    <a:lnL>
                      <a:noFill/>
                    </a:lnL>
                    <a:lnR>
                      <a:noFill/>
                    </a:lnR>
                    <a:lnT cap="flat">
                      <a:noFill/>
                    </a:lnT>
                    <a:lnB>
                      <a:noFill/>
                    </a:lnB>
                    <a:lnTlToBr>
                      <a:noFill/>
                    </a:lnTlToBr>
                    <a:lnBlToTr>
                      <a:noFill/>
                    </a:lnBlToTr>
                    <a:solidFill>
                      <a:srgbClr val="76ABD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Drinking Goal</a:t>
                      </a:r>
                    </a:p>
                  </a:txBody>
                  <a:tcPr marL="51435" marR="51435" marT="25718" marB="25718" anchor="ctr" horzOverflow="overflow">
                    <a:lnL>
                      <a:noFill/>
                    </a:lnL>
                    <a:lnR cap="flat">
                      <a:noFill/>
                    </a:lnR>
                    <a:lnT cap="flat">
                      <a:noFill/>
                    </a:lnT>
                    <a:lnB>
                      <a:noFill/>
                    </a:lnB>
                    <a:lnTlToBr>
                      <a:noFill/>
                    </a:lnTlToBr>
                    <a:lnBlToTr>
                      <a:noFill/>
                    </a:lnBlToTr>
                    <a:solidFill>
                      <a:srgbClr val="76ABDC"/>
                    </a:solidFill>
                  </a:tcPr>
                </a:tc>
              </a:tr>
              <a:tr h="1111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rPr>
                        <a:t>Dependent drinkers</a:t>
                      </a:r>
                    </a:p>
                  </a:txBody>
                  <a:tcPr marL="51435" marR="51435" marT="25718" marB="25718"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rPr>
                        <a:t>specialty treatment</a:t>
                      </a:r>
                    </a:p>
                  </a:txBody>
                  <a:tcPr marL="51435" marR="51435" marT="25718" marB="2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rPr>
                        <a:t>abstinence</a:t>
                      </a:r>
                    </a:p>
                  </a:txBody>
                  <a:tcPr marL="51435" marR="51435" marT="25718" marB="25718" anchor="ctr" horzOverflow="overflow">
                    <a:lnL>
                      <a:noFill/>
                    </a:lnL>
                    <a:lnR cap="flat">
                      <a:noFill/>
                    </a:lnR>
                    <a:lnT>
                      <a:noFill/>
                    </a:lnT>
                    <a:lnB>
                      <a:noFill/>
                    </a:lnB>
                    <a:lnTlToBr>
                      <a:noFill/>
                    </a:lnTlToBr>
                    <a:lnBlToTr>
                      <a:noFill/>
                    </a:lnBlToTr>
                    <a:noFill/>
                  </a:tcPr>
                </a:tc>
              </a:tr>
              <a:tr h="12794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9900"/>
                          </a:solidFill>
                          <a:effectLst/>
                          <a:latin typeface="Calibri" pitchFamily="34" charset="0"/>
                        </a:rPr>
                        <a:t>Risky, nondependent drinkers</a:t>
                      </a:r>
                    </a:p>
                  </a:txBody>
                  <a:tcPr marL="51435" marR="51435" marT="25718" marB="25718"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9900"/>
                          </a:solidFill>
                          <a:effectLst/>
                          <a:latin typeface="Calibri" pitchFamily="34" charset="0"/>
                        </a:rPr>
                        <a:t>brief </a:t>
                      </a:r>
                    </a:p>
                  </a:txBody>
                  <a:tcPr marL="51435" marR="51435" marT="25718" marB="2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9900"/>
                          </a:solidFill>
                          <a:effectLst/>
                          <a:latin typeface="Calibri" pitchFamily="34" charset="0"/>
                        </a:rPr>
                        <a:t>decrease </a:t>
                      </a:r>
                      <a:br>
                        <a:rPr kumimoji="0" lang="en-US" sz="2000" b="1" i="0" u="none" strike="noStrike" cap="none" normalizeH="0" baseline="0" dirty="0" smtClean="0">
                          <a:ln>
                            <a:noFill/>
                          </a:ln>
                          <a:solidFill>
                            <a:srgbClr val="FF9900"/>
                          </a:solidFill>
                          <a:effectLst/>
                          <a:latin typeface="Calibri" pitchFamily="34" charset="0"/>
                        </a:rPr>
                      </a:br>
                      <a:r>
                        <a:rPr kumimoji="0" lang="en-US" sz="2000" b="1" i="0" u="none" strike="noStrike" cap="none" normalizeH="0" baseline="0" dirty="0" smtClean="0">
                          <a:ln>
                            <a:noFill/>
                          </a:ln>
                          <a:solidFill>
                            <a:srgbClr val="FF9900"/>
                          </a:solidFill>
                          <a:effectLst/>
                          <a:latin typeface="Calibri" pitchFamily="34" charset="0"/>
                        </a:rPr>
                        <a:t>or stop</a:t>
                      </a:r>
                    </a:p>
                  </a:txBody>
                  <a:tcPr marL="51435" marR="51435" marT="25718" marB="25718" anchor="ctr" horzOverflow="overflow">
                    <a:lnL>
                      <a:noFill/>
                    </a:lnL>
                    <a:lnR cap="flat">
                      <a:noFill/>
                    </a:lnR>
                    <a:lnT>
                      <a:noFill/>
                    </a:lnT>
                    <a:lnB>
                      <a:noFill/>
                    </a:lnB>
                    <a:lnTlToBr>
                      <a:noFill/>
                    </a:lnTlToBr>
                    <a:lnBlToTr>
                      <a:noFill/>
                    </a:lnBlToTr>
                    <a:noFill/>
                  </a:tcPr>
                </a:tc>
              </a:tr>
              <a:tr h="1211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8000"/>
                          </a:solidFill>
                          <a:effectLst/>
                          <a:latin typeface="Calibri" pitchFamily="34" charset="0"/>
                        </a:rPr>
                        <a:t>low risk drinkers</a:t>
                      </a:r>
                      <a:br>
                        <a:rPr kumimoji="0" lang="en-US" sz="2000" b="1" i="0" u="none" strike="noStrike" cap="none" normalizeH="0" baseline="0" dirty="0" smtClean="0">
                          <a:ln>
                            <a:noFill/>
                          </a:ln>
                          <a:solidFill>
                            <a:srgbClr val="008000"/>
                          </a:solidFill>
                          <a:effectLst/>
                          <a:latin typeface="Calibri" pitchFamily="34" charset="0"/>
                        </a:rPr>
                      </a:br>
                      <a:r>
                        <a:rPr kumimoji="0" lang="en-US" sz="2000" b="1" i="0" u="none" strike="noStrike" cap="none" normalizeH="0" baseline="0" dirty="0" smtClean="0">
                          <a:ln>
                            <a:noFill/>
                          </a:ln>
                          <a:solidFill>
                            <a:srgbClr val="008000"/>
                          </a:solidFill>
                          <a:effectLst/>
                          <a:latin typeface="Calibri" pitchFamily="34" charset="0"/>
                        </a:rPr>
                        <a:t>&amp; nondrinkers</a:t>
                      </a:r>
                    </a:p>
                  </a:txBody>
                  <a:tcPr marL="51435" marR="51435" marT="25718" marB="25718"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8000"/>
                          </a:solidFill>
                          <a:effectLst/>
                          <a:latin typeface="Calibri" pitchFamily="34" charset="0"/>
                        </a:rPr>
                        <a:t>bibliotherapy</a:t>
                      </a:r>
                    </a:p>
                  </a:txBody>
                  <a:tcPr marL="51435" marR="51435" marT="25718" marB="25718"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8000"/>
                          </a:solidFill>
                          <a:effectLst/>
                          <a:latin typeface="Calibri" pitchFamily="34" charset="0"/>
                        </a:rPr>
                        <a:t>drink </a:t>
                      </a:r>
                      <a:br>
                        <a:rPr kumimoji="0" lang="en-US" sz="2000" b="1" i="0" u="none" strike="noStrike" cap="none" normalizeH="0" baseline="0" dirty="0" smtClean="0">
                          <a:ln>
                            <a:noFill/>
                          </a:ln>
                          <a:solidFill>
                            <a:srgbClr val="008000"/>
                          </a:solidFill>
                          <a:effectLst/>
                          <a:latin typeface="Calibri" pitchFamily="34" charset="0"/>
                        </a:rPr>
                      </a:br>
                      <a:r>
                        <a:rPr kumimoji="0" lang="en-US" sz="2000" b="1" i="0" u="none" strike="noStrike" cap="none" normalizeH="0" baseline="0" dirty="0" smtClean="0">
                          <a:ln>
                            <a:noFill/>
                          </a:ln>
                          <a:solidFill>
                            <a:srgbClr val="008000"/>
                          </a:solidFill>
                          <a:effectLst/>
                          <a:latin typeface="Calibri" pitchFamily="34" charset="0"/>
                        </a:rPr>
                        <a:t>under limits</a:t>
                      </a:r>
                    </a:p>
                  </a:txBody>
                  <a:tcPr marL="51435" marR="51435" marT="25718" marB="25718" anchor="ct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xmlns="" val="298827008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161428" y="327873"/>
            <a:ext cx="6836271" cy="8160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rgbClr val="C00000"/>
                </a:solidFill>
              </a:rPr>
              <a:t>Risky Drinking </a:t>
            </a:r>
            <a:r>
              <a:rPr lang="en-US" sz="4800" b="1" dirty="0">
                <a:solidFill>
                  <a:srgbClr val="C00000"/>
                </a:solidFill>
              </a:rPr>
              <a:t>and Injury</a:t>
            </a:r>
          </a:p>
        </p:txBody>
      </p:sp>
      <p:grpSp>
        <p:nvGrpSpPr>
          <p:cNvPr id="20" name="Group 19"/>
          <p:cNvGrpSpPr/>
          <p:nvPr/>
        </p:nvGrpSpPr>
        <p:grpSpPr>
          <a:xfrm>
            <a:off x="342896" y="1543050"/>
            <a:ext cx="9233684" cy="4856289"/>
            <a:chOff x="1495146" y="2181524"/>
            <a:chExt cx="5436286" cy="3162899"/>
          </a:xfrm>
        </p:grpSpPr>
        <p:sp>
          <p:nvSpPr>
            <p:cNvPr id="3" name="Text Box 8"/>
            <p:cNvSpPr txBox="1">
              <a:spLocks noChangeArrowheads="1"/>
            </p:cNvSpPr>
            <p:nvPr/>
          </p:nvSpPr>
          <p:spPr bwMode="auto">
            <a:xfrm>
              <a:off x="1495146" y="2181524"/>
              <a:ext cx="1243013" cy="420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1800" dirty="0"/>
                <a:t>excessive   alcohol </a:t>
              </a:r>
              <a:br>
                <a:rPr lang="en-US" sz="1800" dirty="0"/>
              </a:br>
              <a:r>
                <a:rPr lang="en-US" sz="1800" dirty="0"/>
                <a:t>consumption</a:t>
              </a:r>
            </a:p>
          </p:txBody>
        </p:sp>
        <p:grpSp>
          <p:nvGrpSpPr>
            <p:cNvPr id="4" name="Group 16"/>
            <p:cNvGrpSpPr>
              <a:grpSpLocks/>
            </p:cNvGrpSpPr>
            <p:nvPr/>
          </p:nvGrpSpPr>
          <p:grpSpPr bwMode="auto">
            <a:xfrm>
              <a:off x="2806770" y="3078061"/>
              <a:ext cx="1435001" cy="1093887"/>
              <a:chOff x="1969" y="1634"/>
              <a:chExt cx="1607" cy="1225"/>
            </a:xfrm>
          </p:grpSpPr>
          <p:sp>
            <p:nvSpPr>
              <p:cNvPr id="5" name="Text Box 19"/>
              <p:cNvSpPr txBox="1">
                <a:spLocks noChangeArrowheads="1"/>
              </p:cNvSpPr>
              <p:nvPr/>
            </p:nvSpPr>
            <p:spPr bwMode="auto">
              <a:xfrm>
                <a:off x="2218" y="1642"/>
                <a:ext cx="1358"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dirty="0"/>
                  <a:t>cognitive function</a:t>
                </a:r>
              </a:p>
            </p:txBody>
          </p:sp>
          <p:sp>
            <p:nvSpPr>
              <p:cNvPr id="6" name="Text Box 20"/>
              <p:cNvSpPr txBox="1">
                <a:spLocks noChangeArrowheads="1"/>
              </p:cNvSpPr>
              <p:nvPr/>
            </p:nvSpPr>
            <p:spPr bwMode="auto">
              <a:xfrm>
                <a:off x="2221" y="2056"/>
                <a:ext cx="978"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dirty="0"/>
                  <a:t>coordination</a:t>
                </a:r>
              </a:p>
            </p:txBody>
          </p:sp>
          <p:sp>
            <p:nvSpPr>
              <p:cNvPr id="7" name="Text Box 21"/>
              <p:cNvSpPr txBox="1">
                <a:spLocks noChangeArrowheads="1"/>
              </p:cNvSpPr>
              <p:nvPr/>
            </p:nvSpPr>
            <p:spPr bwMode="auto">
              <a:xfrm>
                <a:off x="2241" y="2547"/>
                <a:ext cx="1207"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dirty="0"/>
                  <a:t>risk taking </a:t>
                </a:r>
              </a:p>
            </p:txBody>
          </p:sp>
          <p:sp>
            <p:nvSpPr>
              <p:cNvPr id="8" name="AutoShape 35"/>
              <p:cNvSpPr>
                <a:spLocks noChangeArrowheads="1"/>
              </p:cNvSpPr>
              <p:nvPr/>
            </p:nvSpPr>
            <p:spPr bwMode="auto">
              <a:xfrm>
                <a:off x="1973" y="2042"/>
                <a:ext cx="246" cy="336"/>
              </a:xfrm>
              <a:prstGeom prst="downArrow">
                <a:avLst>
                  <a:gd name="adj1" fmla="val 34935"/>
                  <a:gd name="adj2" fmla="val 48779"/>
                </a:avLst>
              </a:prstGeom>
              <a:solidFill>
                <a:srgbClr val="FF9933"/>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p>
            </p:txBody>
          </p:sp>
          <p:sp>
            <p:nvSpPr>
              <p:cNvPr id="9" name="AutoShape 2"/>
              <p:cNvSpPr>
                <a:spLocks noChangeArrowheads="1"/>
              </p:cNvSpPr>
              <p:nvPr/>
            </p:nvSpPr>
            <p:spPr bwMode="auto">
              <a:xfrm>
                <a:off x="1969" y="1634"/>
                <a:ext cx="246" cy="336"/>
              </a:xfrm>
              <a:prstGeom prst="downArrow">
                <a:avLst>
                  <a:gd name="adj1" fmla="val 34935"/>
                  <a:gd name="adj2" fmla="val 48779"/>
                </a:avLst>
              </a:prstGeom>
              <a:solidFill>
                <a:srgbClr val="FF9933"/>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p>
            </p:txBody>
          </p:sp>
          <p:sp>
            <p:nvSpPr>
              <p:cNvPr id="10" name="AutoShape 3"/>
              <p:cNvSpPr>
                <a:spLocks noChangeArrowheads="1"/>
              </p:cNvSpPr>
              <p:nvPr/>
            </p:nvSpPr>
            <p:spPr bwMode="auto">
              <a:xfrm rot="10800000">
                <a:off x="1977" y="2523"/>
                <a:ext cx="246" cy="336"/>
              </a:xfrm>
              <a:prstGeom prst="downArrow">
                <a:avLst>
                  <a:gd name="adj1" fmla="val 34935"/>
                  <a:gd name="adj2" fmla="val 48779"/>
                </a:avLst>
              </a:prstGeom>
              <a:solidFill>
                <a:srgbClr val="FF9933"/>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p>
            </p:txBody>
          </p:sp>
        </p:grpSp>
        <p:grpSp>
          <p:nvGrpSpPr>
            <p:cNvPr id="11" name="Group 12"/>
            <p:cNvGrpSpPr>
              <a:grpSpLocks/>
            </p:cNvGrpSpPr>
            <p:nvPr/>
          </p:nvGrpSpPr>
          <p:grpSpPr bwMode="auto">
            <a:xfrm>
              <a:off x="4603462" y="4351441"/>
              <a:ext cx="2327970" cy="992982"/>
              <a:chOff x="3989" y="3257"/>
              <a:chExt cx="2607" cy="1112"/>
            </a:xfrm>
          </p:grpSpPr>
          <p:sp>
            <p:nvSpPr>
              <p:cNvPr id="12" name="Text Box 28"/>
              <p:cNvSpPr txBox="1">
                <a:spLocks noChangeArrowheads="1"/>
              </p:cNvSpPr>
              <p:nvPr/>
            </p:nvSpPr>
            <p:spPr bwMode="auto">
              <a:xfrm>
                <a:off x="4254" y="3279"/>
                <a:ext cx="1296"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dirty="0"/>
                  <a:t>risk of injury</a:t>
                </a:r>
              </a:p>
            </p:txBody>
          </p:sp>
          <p:sp>
            <p:nvSpPr>
              <p:cNvPr id="13" name="Text Box 30"/>
              <p:cNvSpPr txBox="1">
                <a:spLocks noChangeArrowheads="1"/>
              </p:cNvSpPr>
              <p:nvPr/>
            </p:nvSpPr>
            <p:spPr bwMode="auto">
              <a:xfrm>
                <a:off x="4255" y="3665"/>
                <a:ext cx="1754"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dirty="0"/>
                  <a:t>severity of injury</a:t>
                </a:r>
              </a:p>
            </p:txBody>
          </p:sp>
          <p:sp>
            <p:nvSpPr>
              <p:cNvPr id="14" name="Text Box 32"/>
              <p:cNvSpPr txBox="1">
                <a:spLocks noChangeArrowheads="1"/>
              </p:cNvSpPr>
              <p:nvPr/>
            </p:nvSpPr>
            <p:spPr bwMode="auto">
              <a:xfrm>
                <a:off x="4256" y="4029"/>
                <a:ext cx="2340"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dirty="0"/>
                  <a:t>chance of survival</a:t>
                </a:r>
              </a:p>
            </p:txBody>
          </p:sp>
          <p:sp>
            <p:nvSpPr>
              <p:cNvPr id="15" name="AutoShape 7"/>
              <p:cNvSpPr>
                <a:spLocks noChangeArrowheads="1"/>
              </p:cNvSpPr>
              <p:nvPr/>
            </p:nvSpPr>
            <p:spPr bwMode="auto">
              <a:xfrm rot="10800000">
                <a:off x="3989" y="3257"/>
                <a:ext cx="246" cy="336"/>
              </a:xfrm>
              <a:prstGeom prst="downArrow">
                <a:avLst>
                  <a:gd name="adj1" fmla="val 34935"/>
                  <a:gd name="adj2" fmla="val 48779"/>
                </a:avLst>
              </a:prstGeom>
              <a:solidFill>
                <a:srgbClr val="CC006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p>
            </p:txBody>
          </p:sp>
          <p:sp>
            <p:nvSpPr>
              <p:cNvPr id="16" name="AutoShape 10"/>
              <p:cNvSpPr>
                <a:spLocks noChangeArrowheads="1"/>
              </p:cNvSpPr>
              <p:nvPr/>
            </p:nvSpPr>
            <p:spPr bwMode="auto">
              <a:xfrm rot="10800000">
                <a:off x="3997" y="3665"/>
                <a:ext cx="246" cy="336"/>
              </a:xfrm>
              <a:prstGeom prst="downArrow">
                <a:avLst>
                  <a:gd name="adj1" fmla="val 34935"/>
                  <a:gd name="adj2" fmla="val 48779"/>
                </a:avLst>
              </a:prstGeom>
              <a:solidFill>
                <a:srgbClr val="CC006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p>
            </p:txBody>
          </p:sp>
          <p:sp>
            <p:nvSpPr>
              <p:cNvPr id="17" name="AutoShape 11"/>
              <p:cNvSpPr>
                <a:spLocks noChangeArrowheads="1"/>
              </p:cNvSpPr>
              <p:nvPr/>
            </p:nvSpPr>
            <p:spPr bwMode="auto">
              <a:xfrm>
                <a:off x="3997" y="4033"/>
                <a:ext cx="246" cy="336"/>
              </a:xfrm>
              <a:prstGeom prst="downArrow">
                <a:avLst>
                  <a:gd name="adj1" fmla="val 34935"/>
                  <a:gd name="adj2" fmla="val 48779"/>
                </a:avLst>
              </a:prstGeom>
              <a:solidFill>
                <a:srgbClr val="CC006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p>
            </p:txBody>
          </p:sp>
        </p:grpSp>
        <p:sp>
          <p:nvSpPr>
            <p:cNvPr id="18" name="AutoShape 15"/>
            <p:cNvSpPr>
              <a:spLocks noChangeArrowheads="1"/>
            </p:cNvSpPr>
            <p:nvPr/>
          </p:nvSpPr>
          <p:spPr bwMode="auto">
            <a:xfrm rot="10800000" flipH="1">
              <a:off x="2753536" y="2388936"/>
              <a:ext cx="899751" cy="511671"/>
            </a:xfrm>
            <a:custGeom>
              <a:avLst/>
              <a:gdLst>
                <a:gd name="T0" fmla="*/ 121917314 w 21600"/>
                <a:gd name="T1" fmla="*/ 0 h 21600"/>
                <a:gd name="T2" fmla="*/ 88727211 w 21600"/>
                <a:gd name="T3" fmla="*/ 12100530 h 21600"/>
                <a:gd name="T4" fmla="*/ 0 w 21600"/>
                <a:gd name="T5" fmla="*/ 36019562 h 21600"/>
                <a:gd name="T6" fmla="*/ 64829123 w 21600"/>
                <a:gd name="T7" fmla="*/ 38307383 h 21600"/>
                <a:gd name="T8" fmla="*/ 129658330 w 21600"/>
                <a:gd name="T9" fmla="*/ 26393075 h 21600"/>
                <a:gd name="T10" fmla="*/ 155107418 w 21600"/>
                <a:gd name="T11" fmla="*/ 12100530 h 21600"/>
                <a:gd name="T12" fmla="*/ 17694720 60000 65536"/>
                <a:gd name="T13" fmla="*/ 11796480 60000 65536"/>
                <a:gd name="T14" fmla="*/ 11796480 60000 65536"/>
                <a:gd name="T15" fmla="*/ 5898240 60000 65536"/>
                <a:gd name="T16" fmla="*/ 0 60000 65536"/>
                <a:gd name="T17" fmla="*/ 0 60000 65536"/>
                <a:gd name="T18" fmla="*/ 0 w 21600"/>
                <a:gd name="T19" fmla="*/ 19021 h 21600"/>
                <a:gd name="T20" fmla="*/ 1805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78" y="0"/>
                  </a:moveTo>
                  <a:lnTo>
                    <a:pt x="12356" y="6823"/>
                  </a:lnTo>
                  <a:lnTo>
                    <a:pt x="15900" y="6823"/>
                  </a:lnTo>
                  <a:lnTo>
                    <a:pt x="15900" y="19021"/>
                  </a:lnTo>
                  <a:lnTo>
                    <a:pt x="0" y="19021"/>
                  </a:lnTo>
                  <a:lnTo>
                    <a:pt x="0" y="21600"/>
                  </a:lnTo>
                  <a:lnTo>
                    <a:pt x="18056" y="21600"/>
                  </a:lnTo>
                  <a:lnTo>
                    <a:pt x="18056" y="6823"/>
                  </a:lnTo>
                  <a:lnTo>
                    <a:pt x="21600" y="6823"/>
                  </a:lnTo>
                  <a:lnTo>
                    <a:pt x="16978" y="0"/>
                  </a:lnTo>
                  <a:close/>
                </a:path>
              </a:pathLst>
            </a:cu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en-US" sz="1200"/>
            </a:p>
          </p:txBody>
        </p:sp>
        <p:sp>
          <p:nvSpPr>
            <p:cNvPr id="19" name="AutoShape 13"/>
            <p:cNvSpPr>
              <a:spLocks noChangeArrowheads="1"/>
            </p:cNvSpPr>
            <p:nvPr/>
          </p:nvSpPr>
          <p:spPr bwMode="auto">
            <a:xfrm rot="10800000" flipH="1">
              <a:off x="4314747" y="3531985"/>
              <a:ext cx="1037815" cy="511672"/>
            </a:xfrm>
            <a:custGeom>
              <a:avLst/>
              <a:gdLst>
                <a:gd name="T0" fmla="*/ 67984890 w 21600"/>
                <a:gd name="T1" fmla="*/ 0 h 21600"/>
                <a:gd name="T2" fmla="*/ 49477031 w 21600"/>
                <a:gd name="T3" fmla="*/ 12100544 h 21600"/>
                <a:gd name="T4" fmla="*/ 0 w 21600"/>
                <a:gd name="T5" fmla="*/ 36019643 h 21600"/>
                <a:gd name="T6" fmla="*/ 36150750 w 21600"/>
                <a:gd name="T7" fmla="*/ 38307467 h 21600"/>
                <a:gd name="T8" fmla="*/ 72301501 w 21600"/>
                <a:gd name="T9" fmla="*/ 26393147 h 21600"/>
                <a:gd name="T10" fmla="*/ 86492749 w 21600"/>
                <a:gd name="T11" fmla="*/ 12100544 h 21600"/>
                <a:gd name="T12" fmla="*/ 17694720 60000 65536"/>
                <a:gd name="T13" fmla="*/ 11796480 60000 65536"/>
                <a:gd name="T14" fmla="*/ 11796480 60000 65536"/>
                <a:gd name="T15" fmla="*/ 5898240 60000 65536"/>
                <a:gd name="T16" fmla="*/ 0 60000 65536"/>
                <a:gd name="T17" fmla="*/ 0 60000 65536"/>
                <a:gd name="T18" fmla="*/ 0 w 21600"/>
                <a:gd name="T19" fmla="*/ 19021 h 21600"/>
                <a:gd name="T20" fmla="*/ 1805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78" y="0"/>
                  </a:moveTo>
                  <a:lnTo>
                    <a:pt x="12356" y="6823"/>
                  </a:lnTo>
                  <a:lnTo>
                    <a:pt x="15900" y="6823"/>
                  </a:lnTo>
                  <a:lnTo>
                    <a:pt x="15900" y="19021"/>
                  </a:lnTo>
                  <a:lnTo>
                    <a:pt x="0" y="19021"/>
                  </a:lnTo>
                  <a:lnTo>
                    <a:pt x="0" y="21600"/>
                  </a:lnTo>
                  <a:lnTo>
                    <a:pt x="18056" y="21600"/>
                  </a:lnTo>
                  <a:lnTo>
                    <a:pt x="18056" y="6823"/>
                  </a:lnTo>
                  <a:lnTo>
                    <a:pt x="21600" y="6823"/>
                  </a:lnTo>
                  <a:lnTo>
                    <a:pt x="16978" y="0"/>
                  </a:lnTo>
                  <a:close/>
                </a:path>
              </a:pathLst>
            </a:cu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en-US" sz="1200"/>
            </a:p>
          </p:txBody>
        </p:sp>
      </p:grpSp>
    </p:spTree>
    <p:extLst>
      <p:ext uri="{BB962C8B-B14F-4D97-AF65-F5344CB8AC3E}">
        <p14:creationId xmlns:p14="http://schemas.microsoft.com/office/powerpoint/2010/main" xmlns="" val="3704272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2884" y="281820"/>
            <a:ext cx="7126606" cy="184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National Commission on Prevention Priorities Ranks Preventive Services</a:t>
            </a:r>
          </a:p>
        </p:txBody>
      </p:sp>
      <p:graphicFrame>
        <p:nvGraphicFramePr>
          <p:cNvPr id="3" name="Group 57"/>
          <p:cNvGraphicFramePr>
            <a:graphicFrameLocks/>
          </p:cNvGraphicFramePr>
          <p:nvPr>
            <p:extLst>
              <p:ext uri="{D42A27DB-BD31-4B8C-83A1-F6EECF244321}">
                <p14:modId xmlns:p14="http://schemas.microsoft.com/office/powerpoint/2010/main" xmlns="" val="961987815"/>
              </p:ext>
            </p:extLst>
          </p:nvPr>
        </p:nvGraphicFramePr>
        <p:xfrm>
          <a:off x="857251" y="1783081"/>
          <a:ext cx="7589519" cy="4270225"/>
        </p:xfrm>
        <a:graphic>
          <a:graphicData uri="http://schemas.openxmlformats.org/drawingml/2006/table">
            <a:tbl>
              <a:tblPr/>
              <a:tblGrid>
                <a:gridCol w="4588663"/>
                <a:gridCol w="1083503"/>
                <a:gridCol w="878787"/>
                <a:gridCol w="1038566"/>
              </a:tblGrid>
              <a:tr h="786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Short Name</a:t>
                      </a:r>
                    </a:p>
                  </a:txBody>
                  <a:tcPr marL="51435" marR="51435" marT="25715" marB="25715"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D9C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Health Impact</a:t>
                      </a:r>
                    </a:p>
                  </a:txBody>
                  <a:tcPr marL="51435" marR="51435" marT="25715" marB="2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D9C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CE</a:t>
                      </a:r>
                    </a:p>
                  </a:txBody>
                  <a:tcPr marL="51435" marR="51435" marT="25715" marB="2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D9C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TOTAL</a:t>
                      </a:r>
                    </a:p>
                  </a:txBody>
                  <a:tcPr marL="51435" marR="51435" marT="25715" marB="25715"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D9CD5"/>
                    </a:solidFill>
                  </a:tcPr>
                </a:tc>
              </a:tr>
              <a:tr h="5555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Discuss Daily Aspirin Use</a:t>
                      </a:r>
                    </a:p>
                  </a:txBody>
                  <a:tcPr marL="51435" marR="51435" marT="25715" marB="25715"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a:t>
                      </a:r>
                    </a:p>
                  </a:txBody>
                  <a:tcPr marL="51435" marR="51435" marT="25715" marB="2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a:t>
                      </a:r>
                    </a:p>
                  </a:txBody>
                  <a:tcPr marL="51435" marR="51435" marT="25715" marB="2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ea typeface="+mn-ea"/>
                          <a:cs typeface="Arial" charset="0"/>
                        </a:rPr>
                        <a:t>10</a:t>
                      </a:r>
                    </a:p>
                  </a:txBody>
                  <a:tcPr marL="51435" marR="51435" marT="25715" marB="25715"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1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Childhood Vaccination Series</a:t>
                      </a:r>
                    </a:p>
                  </a:txBody>
                  <a:tcPr marL="51435" marR="51435" marT="25715" marB="2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a:t>
                      </a:r>
                    </a:p>
                  </a:txBody>
                  <a:tcPr marL="51435" marR="51435" marT="25715" marB="2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1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Tobacco Cessation Counseling</a:t>
                      </a:r>
                    </a:p>
                  </a:txBody>
                  <a:tcPr marL="51435" marR="51435" marT="25715" marB="2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10</a:t>
                      </a:r>
                    </a:p>
                  </a:txBody>
                  <a:tcPr marL="51435" marR="51435" marT="25715" marB="2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92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ial" pitchFamily="-84" charset="0"/>
                          <a:ea typeface="Arial" pitchFamily="-84" charset="0"/>
                          <a:cs typeface="Arial" pitchFamily="-84" charset="0"/>
                        </a:rPr>
                        <a:t>Alcohol </a:t>
                      </a:r>
                      <a:r>
                        <a:rPr kumimoji="0" lang="en-US" sz="1800" b="1" i="0" u="none" strike="noStrike" cap="none" normalizeH="0" baseline="0" dirty="0">
                          <a:ln>
                            <a:noFill/>
                          </a:ln>
                          <a:solidFill>
                            <a:srgbClr val="C00000"/>
                          </a:solidFill>
                          <a:effectLst/>
                          <a:latin typeface="Arial" pitchFamily="-84" charset="0"/>
                          <a:ea typeface="Arial" pitchFamily="-84" charset="0"/>
                          <a:cs typeface="Arial" pitchFamily="-84" charset="0"/>
                        </a:rPr>
                        <a:t>Screening &amp; Brief </a:t>
                      </a:r>
                      <a:r>
                        <a:rPr kumimoji="0" lang="en-US" sz="1800" b="1" i="0" u="none" strike="noStrike" cap="none" normalizeH="0" baseline="0" dirty="0" smtClean="0">
                          <a:ln>
                            <a:noFill/>
                          </a:ln>
                          <a:solidFill>
                            <a:srgbClr val="C00000"/>
                          </a:solidFill>
                          <a:effectLst/>
                          <a:latin typeface="Arial" pitchFamily="-84" charset="0"/>
                          <a:ea typeface="Arial" pitchFamily="-84" charset="0"/>
                          <a:cs typeface="Arial" pitchFamily="-84" charset="0"/>
                        </a:rPr>
                        <a:t>Intervention</a:t>
                      </a:r>
                      <a:endParaRPr kumimoji="0" lang="en-US" sz="1800" b="1" i="0" u="none" strike="noStrike" cap="none" normalizeH="0" baseline="0" dirty="0">
                        <a:ln>
                          <a:noFill/>
                        </a:ln>
                        <a:solidFill>
                          <a:srgbClr val="C00000"/>
                        </a:solidFill>
                        <a:effectLst/>
                        <a:latin typeface="Arial" pitchFamily="-84" charset="0"/>
                        <a:ea typeface="Arial" pitchFamily="-84" charset="0"/>
                        <a:cs typeface="Arial" pitchFamily="-84" charset="0"/>
                      </a:endParaRPr>
                    </a:p>
                  </a:txBody>
                  <a:tcPr marL="51435" marR="51435" marT="25715" marB="25715"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C00000"/>
                          </a:solidFill>
                          <a:effectLst/>
                          <a:latin typeface="Arial" pitchFamily="-84" charset="0"/>
                          <a:ea typeface="Arial" pitchFamily="-84" charset="0"/>
                          <a:cs typeface="Arial" pitchFamily="-84" charset="0"/>
                        </a:rPr>
                        <a:t>4</a:t>
                      </a:r>
                    </a:p>
                  </a:txBody>
                  <a:tcPr marL="51435" marR="51435" marT="25715" marB="2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C00000"/>
                          </a:solidFill>
                          <a:effectLst/>
                          <a:latin typeface="Arial" pitchFamily="-84" charset="0"/>
                          <a:ea typeface="Arial" pitchFamily="-84" charset="0"/>
                          <a:cs typeface="Arial" pitchFamily="-84" charset="0"/>
                        </a:rPr>
                        <a:t>5</a:t>
                      </a:r>
                    </a:p>
                  </a:txBody>
                  <a:tcPr marL="51435" marR="51435" marT="25715" marB="2571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C00000"/>
                          </a:solidFill>
                          <a:effectLst/>
                          <a:latin typeface="Arial" pitchFamily="-84" charset="0"/>
                          <a:ea typeface="Arial" pitchFamily="-84" charset="0"/>
                          <a:cs typeface="Arial" pitchFamily="-84" charset="0"/>
                        </a:rPr>
                        <a:t>9</a:t>
                      </a:r>
                    </a:p>
                  </a:txBody>
                  <a:tcPr marL="51435" marR="51435" marT="25715" marB="25715"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41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Colorectal Cancer Screening</a:t>
                      </a:r>
                    </a:p>
                  </a:txBody>
                  <a:tcPr marL="51435" marR="51435" marT="25715" marB="2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84" charset="0"/>
                          <a:ea typeface="Arial" pitchFamily="-84" charset="0"/>
                          <a:cs typeface="Arial" pitchFamily="-84" charset="0"/>
                        </a:rPr>
                        <a:t>4</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84" charset="0"/>
                          <a:ea typeface="Arial" pitchFamily="-84" charset="0"/>
                          <a:cs typeface="Arial" pitchFamily="-84" charset="0"/>
                        </a:rPr>
                        <a:t>4</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84" charset="0"/>
                          <a:ea typeface="Arial" pitchFamily="-84" charset="0"/>
                          <a:cs typeface="Arial" pitchFamily="-84" charset="0"/>
                        </a:rPr>
                        <a:t>8</a:t>
                      </a:r>
                    </a:p>
                  </a:txBody>
                  <a:tcPr marL="51435" marR="51435" marT="25715" marB="2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1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Hypertension Screening</a:t>
                      </a:r>
                    </a:p>
                  </a:txBody>
                  <a:tcPr marL="51435" marR="51435" marT="25715" marB="2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84" charset="0"/>
                          <a:ea typeface="Arial" pitchFamily="-84" charset="0"/>
                          <a:cs typeface="Arial" pitchFamily="-84" charset="0"/>
                        </a:rPr>
                        <a:t>5</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84" charset="0"/>
                          <a:ea typeface="Arial" pitchFamily="-84" charset="0"/>
                          <a:cs typeface="Arial" pitchFamily="-84" charset="0"/>
                        </a:rPr>
                        <a:t>3</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84" charset="0"/>
                          <a:ea typeface="Arial" pitchFamily="-84" charset="0"/>
                          <a:cs typeface="Arial" pitchFamily="-84" charset="0"/>
                        </a:rPr>
                        <a:t>8</a:t>
                      </a:r>
                    </a:p>
                  </a:txBody>
                  <a:tcPr marL="51435" marR="51435" marT="25715" marB="2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1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Influenza Immunization – older adults</a:t>
                      </a:r>
                    </a:p>
                  </a:txBody>
                  <a:tcPr marL="51435" marR="51435" marT="25715" marB="2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4</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4</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84" charset="0"/>
                          <a:ea typeface="Arial" pitchFamily="-84" charset="0"/>
                          <a:cs typeface="Arial" pitchFamily="-84" charset="0"/>
                        </a:rPr>
                        <a:t>8</a:t>
                      </a:r>
                    </a:p>
                  </a:txBody>
                  <a:tcPr marL="51435" marR="51435" marT="25715" marB="2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1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Vision Screening – older adults</a:t>
                      </a:r>
                    </a:p>
                  </a:txBody>
                  <a:tcPr marL="51435" marR="51435" marT="25715" marB="2571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3</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5</a:t>
                      </a:r>
                    </a:p>
                  </a:txBody>
                  <a:tcPr marL="51435" marR="51435" marT="25715" marB="2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84" charset="0"/>
                          <a:ea typeface="Arial" pitchFamily="-84" charset="0"/>
                          <a:cs typeface="Arial" pitchFamily="-84" charset="0"/>
                        </a:rPr>
                        <a:t>8</a:t>
                      </a:r>
                    </a:p>
                  </a:txBody>
                  <a:tcPr marL="51435" marR="51435" marT="25715" marB="25715"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151270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a:grpSpLocks noChangeAspect="1"/>
          </p:cNvGrpSpPr>
          <p:nvPr/>
        </p:nvGrpSpPr>
        <p:grpSpPr>
          <a:xfrm>
            <a:off x="741174" y="365760"/>
            <a:ext cx="7661653" cy="6126480"/>
            <a:chOff x="1257300" y="685800"/>
            <a:chExt cx="6845300" cy="54737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7300" y="685800"/>
              <a:ext cx="6845300" cy="5473700"/>
            </a:xfrm>
            <a:prstGeom prst="rect">
              <a:avLst/>
            </a:prstGeom>
          </p:spPr>
        </p:pic>
        <p:sp>
          <p:nvSpPr>
            <p:cNvPr id="2" name="Oval 1"/>
            <p:cNvSpPr>
              <a:spLocks noChangeAspect="1"/>
            </p:cNvSpPr>
            <p:nvPr/>
          </p:nvSpPr>
          <p:spPr>
            <a:xfrm>
              <a:off x="3734483" y="3953487"/>
              <a:ext cx="1913233" cy="1855382"/>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961120" y="1097280"/>
            <a:ext cx="4450080" cy="2123658"/>
          </a:xfrm>
          <a:prstGeom prst="rect">
            <a:avLst/>
          </a:prstGeom>
          <a:noFill/>
        </p:spPr>
        <p:txBody>
          <a:bodyPr wrap="square" rtlCol="0">
            <a:spAutoFit/>
          </a:bodyPr>
          <a:lstStyle/>
          <a:p>
            <a:r>
              <a:rPr lang="en-US" sz="6600" b="1" dirty="0" smtClean="0">
                <a:solidFill>
                  <a:srgbClr val="FF0000"/>
                </a:solidFill>
              </a:rPr>
              <a:t>Flesh out notes.</a:t>
            </a:r>
            <a:endParaRPr lang="en-US" sz="6600" b="1" dirty="0">
              <a:solidFill>
                <a:srgbClr val="FF0000"/>
              </a:solidFill>
            </a:endParaRPr>
          </a:p>
        </p:txBody>
      </p:sp>
    </p:spTree>
    <p:extLst>
      <p:ext uri="{BB962C8B-B14F-4D97-AF65-F5344CB8AC3E}">
        <p14:creationId xmlns:p14="http://schemas.microsoft.com/office/powerpoint/2010/main" xmlns="" val="268154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0504" y="1422401"/>
            <a:ext cx="9314370" cy="3283591"/>
            <a:chOff x="-100504" y="1422401"/>
            <a:chExt cx="9314370" cy="3283591"/>
          </a:xfrm>
        </p:grpSpPr>
        <p:pic>
          <p:nvPicPr>
            <p:cNvPr id="8194" name="Picture 2" descr="http://www.jameslindlibrary.org/system/attachments/2124/original/MRC_1.jpg?127962049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87" t="-2548" r="-1678" b="77682"/>
            <a:stretch/>
          </p:blipFill>
          <p:spPr bwMode="auto">
            <a:xfrm>
              <a:off x="-100504" y="1422401"/>
              <a:ext cx="9314370" cy="310896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a:spLocks noChangeAspect="1"/>
            </p:cNvSpPr>
            <p:nvPr/>
          </p:nvSpPr>
          <p:spPr>
            <a:xfrm>
              <a:off x="0" y="1779912"/>
              <a:ext cx="319873"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grpSp>
    </p:spTree>
    <p:extLst>
      <p:ext uri="{BB962C8B-B14F-4D97-AF65-F5344CB8AC3E}">
        <p14:creationId xmlns:p14="http://schemas.microsoft.com/office/powerpoint/2010/main" xmlns="" val="254885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59" name="TextBox 91"/>
          <p:cNvSpPr txBox="1">
            <a:spLocks noChangeAspect="1" noChangeArrowheads="1"/>
          </p:cNvSpPr>
          <p:nvPr/>
        </p:nvSpPr>
        <p:spPr bwMode="auto">
          <a:xfrm>
            <a:off x="586339" y="615849"/>
            <a:ext cx="3394614" cy="666607"/>
          </a:xfrm>
          <a:prstGeom prst="rect">
            <a:avLst/>
          </a:prstGeom>
          <a:noFill/>
          <a:ln w="9525">
            <a:noFill/>
            <a:miter lim="800000"/>
            <a:headEnd/>
            <a:tailEnd/>
          </a:ln>
        </p:spPr>
        <p:txBody>
          <a:bodyPr wrap="none" lIns="50561" tIns="25280" rIns="50561" bIns="25280">
            <a:spAutoFit/>
          </a:bodyPr>
          <a:lstStyle/>
          <a:p>
            <a:pPr algn="l"/>
            <a:r>
              <a:rPr lang="en-US" sz="4000" b="1" dirty="0">
                <a:latin typeface="Calibri" pitchFamily="34" charset="0"/>
              </a:rPr>
              <a:t>U.S. population</a:t>
            </a:r>
          </a:p>
        </p:txBody>
      </p:sp>
      <p:sp>
        <p:nvSpPr>
          <p:cNvPr id="18460" name="Rectangle 112"/>
          <p:cNvSpPr>
            <a:spLocks noChangeAspect="1" noChangeArrowheads="1"/>
          </p:cNvSpPr>
          <p:nvPr/>
        </p:nvSpPr>
        <p:spPr bwMode="auto">
          <a:xfrm>
            <a:off x="7241933" y="5584026"/>
            <a:ext cx="1705295" cy="666607"/>
          </a:xfrm>
          <a:prstGeom prst="rect">
            <a:avLst/>
          </a:prstGeom>
          <a:noFill/>
          <a:ln w="9525">
            <a:noFill/>
            <a:miter lim="800000"/>
            <a:headEnd/>
            <a:tailEnd/>
          </a:ln>
        </p:spPr>
        <p:txBody>
          <a:bodyPr wrap="square" lIns="50561" tIns="25280" rIns="50561" bIns="25280">
            <a:spAutoFit/>
          </a:bodyPr>
          <a:lstStyle/>
          <a:p>
            <a:r>
              <a:rPr lang="en-US" sz="4000" b="1" dirty="0">
                <a:latin typeface="Calibri" pitchFamily="34" charset="0"/>
              </a:rPr>
              <a:t>100%</a:t>
            </a:r>
            <a:endParaRPr lang="en-US" sz="4000" dirty="0"/>
          </a:p>
        </p:txBody>
      </p:sp>
      <p:sp>
        <p:nvSpPr>
          <p:cNvPr id="215" name="Oval 214"/>
          <p:cNvSpPr>
            <a:spLocks noChangeAspect="1" noChangeArrowheads="1"/>
          </p:cNvSpPr>
          <p:nvPr/>
        </p:nvSpPr>
        <p:spPr bwMode="auto">
          <a:xfrm>
            <a:off x="4697768" y="1631245"/>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16" name="Oval 215"/>
          <p:cNvSpPr>
            <a:spLocks noChangeAspect="1" noChangeArrowheads="1"/>
          </p:cNvSpPr>
          <p:nvPr/>
        </p:nvSpPr>
        <p:spPr bwMode="auto">
          <a:xfrm>
            <a:off x="5163047" y="1631245"/>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17" name="Oval 216"/>
          <p:cNvSpPr>
            <a:spLocks noChangeAspect="1" noChangeArrowheads="1"/>
          </p:cNvSpPr>
          <p:nvPr/>
        </p:nvSpPr>
        <p:spPr bwMode="auto">
          <a:xfrm>
            <a:off x="5629631" y="1631245"/>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18" name="Oval 217"/>
          <p:cNvSpPr>
            <a:spLocks noChangeAspect="1" noChangeArrowheads="1"/>
          </p:cNvSpPr>
          <p:nvPr/>
        </p:nvSpPr>
        <p:spPr bwMode="auto">
          <a:xfrm>
            <a:off x="6094912" y="1631245"/>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19" name="Oval 218"/>
          <p:cNvSpPr>
            <a:spLocks noChangeAspect="1" noChangeArrowheads="1"/>
          </p:cNvSpPr>
          <p:nvPr/>
        </p:nvSpPr>
        <p:spPr bwMode="auto">
          <a:xfrm>
            <a:off x="6561490" y="1631245"/>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0" name="Oval 219"/>
          <p:cNvSpPr>
            <a:spLocks noChangeAspect="1" noChangeArrowheads="1"/>
          </p:cNvSpPr>
          <p:nvPr/>
        </p:nvSpPr>
        <p:spPr bwMode="auto">
          <a:xfrm>
            <a:off x="4697768" y="2083782"/>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1" name="Oval 220"/>
          <p:cNvSpPr>
            <a:spLocks noChangeAspect="1" noChangeArrowheads="1"/>
          </p:cNvSpPr>
          <p:nvPr/>
        </p:nvSpPr>
        <p:spPr bwMode="auto">
          <a:xfrm>
            <a:off x="5163047" y="2083782"/>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2" name="Oval 221"/>
          <p:cNvSpPr>
            <a:spLocks noChangeAspect="1" noChangeArrowheads="1"/>
          </p:cNvSpPr>
          <p:nvPr/>
        </p:nvSpPr>
        <p:spPr bwMode="auto">
          <a:xfrm>
            <a:off x="5629631" y="2083782"/>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3" name="Oval 222"/>
          <p:cNvSpPr>
            <a:spLocks noChangeAspect="1" noChangeArrowheads="1"/>
          </p:cNvSpPr>
          <p:nvPr/>
        </p:nvSpPr>
        <p:spPr bwMode="auto">
          <a:xfrm>
            <a:off x="6094912" y="2083782"/>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4" name="Oval 223"/>
          <p:cNvSpPr>
            <a:spLocks noChangeAspect="1" noChangeArrowheads="1"/>
          </p:cNvSpPr>
          <p:nvPr/>
        </p:nvSpPr>
        <p:spPr bwMode="auto">
          <a:xfrm>
            <a:off x="6561490" y="2083782"/>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5" name="Oval 224"/>
          <p:cNvSpPr>
            <a:spLocks noChangeAspect="1" noChangeArrowheads="1"/>
          </p:cNvSpPr>
          <p:nvPr/>
        </p:nvSpPr>
        <p:spPr bwMode="auto">
          <a:xfrm>
            <a:off x="4697768" y="2534947"/>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6" name="Oval 225"/>
          <p:cNvSpPr>
            <a:spLocks noChangeAspect="1" noChangeArrowheads="1"/>
          </p:cNvSpPr>
          <p:nvPr/>
        </p:nvSpPr>
        <p:spPr bwMode="auto">
          <a:xfrm>
            <a:off x="5163047" y="2534947"/>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7" name="Oval 226"/>
          <p:cNvSpPr>
            <a:spLocks noChangeAspect="1" noChangeArrowheads="1"/>
          </p:cNvSpPr>
          <p:nvPr/>
        </p:nvSpPr>
        <p:spPr bwMode="auto">
          <a:xfrm>
            <a:off x="5629631" y="2534947"/>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8" name="Oval 227"/>
          <p:cNvSpPr>
            <a:spLocks noChangeAspect="1" noChangeArrowheads="1"/>
          </p:cNvSpPr>
          <p:nvPr/>
        </p:nvSpPr>
        <p:spPr bwMode="auto">
          <a:xfrm>
            <a:off x="6094912" y="2534947"/>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9" name="Oval 228"/>
          <p:cNvSpPr>
            <a:spLocks noChangeAspect="1" noChangeArrowheads="1"/>
          </p:cNvSpPr>
          <p:nvPr/>
        </p:nvSpPr>
        <p:spPr bwMode="auto">
          <a:xfrm>
            <a:off x="6561490" y="2534947"/>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0" name="Oval 229"/>
          <p:cNvSpPr>
            <a:spLocks noChangeAspect="1" noChangeArrowheads="1"/>
          </p:cNvSpPr>
          <p:nvPr/>
        </p:nvSpPr>
        <p:spPr bwMode="auto">
          <a:xfrm>
            <a:off x="4697768" y="2987485"/>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1" name="Oval 230"/>
          <p:cNvSpPr>
            <a:spLocks noChangeAspect="1" noChangeArrowheads="1"/>
          </p:cNvSpPr>
          <p:nvPr/>
        </p:nvSpPr>
        <p:spPr bwMode="auto">
          <a:xfrm>
            <a:off x="5163047" y="2987485"/>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2" name="Oval 231"/>
          <p:cNvSpPr>
            <a:spLocks noChangeAspect="1" noChangeArrowheads="1"/>
          </p:cNvSpPr>
          <p:nvPr/>
        </p:nvSpPr>
        <p:spPr bwMode="auto">
          <a:xfrm>
            <a:off x="5629631" y="2987485"/>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3" name="Oval 232"/>
          <p:cNvSpPr>
            <a:spLocks noChangeAspect="1" noChangeArrowheads="1"/>
          </p:cNvSpPr>
          <p:nvPr/>
        </p:nvSpPr>
        <p:spPr bwMode="auto">
          <a:xfrm>
            <a:off x="6094912" y="2987485"/>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4" name="Oval 233"/>
          <p:cNvSpPr>
            <a:spLocks noChangeAspect="1" noChangeArrowheads="1"/>
          </p:cNvSpPr>
          <p:nvPr/>
        </p:nvSpPr>
        <p:spPr bwMode="auto">
          <a:xfrm>
            <a:off x="6561490" y="2987485"/>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5" name="Oval 234"/>
          <p:cNvSpPr>
            <a:spLocks noChangeAspect="1" noChangeArrowheads="1"/>
          </p:cNvSpPr>
          <p:nvPr/>
        </p:nvSpPr>
        <p:spPr bwMode="auto">
          <a:xfrm>
            <a:off x="4697768" y="3441332"/>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6" name="Oval 235"/>
          <p:cNvSpPr>
            <a:spLocks noChangeAspect="1" noChangeArrowheads="1"/>
          </p:cNvSpPr>
          <p:nvPr/>
        </p:nvSpPr>
        <p:spPr bwMode="auto">
          <a:xfrm>
            <a:off x="5163047" y="3441332"/>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7" name="Oval 236"/>
          <p:cNvSpPr>
            <a:spLocks noChangeAspect="1" noChangeArrowheads="1"/>
          </p:cNvSpPr>
          <p:nvPr/>
        </p:nvSpPr>
        <p:spPr bwMode="auto">
          <a:xfrm>
            <a:off x="5629631" y="3441332"/>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8" name="Oval 237"/>
          <p:cNvSpPr>
            <a:spLocks noChangeAspect="1" noChangeArrowheads="1"/>
          </p:cNvSpPr>
          <p:nvPr/>
        </p:nvSpPr>
        <p:spPr bwMode="auto">
          <a:xfrm>
            <a:off x="6094912" y="3441332"/>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9" name="Oval 238"/>
          <p:cNvSpPr>
            <a:spLocks noChangeAspect="1" noChangeArrowheads="1"/>
          </p:cNvSpPr>
          <p:nvPr/>
        </p:nvSpPr>
        <p:spPr bwMode="auto">
          <a:xfrm>
            <a:off x="6561490" y="3441332"/>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 name="Oval 214"/>
          <p:cNvSpPr>
            <a:spLocks noChangeAspect="1" noChangeArrowheads="1"/>
          </p:cNvSpPr>
          <p:nvPr/>
        </p:nvSpPr>
        <p:spPr bwMode="auto">
          <a:xfrm>
            <a:off x="4695162" y="39690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3" name="Oval 215"/>
          <p:cNvSpPr>
            <a:spLocks noChangeAspect="1" noChangeArrowheads="1"/>
          </p:cNvSpPr>
          <p:nvPr/>
        </p:nvSpPr>
        <p:spPr bwMode="auto">
          <a:xfrm>
            <a:off x="5160441" y="396905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4" name="Oval 216"/>
          <p:cNvSpPr>
            <a:spLocks noChangeAspect="1" noChangeArrowheads="1"/>
          </p:cNvSpPr>
          <p:nvPr/>
        </p:nvSpPr>
        <p:spPr bwMode="auto">
          <a:xfrm>
            <a:off x="5627025" y="39690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5" name="Oval 217"/>
          <p:cNvSpPr>
            <a:spLocks noChangeAspect="1" noChangeArrowheads="1"/>
          </p:cNvSpPr>
          <p:nvPr/>
        </p:nvSpPr>
        <p:spPr bwMode="auto">
          <a:xfrm>
            <a:off x="6092304" y="396905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6" name="Oval 218"/>
          <p:cNvSpPr>
            <a:spLocks noChangeAspect="1" noChangeArrowheads="1"/>
          </p:cNvSpPr>
          <p:nvPr/>
        </p:nvSpPr>
        <p:spPr bwMode="auto">
          <a:xfrm>
            <a:off x="6558883" y="39690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 name="Oval 219"/>
          <p:cNvSpPr>
            <a:spLocks noChangeAspect="1" noChangeArrowheads="1"/>
          </p:cNvSpPr>
          <p:nvPr/>
        </p:nvSpPr>
        <p:spPr bwMode="auto">
          <a:xfrm>
            <a:off x="4695162" y="4421590"/>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8" name="Oval 220"/>
          <p:cNvSpPr>
            <a:spLocks noChangeAspect="1" noChangeArrowheads="1"/>
          </p:cNvSpPr>
          <p:nvPr/>
        </p:nvSpPr>
        <p:spPr bwMode="auto">
          <a:xfrm>
            <a:off x="5160441" y="4421590"/>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9" name="Oval 221"/>
          <p:cNvSpPr>
            <a:spLocks noChangeAspect="1" noChangeArrowheads="1"/>
          </p:cNvSpPr>
          <p:nvPr/>
        </p:nvSpPr>
        <p:spPr bwMode="auto">
          <a:xfrm>
            <a:off x="5627025" y="4421590"/>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0" name="Oval 222"/>
          <p:cNvSpPr>
            <a:spLocks noChangeAspect="1" noChangeArrowheads="1"/>
          </p:cNvSpPr>
          <p:nvPr/>
        </p:nvSpPr>
        <p:spPr bwMode="auto">
          <a:xfrm>
            <a:off x="6092304" y="4421590"/>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1" name="Oval 223"/>
          <p:cNvSpPr>
            <a:spLocks noChangeAspect="1" noChangeArrowheads="1"/>
          </p:cNvSpPr>
          <p:nvPr/>
        </p:nvSpPr>
        <p:spPr bwMode="auto">
          <a:xfrm>
            <a:off x="6558883" y="4421590"/>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2" name="Oval 224"/>
          <p:cNvSpPr>
            <a:spLocks noChangeAspect="1" noChangeArrowheads="1"/>
          </p:cNvSpPr>
          <p:nvPr/>
        </p:nvSpPr>
        <p:spPr bwMode="auto">
          <a:xfrm>
            <a:off x="4695162" y="48727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3" name="Oval 225"/>
          <p:cNvSpPr>
            <a:spLocks noChangeAspect="1" noChangeArrowheads="1"/>
          </p:cNvSpPr>
          <p:nvPr/>
        </p:nvSpPr>
        <p:spPr bwMode="auto">
          <a:xfrm>
            <a:off x="5160441" y="487275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4" name="Oval 226"/>
          <p:cNvSpPr>
            <a:spLocks noChangeAspect="1" noChangeArrowheads="1"/>
          </p:cNvSpPr>
          <p:nvPr/>
        </p:nvSpPr>
        <p:spPr bwMode="auto">
          <a:xfrm>
            <a:off x="5627025" y="48727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5" name="Oval 227"/>
          <p:cNvSpPr>
            <a:spLocks noChangeAspect="1" noChangeArrowheads="1"/>
          </p:cNvSpPr>
          <p:nvPr/>
        </p:nvSpPr>
        <p:spPr bwMode="auto">
          <a:xfrm>
            <a:off x="6092304" y="487275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6" name="Oval 228"/>
          <p:cNvSpPr>
            <a:spLocks noChangeAspect="1" noChangeArrowheads="1"/>
          </p:cNvSpPr>
          <p:nvPr/>
        </p:nvSpPr>
        <p:spPr bwMode="auto">
          <a:xfrm>
            <a:off x="6558883" y="48727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7" name="Oval 229"/>
          <p:cNvSpPr>
            <a:spLocks noChangeAspect="1" noChangeArrowheads="1"/>
          </p:cNvSpPr>
          <p:nvPr/>
        </p:nvSpPr>
        <p:spPr bwMode="auto">
          <a:xfrm>
            <a:off x="4695162" y="5325289"/>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8" name="Oval 230"/>
          <p:cNvSpPr>
            <a:spLocks noChangeAspect="1" noChangeArrowheads="1"/>
          </p:cNvSpPr>
          <p:nvPr/>
        </p:nvSpPr>
        <p:spPr bwMode="auto">
          <a:xfrm>
            <a:off x="5160441" y="5325289"/>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19" name="Oval 231"/>
          <p:cNvSpPr>
            <a:spLocks noChangeAspect="1" noChangeArrowheads="1"/>
          </p:cNvSpPr>
          <p:nvPr/>
        </p:nvSpPr>
        <p:spPr bwMode="auto">
          <a:xfrm>
            <a:off x="5627025" y="5325289"/>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0" name="Oval 232"/>
          <p:cNvSpPr>
            <a:spLocks noChangeAspect="1" noChangeArrowheads="1"/>
          </p:cNvSpPr>
          <p:nvPr/>
        </p:nvSpPr>
        <p:spPr bwMode="auto">
          <a:xfrm>
            <a:off x="6092304" y="5325289"/>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1" name="Oval 233"/>
          <p:cNvSpPr>
            <a:spLocks noChangeAspect="1" noChangeArrowheads="1"/>
          </p:cNvSpPr>
          <p:nvPr/>
        </p:nvSpPr>
        <p:spPr bwMode="auto">
          <a:xfrm>
            <a:off x="6558883" y="5325289"/>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2" name="Oval 234"/>
          <p:cNvSpPr>
            <a:spLocks noChangeAspect="1" noChangeArrowheads="1"/>
          </p:cNvSpPr>
          <p:nvPr/>
        </p:nvSpPr>
        <p:spPr bwMode="auto">
          <a:xfrm>
            <a:off x="4695162" y="5779138"/>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3" name="Oval 235"/>
          <p:cNvSpPr>
            <a:spLocks noChangeAspect="1" noChangeArrowheads="1"/>
          </p:cNvSpPr>
          <p:nvPr/>
        </p:nvSpPr>
        <p:spPr bwMode="auto">
          <a:xfrm>
            <a:off x="5160441" y="5779138"/>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 name="Oval 236"/>
          <p:cNvSpPr>
            <a:spLocks noChangeAspect="1" noChangeArrowheads="1"/>
          </p:cNvSpPr>
          <p:nvPr/>
        </p:nvSpPr>
        <p:spPr bwMode="auto">
          <a:xfrm>
            <a:off x="5627025" y="5779138"/>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5" name="Oval 237"/>
          <p:cNvSpPr>
            <a:spLocks noChangeAspect="1" noChangeArrowheads="1"/>
          </p:cNvSpPr>
          <p:nvPr/>
        </p:nvSpPr>
        <p:spPr bwMode="auto">
          <a:xfrm>
            <a:off x="6092304" y="5779138"/>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6" name="Oval 238"/>
          <p:cNvSpPr>
            <a:spLocks noChangeAspect="1" noChangeArrowheads="1"/>
          </p:cNvSpPr>
          <p:nvPr/>
        </p:nvSpPr>
        <p:spPr bwMode="auto">
          <a:xfrm>
            <a:off x="6558883" y="5779138"/>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7" name="Oval 214"/>
          <p:cNvSpPr>
            <a:spLocks noChangeAspect="1" noChangeArrowheads="1"/>
          </p:cNvSpPr>
          <p:nvPr/>
        </p:nvSpPr>
        <p:spPr bwMode="auto">
          <a:xfrm>
            <a:off x="2256683" y="1628559"/>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8" name="Oval 215"/>
          <p:cNvSpPr>
            <a:spLocks noChangeAspect="1" noChangeArrowheads="1"/>
          </p:cNvSpPr>
          <p:nvPr/>
        </p:nvSpPr>
        <p:spPr bwMode="auto">
          <a:xfrm>
            <a:off x="2724571" y="1628559"/>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9" name="Oval 216"/>
          <p:cNvSpPr>
            <a:spLocks noChangeAspect="1" noChangeArrowheads="1"/>
          </p:cNvSpPr>
          <p:nvPr/>
        </p:nvSpPr>
        <p:spPr bwMode="auto">
          <a:xfrm>
            <a:off x="3191150" y="1628559"/>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30" name="Oval 217"/>
          <p:cNvSpPr>
            <a:spLocks noChangeAspect="1" noChangeArrowheads="1"/>
          </p:cNvSpPr>
          <p:nvPr/>
        </p:nvSpPr>
        <p:spPr bwMode="auto">
          <a:xfrm>
            <a:off x="3656431" y="1628559"/>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31" name="Oval 218"/>
          <p:cNvSpPr>
            <a:spLocks noChangeAspect="1" noChangeArrowheads="1"/>
          </p:cNvSpPr>
          <p:nvPr/>
        </p:nvSpPr>
        <p:spPr bwMode="auto">
          <a:xfrm>
            <a:off x="4123013" y="1628559"/>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0" name="Oval 219"/>
          <p:cNvSpPr>
            <a:spLocks noChangeAspect="1" noChangeArrowheads="1"/>
          </p:cNvSpPr>
          <p:nvPr/>
        </p:nvSpPr>
        <p:spPr bwMode="auto">
          <a:xfrm>
            <a:off x="2256683" y="2081098"/>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1" name="Oval 220"/>
          <p:cNvSpPr>
            <a:spLocks noChangeAspect="1" noChangeArrowheads="1"/>
          </p:cNvSpPr>
          <p:nvPr/>
        </p:nvSpPr>
        <p:spPr bwMode="auto">
          <a:xfrm>
            <a:off x="2721964" y="2081098"/>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2" name="Oval 221"/>
          <p:cNvSpPr>
            <a:spLocks noChangeAspect="1" noChangeArrowheads="1"/>
          </p:cNvSpPr>
          <p:nvPr/>
        </p:nvSpPr>
        <p:spPr bwMode="auto">
          <a:xfrm>
            <a:off x="3191150" y="2081098"/>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3" name="Oval 222"/>
          <p:cNvSpPr>
            <a:spLocks noChangeAspect="1" noChangeArrowheads="1"/>
          </p:cNvSpPr>
          <p:nvPr/>
        </p:nvSpPr>
        <p:spPr bwMode="auto">
          <a:xfrm>
            <a:off x="3656431" y="2081098"/>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4" name="Oval 223"/>
          <p:cNvSpPr>
            <a:spLocks noChangeAspect="1" noChangeArrowheads="1"/>
          </p:cNvSpPr>
          <p:nvPr/>
        </p:nvSpPr>
        <p:spPr bwMode="auto">
          <a:xfrm>
            <a:off x="4123013" y="2081098"/>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5" name="Oval 224"/>
          <p:cNvSpPr>
            <a:spLocks noChangeAspect="1" noChangeArrowheads="1"/>
          </p:cNvSpPr>
          <p:nvPr/>
        </p:nvSpPr>
        <p:spPr bwMode="auto">
          <a:xfrm>
            <a:off x="2259290" y="253226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6" name="Oval 225"/>
          <p:cNvSpPr>
            <a:spLocks noChangeAspect="1" noChangeArrowheads="1"/>
          </p:cNvSpPr>
          <p:nvPr/>
        </p:nvSpPr>
        <p:spPr bwMode="auto">
          <a:xfrm>
            <a:off x="2724571" y="253226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7" name="Oval 226"/>
          <p:cNvSpPr>
            <a:spLocks noChangeAspect="1" noChangeArrowheads="1"/>
          </p:cNvSpPr>
          <p:nvPr/>
        </p:nvSpPr>
        <p:spPr bwMode="auto">
          <a:xfrm>
            <a:off x="3191150" y="253226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8" name="Oval 227"/>
          <p:cNvSpPr>
            <a:spLocks noChangeAspect="1" noChangeArrowheads="1"/>
          </p:cNvSpPr>
          <p:nvPr/>
        </p:nvSpPr>
        <p:spPr bwMode="auto">
          <a:xfrm>
            <a:off x="3656431" y="253226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49" name="Oval 228"/>
          <p:cNvSpPr>
            <a:spLocks noChangeAspect="1" noChangeArrowheads="1"/>
          </p:cNvSpPr>
          <p:nvPr/>
        </p:nvSpPr>
        <p:spPr bwMode="auto">
          <a:xfrm>
            <a:off x="4123013" y="253226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50" name="Oval 229"/>
          <p:cNvSpPr>
            <a:spLocks noChangeAspect="1" noChangeArrowheads="1"/>
          </p:cNvSpPr>
          <p:nvPr/>
        </p:nvSpPr>
        <p:spPr bwMode="auto">
          <a:xfrm>
            <a:off x="2259290" y="2984800"/>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51" name="Oval 230"/>
          <p:cNvSpPr>
            <a:spLocks noChangeAspect="1" noChangeArrowheads="1"/>
          </p:cNvSpPr>
          <p:nvPr/>
        </p:nvSpPr>
        <p:spPr bwMode="auto">
          <a:xfrm>
            <a:off x="2724571" y="2984800"/>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52" name="Oval 231"/>
          <p:cNvSpPr>
            <a:spLocks noChangeAspect="1" noChangeArrowheads="1"/>
          </p:cNvSpPr>
          <p:nvPr/>
        </p:nvSpPr>
        <p:spPr bwMode="auto">
          <a:xfrm>
            <a:off x="3191150" y="2984800"/>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53" name="Oval 232"/>
          <p:cNvSpPr>
            <a:spLocks noChangeAspect="1" noChangeArrowheads="1"/>
          </p:cNvSpPr>
          <p:nvPr/>
        </p:nvSpPr>
        <p:spPr bwMode="auto">
          <a:xfrm>
            <a:off x="3656431" y="2984800"/>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54" name="Oval 233"/>
          <p:cNvSpPr>
            <a:spLocks noChangeAspect="1" noChangeArrowheads="1"/>
          </p:cNvSpPr>
          <p:nvPr/>
        </p:nvSpPr>
        <p:spPr bwMode="auto">
          <a:xfrm>
            <a:off x="4123013" y="2984800"/>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255" name="Oval 234"/>
          <p:cNvSpPr>
            <a:spLocks noChangeAspect="1" noChangeArrowheads="1"/>
          </p:cNvSpPr>
          <p:nvPr/>
        </p:nvSpPr>
        <p:spPr bwMode="auto">
          <a:xfrm>
            <a:off x="2259290" y="3438648"/>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28" name="Oval 235"/>
          <p:cNvSpPr>
            <a:spLocks noChangeAspect="1" noChangeArrowheads="1"/>
          </p:cNvSpPr>
          <p:nvPr/>
        </p:nvSpPr>
        <p:spPr bwMode="auto">
          <a:xfrm>
            <a:off x="2724571" y="3438648"/>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29" name="Oval 236"/>
          <p:cNvSpPr>
            <a:spLocks noChangeAspect="1" noChangeArrowheads="1"/>
          </p:cNvSpPr>
          <p:nvPr/>
        </p:nvSpPr>
        <p:spPr bwMode="auto">
          <a:xfrm>
            <a:off x="3191150" y="3438648"/>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34" name="Oval 237"/>
          <p:cNvSpPr>
            <a:spLocks noChangeAspect="1" noChangeArrowheads="1"/>
          </p:cNvSpPr>
          <p:nvPr/>
        </p:nvSpPr>
        <p:spPr bwMode="auto">
          <a:xfrm>
            <a:off x="3656431" y="3438648"/>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35" name="Oval 238"/>
          <p:cNvSpPr>
            <a:spLocks noChangeAspect="1" noChangeArrowheads="1"/>
          </p:cNvSpPr>
          <p:nvPr/>
        </p:nvSpPr>
        <p:spPr bwMode="auto">
          <a:xfrm>
            <a:off x="4123013" y="3438648"/>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36" name="Oval 214"/>
          <p:cNvSpPr>
            <a:spLocks noChangeAspect="1" noChangeArrowheads="1"/>
          </p:cNvSpPr>
          <p:nvPr/>
        </p:nvSpPr>
        <p:spPr bwMode="auto">
          <a:xfrm>
            <a:off x="2256683" y="3975763"/>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37" name="Oval 215"/>
          <p:cNvSpPr>
            <a:spLocks noChangeAspect="1" noChangeArrowheads="1"/>
          </p:cNvSpPr>
          <p:nvPr/>
        </p:nvSpPr>
        <p:spPr bwMode="auto">
          <a:xfrm>
            <a:off x="2721964" y="3975763"/>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38" name="Oval 216"/>
          <p:cNvSpPr>
            <a:spLocks noChangeAspect="1" noChangeArrowheads="1"/>
          </p:cNvSpPr>
          <p:nvPr/>
        </p:nvSpPr>
        <p:spPr bwMode="auto">
          <a:xfrm>
            <a:off x="3188544" y="3975763"/>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39" name="Oval 217"/>
          <p:cNvSpPr>
            <a:spLocks noChangeAspect="1" noChangeArrowheads="1"/>
          </p:cNvSpPr>
          <p:nvPr/>
        </p:nvSpPr>
        <p:spPr bwMode="auto">
          <a:xfrm>
            <a:off x="3653824" y="3975763"/>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0" name="Oval 218"/>
          <p:cNvSpPr>
            <a:spLocks noChangeAspect="1" noChangeArrowheads="1"/>
          </p:cNvSpPr>
          <p:nvPr/>
        </p:nvSpPr>
        <p:spPr bwMode="auto">
          <a:xfrm>
            <a:off x="4120405" y="3975763"/>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1" name="Oval 219"/>
          <p:cNvSpPr>
            <a:spLocks noChangeAspect="1" noChangeArrowheads="1"/>
          </p:cNvSpPr>
          <p:nvPr/>
        </p:nvSpPr>
        <p:spPr bwMode="auto">
          <a:xfrm>
            <a:off x="2256683" y="4428302"/>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2" name="Oval 220"/>
          <p:cNvSpPr>
            <a:spLocks noChangeAspect="1" noChangeArrowheads="1"/>
          </p:cNvSpPr>
          <p:nvPr/>
        </p:nvSpPr>
        <p:spPr bwMode="auto">
          <a:xfrm>
            <a:off x="2721964" y="4428302"/>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3" name="Oval 221"/>
          <p:cNvSpPr>
            <a:spLocks noChangeAspect="1" noChangeArrowheads="1"/>
          </p:cNvSpPr>
          <p:nvPr/>
        </p:nvSpPr>
        <p:spPr bwMode="auto">
          <a:xfrm>
            <a:off x="3188544" y="4428302"/>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4" name="Oval 222"/>
          <p:cNvSpPr>
            <a:spLocks noChangeAspect="1" noChangeArrowheads="1"/>
          </p:cNvSpPr>
          <p:nvPr/>
        </p:nvSpPr>
        <p:spPr bwMode="auto">
          <a:xfrm>
            <a:off x="3653824" y="4428302"/>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5" name="Oval 223"/>
          <p:cNvSpPr>
            <a:spLocks noChangeAspect="1" noChangeArrowheads="1"/>
          </p:cNvSpPr>
          <p:nvPr/>
        </p:nvSpPr>
        <p:spPr bwMode="auto">
          <a:xfrm>
            <a:off x="4120405" y="4428302"/>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6" name="Oval 224"/>
          <p:cNvSpPr>
            <a:spLocks noChangeAspect="1" noChangeArrowheads="1"/>
          </p:cNvSpPr>
          <p:nvPr/>
        </p:nvSpPr>
        <p:spPr bwMode="auto">
          <a:xfrm>
            <a:off x="2256683" y="4879466"/>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7" name="Oval 225"/>
          <p:cNvSpPr>
            <a:spLocks noChangeAspect="1" noChangeArrowheads="1"/>
          </p:cNvSpPr>
          <p:nvPr/>
        </p:nvSpPr>
        <p:spPr bwMode="auto">
          <a:xfrm>
            <a:off x="2721964" y="4879466"/>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8" name="Oval 226"/>
          <p:cNvSpPr>
            <a:spLocks noChangeAspect="1" noChangeArrowheads="1"/>
          </p:cNvSpPr>
          <p:nvPr/>
        </p:nvSpPr>
        <p:spPr bwMode="auto">
          <a:xfrm>
            <a:off x="3188544" y="4879466"/>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49" name="Oval 227"/>
          <p:cNvSpPr>
            <a:spLocks noChangeAspect="1" noChangeArrowheads="1"/>
          </p:cNvSpPr>
          <p:nvPr/>
        </p:nvSpPr>
        <p:spPr bwMode="auto">
          <a:xfrm>
            <a:off x="3653824" y="4879466"/>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0" name="Oval 228"/>
          <p:cNvSpPr>
            <a:spLocks noChangeAspect="1" noChangeArrowheads="1"/>
          </p:cNvSpPr>
          <p:nvPr/>
        </p:nvSpPr>
        <p:spPr bwMode="auto">
          <a:xfrm>
            <a:off x="4120405" y="4879466"/>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1" name="Oval 229"/>
          <p:cNvSpPr>
            <a:spLocks noChangeAspect="1" noChangeArrowheads="1"/>
          </p:cNvSpPr>
          <p:nvPr/>
        </p:nvSpPr>
        <p:spPr bwMode="auto">
          <a:xfrm>
            <a:off x="2256683" y="5332005"/>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2" name="Oval 230"/>
          <p:cNvSpPr>
            <a:spLocks noChangeAspect="1" noChangeArrowheads="1"/>
          </p:cNvSpPr>
          <p:nvPr/>
        </p:nvSpPr>
        <p:spPr bwMode="auto">
          <a:xfrm>
            <a:off x="2721964" y="5332005"/>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3" name="Oval 231"/>
          <p:cNvSpPr>
            <a:spLocks noChangeAspect="1" noChangeArrowheads="1"/>
          </p:cNvSpPr>
          <p:nvPr/>
        </p:nvSpPr>
        <p:spPr bwMode="auto">
          <a:xfrm>
            <a:off x="3188544" y="5332005"/>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4" name="Oval 232"/>
          <p:cNvSpPr>
            <a:spLocks noChangeAspect="1" noChangeArrowheads="1"/>
          </p:cNvSpPr>
          <p:nvPr/>
        </p:nvSpPr>
        <p:spPr bwMode="auto">
          <a:xfrm>
            <a:off x="3653824" y="5332005"/>
            <a:ext cx="327129"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5" name="Oval 233"/>
          <p:cNvSpPr>
            <a:spLocks noChangeAspect="1" noChangeArrowheads="1"/>
          </p:cNvSpPr>
          <p:nvPr/>
        </p:nvSpPr>
        <p:spPr bwMode="auto">
          <a:xfrm>
            <a:off x="4120405" y="5332005"/>
            <a:ext cx="325827" cy="321899"/>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6" name="Oval 234"/>
          <p:cNvSpPr>
            <a:spLocks noChangeAspect="1" noChangeArrowheads="1"/>
          </p:cNvSpPr>
          <p:nvPr/>
        </p:nvSpPr>
        <p:spPr bwMode="auto">
          <a:xfrm>
            <a:off x="2256683" y="57858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7" name="Oval 235"/>
          <p:cNvSpPr>
            <a:spLocks noChangeAspect="1" noChangeArrowheads="1"/>
          </p:cNvSpPr>
          <p:nvPr/>
        </p:nvSpPr>
        <p:spPr bwMode="auto">
          <a:xfrm>
            <a:off x="2721964" y="578585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8" name="Oval 236"/>
          <p:cNvSpPr>
            <a:spLocks noChangeAspect="1" noChangeArrowheads="1"/>
          </p:cNvSpPr>
          <p:nvPr/>
        </p:nvSpPr>
        <p:spPr bwMode="auto">
          <a:xfrm>
            <a:off x="3188544" y="57858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59" name="Oval 237"/>
          <p:cNvSpPr>
            <a:spLocks noChangeAspect="1" noChangeArrowheads="1"/>
          </p:cNvSpPr>
          <p:nvPr/>
        </p:nvSpPr>
        <p:spPr bwMode="auto">
          <a:xfrm>
            <a:off x="3653824" y="5785851"/>
            <a:ext cx="327129"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
        <p:nvSpPr>
          <p:cNvPr id="73760" name="Oval 238"/>
          <p:cNvSpPr>
            <a:spLocks noChangeAspect="1" noChangeArrowheads="1"/>
          </p:cNvSpPr>
          <p:nvPr/>
        </p:nvSpPr>
        <p:spPr bwMode="auto">
          <a:xfrm>
            <a:off x="4120405" y="5785851"/>
            <a:ext cx="325827" cy="323268"/>
          </a:xfrm>
          <a:prstGeom prst="ellipse">
            <a:avLst/>
          </a:prstGeom>
          <a:solidFill>
            <a:srgbClr val="009900"/>
          </a:solidFill>
          <a:ln w="25400" algn="ctr">
            <a:noFill/>
            <a:round/>
            <a:headEnd/>
            <a:tailEnd/>
          </a:ln>
        </p:spPr>
        <p:txBody>
          <a:bodyPr lIns="50561" tIns="25280" rIns="50561" bIns="25280" anchor="ctr"/>
          <a:lstStyle/>
          <a:p>
            <a:pPr>
              <a:defRPr/>
            </a:pPr>
            <a:endParaRPr lang="en-US" sz="1000">
              <a:solidFill>
                <a:srgbClr val="008000"/>
              </a:solidFill>
            </a:endParaRPr>
          </a:p>
        </p:txBody>
      </p:sp>
    </p:spTree>
    <p:extLst>
      <p:ext uri="{BB962C8B-B14F-4D97-AF65-F5344CB8AC3E}">
        <p14:creationId xmlns:p14="http://schemas.microsoft.com/office/powerpoint/2010/main" xmlns="" val="330049035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59" name="TextBox 91"/>
          <p:cNvSpPr txBox="1">
            <a:spLocks noChangeArrowheads="1"/>
          </p:cNvSpPr>
          <p:nvPr/>
        </p:nvSpPr>
        <p:spPr bwMode="auto">
          <a:xfrm>
            <a:off x="585216" y="612648"/>
            <a:ext cx="3464184" cy="666607"/>
          </a:xfrm>
          <a:prstGeom prst="rect">
            <a:avLst/>
          </a:prstGeom>
          <a:noFill/>
          <a:ln w="9525">
            <a:noFill/>
            <a:miter lim="800000"/>
            <a:headEnd/>
            <a:tailEnd/>
          </a:ln>
        </p:spPr>
        <p:txBody>
          <a:bodyPr wrap="none" lIns="50561" tIns="25280" rIns="50561" bIns="25280">
            <a:spAutoFit/>
          </a:bodyPr>
          <a:lstStyle/>
          <a:p>
            <a:pPr algn="l"/>
            <a:r>
              <a:rPr lang="en-US" sz="4000" b="1" dirty="0">
                <a:solidFill>
                  <a:srgbClr val="FF9900"/>
                </a:solidFill>
                <a:latin typeface="Calibri" pitchFamily="34" charset="0"/>
              </a:rPr>
              <a:t>Drink Too Much</a:t>
            </a:r>
          </a:p>
        </p:txBody>
      </p:sp>
      <p:sp>
        <p:nvSpPr>
          <p:cNvPr id="18460" name="Rectangle 112"/>
          <p:cNvSpPr>
            <a:spLocks noChangeArrowheads="1"/>
          </p:cNvSpPr>
          <p:nvPr/>
        </p:nvSpPr>
        <p:spPr bwMode="auto">
          <a:xfrm>
            <a:off x="7242048" y="5586984"/>
            <a:ext cx="1598778" cy="666607"/>
          </a:xfrm>
          <a:prstGeom prst="rect">
            <a:avLst/>
          </a:prstGeom>
          <a:noFill/>
          <a:ln w="9525">
            <a:noFill/>
            <a:miter lim="800000"/>
            <a:headEnd/>
            <a:tailEnd/>
          </a:ln>
        </p:spPr>
        <p:txBody>
          <a:bodyPr lIns="50561" tIns="25280" rIns="50561" bIns="25280">
            <a:spAutoFit/>
          </a:bodyPr>
          <a:lstStyle/>
          <a:p>
            <a:r>
              <a:rPr lang="en-US" sz="4000" b="1" dirty="0">
                <a:solidFill>
                  <a:srgbClr val="FF9900"/>
                </a:solidFill>
                <a:latin typeface="Calibri" pitchFamily="34" charset="0"/>
              </a:rPr>
              <a:t>29%</a:t>
            </a:r>
            <a:endParaRPr lang="en-US" sz="4000" dirty="0">
              <a:solidFill>
                <a:srgbClr val="FF9900"/>
              </a:solidFill>
            </a:endParaRPr>
          </a:p>
        </p:txBody>
      </p:sp>
      <p:sp>
        <p:nvSpPr>
          <p:cNvPr id="215" name="Oval 214"/>
          <p:cNvSpPr>
            <a:spLocks noChangeArrowheads="1"/>
          </p:cNvSpPr>
          <p:nvPr/>
        </p:nvSpPr>
        <p:spPr bwMode="auto">
          <a:xfrm>
            <a:off x="4697666" y="163032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6" name="Oval 215"/>
          <p:cNvSpPr>
            <a:spLocks noChangeArrowheads="1"/>
          </p:cNvSpPr>
          <p:nvPr/>
        </p:nvSpPr>
        <p:spPr bwMode="auto">
          <a:xfrm>
            <a:off x="5162566" y="163032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7" name="Oval 216"/>
          <p:cNvSpPr>
            <a:spLocks noChangeArrowheads="1"/>
          </p:cNvSpPr>
          <p:nvPr/>
        </p:nvSpPr>
        <p:spPr bwMode="auto">
          <a:xfrm>
            <a:off x="5628769" y="163032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8" name="Oval 217"/>
          <p:cNvSpPr>
            <a:spLocks noChangeArrowheads="1"/>
          </p:cNvSpPr>
          <p:nvPr/>
        </p:nvSpPr>
        <p:spPr bwMode="auto">
          <a:xfrm>
            <a:off x="6093672" y="163032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9" name="Oval 218"/>
          <p:cNvSpPr>
            <a:spLocks noChangeArrowheads="1"/>
          </p:cNvSpPr>
          <p:nvPr/>
        </p:nvSpPr>
        <p:spPr bwMode="auto">
          <a:xfrm>
            <a:off x="6559871" y="163032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0" name="Oval 219"/>
          <p:cNvSpPr>
            <a:spLocks noChangeArrowheads="1"/>
          </p:cNvSpPr>
          <p:nvPr/>
        </p:nvSpPr>
        <p:spPr bwMode="auto">
          <a:xfrm>
            <a:off x="4697666" y="2083488"/>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1" name="Oval 220"/>
          <p:cNvSpPr>
            <a:spLocks noChangeArrowheads="1"/>
          </p:cNvSpPr>
          <p:nvPr/>
        </p:nvSpPr>
        <p:spPr bwMode="auto">
          <a:xfrm>
            <a:off x="5162566" y="2083488"/>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2" name="Oval 221"/>
          <p:cNvSpPr>
            <a:spLocks noChangeArrowheads="1"/>
          </p:cNvSpPr>
          <p:nvPr/>
        </p:nvSpPr>
        <p:spPr bwMode="auto">
          <a:xfrm>
            <a:off x="5628769" y="2083488"/>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3" name="Oval 222"/>
          <p:cNvSpPr>
            <a:spLocks noChangeArrowheads="1"/>
          </p:cNvSpPr>
          <p:nvPr/>
        </p:nvSpPr>
        <p:spPr bwMode="auto">
          <a:xfrm>
            <a:off x="6093672" y="2083488"/>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4" name="Oval 223"/>
          <p:cNvSpPr>
            <a:spLocks noChangeArrowheads="1"/>
          </p:cNvSpPr>
          <p:nvPr/>
        </p:nvSpPr>
        <p:spPr bwMode="auto">
          <a:xfrm>
            <a:off x="6559871" y="2083488"/>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5" name="Oval 224"/>
          <p:cNvSpPr>
            <a:spLocks noChangeArrowheads="1"/>
          </p:cNvSpPr>
          <p:nvPr/>
        </p:nvSpPr>
        <p:spPr bwMode="auto">
          <a:xfrm>
            <a:off x="4697666" y="253531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6" name="Oval 225"/>
          <p:cNvSpPr>
            <a:spLocks noChangeArrowheads="1"/>
          </p:cNvSpPr>
          <p:nvPr/>
        </p:nvSpPr>
        <p:spPr bwMode="auto">
          <a:xfrm>
            <a:off x="5162566" y="253531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7" name="Oval 226"/>
          <p:cNvSpPr>
            <a:spLocks noChangeArrowheads="1"/>
          </p:cNvSpPr>
          <p:nvPr/>
        </p:nvSpPr>
        <p:spPr bwMode="auto">
          <a:xfrm>
            <a:off x="5628769" y="253531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8" name="Oval 227"/>
          <p:cNvSpPr>
            <a:spLocks noChangeArrowheads="1"/>
          </p:cNvSpPr>
          <p:nvPr/>
        </p:nvSpPr>
        <p:spPr bwMode="auto">
          <a:xfrm>
            <a:off x="6093672" y="253531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9" name="Oval 228"/>
          <p:cNvSpPr>
            <a:spLocks noChangeArrowheads="1"/>
          </p:cNvSpPr>
          <p:nvPr/>
        </p:nvSpPr>
        <p:spPr bwMode="auto">
          <a:xfrm>
            <a:off x="6559871" y="253531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0" name="Oval 229"/>
          <p:cNvSpPr>
            <a:spLocks noChangeArrowheads="1"/>
          </p:cNvSpPr>
          <p:nvPr/>
        </p:nvSpPr>
        <p:spPr bwMode="auto">
          <a:xfrm>
            <a:off x="4697666" y="2988477"/>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1" name="Oval 230"/>
          <p:cNvSpPr>
            <a:spLocks noChangeArrowheads="1"/>
          </p:cNvSpPr>
          <p:nvPr/>
        </p:nvSpPr>
        <p:spPr bwMode="auto">
          <a:xfrm>
            <a:off x="5162566" y="2988477"/>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2" name="Oval 231"/>
          <p:cNvSpPr>
            <a:spLocks noChangeArrowheads="1"/>
          </p:cNvSpPr>
          <p:nvPr/>
        </p:nvSpPr>
        <p:spPr bwMode="auto">
          <a:xfrm>
            <a:off x="5628769" y="2988477"/>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3" name="Oval 232"/>
          <p:cNvSpPr>
            <a:spLocks noChangeArrowheads="1"/>
          </p:cNvSpPr>
          <p:nvPr/>
        </p:nvSpPr>
        <p:spPr bwMode="auto">
          <a:xfrm>
            <a:off x="6093672" y="2988477"/>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4" name="Oval 233"/>
          <p:cNvSpPr>
            <a:spLocks noChangeArrowheads="1"/>
          </p:cNvSpPr>
          <p:nvPr/>
        </p:nvSpPr>
        <p:spPr bwMode="auto">
          <a:xfrm>
            <a:off x="6559871" y="2988477"/>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5" name="Oval 234"/>
          <p:cNvSpPr>
            <a:spLocks noChangeArrowheads="1"/>
          </p:cNvSpPr>
          <p:nvPr/>
        </p:nvSpPr>
        <p:spPr bwMode="auto">
          <a:xfrm>
            <a:off x="4697666" y="3442985"/>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6" name="Oval 235"/>
          <p:cNvSpPr>
            <a:spLocks noChangeArrowheads="1"/>
          </p:cNvSpPr>
          <p:nvPr/>
        </p:nvSpPr>
        <p:spPr bwMode="auto">
          <a:xfrm>
            <a:off x="5162566" y="3442985"/>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7" name="Oval 236"/>
          <p:cNvSpPr>
            <a:spLocks noChangeArrowheads="1"/>
          </p:cNvSpPr>
          <p:nvPr/>
        </p:nvSpPr>
        <p:spPr bwMode="auto">
          <a:xfrm>
            <a:off x="5628769" y="3442985"/>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8" name="Oval 237"/>
          <p:cNvSpPr>
            <a:spLocks noChangeArrowheads="1"/>
          </p:cNvSpPr>
          <p:nvPr/>
        </p:nvSpPr>
        <p:spPr bwMode="auto">
          <a:xfrm>
            <a:off x="6093672" y="3442985"/>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9" name="Oval 238"/>
          <p:cNvSpPr>
            <a:spLocks noChangeArrowheads="1"/>
          </p:cNvSpPr>
          <p:nvPr/>
        </p:nvSpPr>
        <p:spPr bwMode="auto">
          <a:xfrm>
            <a:off x="6559871" y="3442985"/>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 name="Oval 214"/>
          <p:cNvSpPr>
            <a:spLocks noChangeArrowheads="1"/>
          </p:cNvSpPr>
          <p:nvPr/>
        </p:nvSpPr>
        <p:spPr bwMode="auto">
          <a:xfrm>
            <a:off x="4695062" y="3971455"/>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3" name="Oval 215"/>
          <p:cNvSpPr>
            <a:spLocks noChangeArrowheads="1"/>
          </p:cNvSpPr>
          <p:nvPr/>
        </p:nvSpPr>
        <p:spPr bwMode="auto">
          <a:xfrm>
            <a:off x="5159962" y="3971455"/>
            <a:ext cx="326863"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4" name="Oval 216"/>
          <p:cNvSpPr>
            <a:spLocks noChangeArrowheads="1"/>
          </p:cNvSpPr>
          <p:nvPr/>
        </p:nvSpPr>
        <p:spPr bwMode="auto">
          <a:xfrm>
            <a:off x="5626166" y="3971455"/>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5" name="Oval 217"/>
          <p:cNvSpPr>
            <a:spLocks noChangeArrowheads="1"/>
          </p:cNvSpPr>
          <p:nvPr/>
        </p:nvSpPr>
        <p:spPr bwMode="auto">
          <a:xfrm>
            <a:off x="6091067" y="3971455"/>
            <a:ext cx="326863"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6" name="Oval 218"/>
          <p:cNvSpPr>
            <a:spLocks noChangeArrowheads="1"/>
          </p:cNvSpPr>
          <p:nvPr/>
        </p:nvSpPr>
        <p:spPr bwMode="auto">
          <a:xfrm>
            <a:off x="6557265" y="3971455"/>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7" name="Oval 219"/>
          <p:cNvSpPr>
            <a:spLocks noChangeArrowheads="1"/>
          </p:cNvSpPr>
          <p:nvPr/>
        </p:nvSpPr>
        <p:spPr bwMode="auto">
          <a:xfrm>
            <a:off x="4695062" y="4424624"/>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8" name="Oval 220"/>
          <p:cNvSpPr>
            <a:spLocks noChangeArrowheads="1"/>
          </p:cNvSpPr>
          <p:nvPr/>
        </p:nvSpPr>
        <p:spPr bwMode="auto">
          <a:xfrm>
            <a:off x="5159962" y="4424624"/>
            <a:ext cx="326863"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9" name="Oval 221"/>
          <p:cNvSpPr>
            <a:spLocks noChangeArrowheads="1"/>
          </p:cNvSpPr>
          <p:nvPr/>
        </p:nvSpPr>
        <p:spPr bwMode="auto">
          <a:xfrm>
            <a:off x="5626166" y="4424624"/>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0" name="Oval 222"/>
          <p:cNvSpPr>
            <a:spLocks noChangeArrowheads="1"/>
          </p:cNvSpPr>
          <p:nvPr/>
        </p:nvSpPr>
        <p:spPr bwMode="auto">
          <a:xfrm>
            <a:off x="6091067" y="4424624"/>
            <a:ext cx="326863"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1" name="Oval 223"/>
          <p:cNvSpPr>
            <a:spLocks noChangeArrowheads="1"/>
          </p:cNvSpPr>
          <p:nvPr/>
        </p:nvSpPr>
        <p:spPr bwMode="auto">
          <a:xfrm>
            <a:off x="6557265" y="4424624"/>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2" name="Oval 224"/>
          <p:cNvSpPr>
            <a:spLocks noChangeArrowheads="1"/>
          </p:cNvSpPr>
          <p:nvPr/>
        </p:nvSpPr>
        <p:spPr bwMode="auto">
          <a:xfrm>
            <a:off x="4695062" y="4876442"/>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3" name="Oval 225"/>
          <p:cNvSpPr>
            <a:spLocks noChangeArrowheads="1"/>
          </p:cNvSpPr>
          <p:nvPr/>
        </p:nvSpPr>
        <p:spPr bwMode="auto">
          <a:xfrm>
            <a:off x="5159962" y="4876442"/>
            <a:ext cx="326863"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4" name="Oval 226"/>
          <p:cNvSpPr>
            <a:spLocks noChangeArrowheads="1"/>
          </p:cNvSpPr>
          <p:nvPr/>
        </p:nvSpPr>
        <p:spPr bwMode="auto">
          <a:xfrm>
            <a:off x="5626166" y="4876442"/>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5" name="Oval 227"/>
          <p:cNvSpPr>
            <a:spLocks noChangeArrowheads="1"/>
          </p:cNvSpPr>
          <p:nvPr/>
        </p:nvSpPr>
        <p:spPr bwMode="auto">
          <a:xfrm>
            <a:off x="6091067" y="4876442"/>
            <a:ext cx="326863"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6" name="Oval 228"/>
          <p:cNvSpPr>
            <a:spLocks noChangeArrowheads="1"/>
          </p:cNvSpPr>
          <p:nvPr/>
        </p:nvSpPr>
        <p:spPr bwMode="auto">
          <a:xfrm>
            <a:off x="6557265" y="4876442"/>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7" name="Oval 229"/>
          <p:cNvSpPr>
            <a:spLocks noChangeArrowheads="1"/>
          </p:cNvSpPr>
          <p:nvPr/>
        </p:nvSpPr>
        <p:spPr bwMode="auto">
          <a:xfrm>
            <a:off x="4695062" y="5329609"/>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8" name="Oval 230"/>
          <p:cNvSpPr>
            <a:spLocks noChangeArrowheads="1"/>
          </p:cNvSpPr>
          <p:nvPr/>
        </p:nvSpPr>
        <p:spPr bwMode="auto">
          <a:xfrm>
            <a:off x="5159962" y="5329609"/>
            <a:ext cx="326863"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19" name="Oval 231"/>
          <p:cNvSpPr>
            <a:spLocks noChangeArrowheads="1"/>
          </p:cNvSpPr>
          <p:nvPr/>
        </p:nvSpPr>
        <p:spPr bwMode="auto">
          <a:xfrm>
            <a:off x="5626166" y="5329609"/>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0" name="Oval 232"/>
          <p:cNvSpPr>
            <a:spLocks noChangeArrowheads="1"/>
          </p:cNvSpPr>
          <p:nvPr/>
        </p:nvSpPr>
        <p:spPr bwMode="auto">
          <a:xfrm>
            <a:off x="6091067" y="5329609"/>
            <a:ext cx="326863"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1" name="Oval 233"/>
          <p:cNvSpPr>
            <a:spLocks noChangeArrowheads="1"/>
          </p:cNvSpPr>
          <p:nvPr/>
        </p:nvSpPr>
        <p:spPr bwMode="auto">
          <a:xfrm>
            <a:off x="6557265" y="5329609"/>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2" name="Oval 234"/>
          <p:cNvSpPr>
            <a:spLocks noChangeArrowheads="1"/>
          </p:cNvSpPr>
          <p:nvPr/>
        </p:nvSpPr>
        <p:spPr bwMode="auto">
          <a:xfrm>
            <a:off x="4695062" y="5784119"/>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3" name="Oval 235"/>
          <p:cNvSpPr>
            <a:spLocks noChangeArrowheads="1"/>
          </p:cNvSpPr>
          <p:nvPr/>
        </p:nvSpPr>
        <p:spPr bwMode="auto">
          <a:xfrm>
            <a:off x="5159962" y="5784119"/>
            <a:ext cx="326863"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4" name="Oval 236"/>
          <p:cNvSpPr>
            <a:spLocks noChangeArrowheads="1"/>
          </p:cNvSpPr>
          <p:nvPr/>
        </p:nvSpPr>
        <p:spPr bwMode="auto">
          <a:xfrm>
            <a:off x="5626166" y="5784119"/>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5" name="Oval 237"/>
          <p:cNvSpPr>
            <a:spLocks noChangeArrowheads="1"/>
          </p:cNvSpPr>
          <p:nvPr/>
        </p:nvSpPr>
        <p:spPr bwMode="auto">
          <a:xfrm>
            <a:off x="6091067" y="5784119"/>
            <a:ext cx="326863"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6" name="Oval 238"/>
          <p:cNvSpPr>
            <a:spLocks noChangeArrowheads="1"/>
          </p:cNvSpPr>
          <p:nvPr/>
        </p:nvSpPr>
        <p:spPr bwMode="auto">
          <a:xfrm>
            <a:off x="6557265" y="5784119"/>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9900"/>
              </a:solidFill>
            </a:endParaRPr>
          </a:p>
        </p:txBody>
      </p:sp>
      <p:sp>
        <p:nvSpPr>
          <p:cNvPr id="27" name="Oval 214"/>
          <p:cNvSpPr>
            <a:spLocks noChangeArrowheads="1"/>
          </p:cNvSpPr>
          <p:nvPr/>
        </p:nvSpPr>
        <p:spPr bwMode="auto">
          <a:xfrm>
            <a:off x="2261173" y="1627632"/>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8" name="Oval 215"/>
          <p:cNvSpPr>
            <a:spLocks noChangeArrowheads="1"/>
          </p:cNvSpPr>
          <p:nvPr/>
        </p:nvSpPr>
        <p:spPr bwMode="auto">
          <a:xfrm>
            <a:off x="2726076" y="1627632"/>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9" name="Oval 216"/>
          <p:cNvSpPr>
            <a:spLocks noChangeArrowheads="1"/>
          </p:cNvSpPr>
          <p:nvPr/>
        </p:nvSpPr>
        <p:spPr bwMode="auto">
          <a:xfrm>
            <a:off x="3192275" y="1627632"/>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30" name="Oval 217"/>
          <p:cNvSpPr>
            <a:spLocks noChangeArrowheads="1"/>
          </p:cNvSpPr>
          <p:nvPr/>
        </p:nvSpPr>
        <p:spPr bwMode="auto">
          <a:xfrm>
            <a:off x="3657176" y="1627632"/>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31" name="Oval 218"/>
          <p:cNvSpPr>
            <a:spLocks noChangeArrowheads="1"/>
          </p:cNvSpPr>
          <p:nvPr/>
        </p:nvSpPr>
        <p:spPr bwMode="auto">
          <a:xfrm>
            <a:off x="4123379" y="1627632"/>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0" name="Oval 219"/>
          <p:cNvSpPr>
            <a:spLocks noChangeArrowheads="1"/>
          </p:cNvSpPr>
          <p:nvPr/>
        </p:nvSpPr>
        <p:spPr bwMode="auto">
          <a:xfrm>
            <a:off x="2261173" y="2080801"/>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1" name="Oval 220"/>
          <p:cNvSpPr>
            <a:spLocks noChangeArrowheads="1"/>
          </p:cNvSpPr>
          <p:nvPr/>
        </p:nvSpPr>
        <p:spPr bwMode="auto">
          <a:xfrm>
            <a:off x="2726076" y="2080801"/>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2" name="Oval 221"/>
          <p:cNvSpPr>
            <a:spLocks noChangeArrowheads="1"/>
          </p:cNvSpPr>
          <p:nvPr/>
        </p:nvSpPr>
        <p:spPr bwMode="auto">
          <a:xfrm>
            <a:off x="3192275" y="2080801"/>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3" name="Oval 222"/>
          <p:cNvSpPr>
            <a:spLocks noChangeArrowheads="1"/>
          </p:cNvSpPr>
          <p:nvPr/>
        </p:nvSpPr>
        <p:spPr bwMode="auto">
          <a:xfrm>
            <a:off x="3657176" y="2080801"/>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4" name="Oval 223"/>
          <p:cNvSpPr>
            <a:spLocks noChangeArrowheads="1"/>
          </p:cNvSpPr>
          <p:nvPr/>
        </p:nvSpPr>
        <p:spPr bwMode="auto">
          <a:xfrm>
            <a:off x="4123379" y="2080801"/>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5" name="Oval 224"/>
          <p:cNvSpPr>
            <a:spLocks noChangeArrowheads="1"/>
          </p:cNvSpPr>
          <p:nvPr/>
        </p:nvSpPr>
        <p:spPr bwMode="auto">
          <a:xfrm>
            <a:off x="2261173" y="253262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6" name="Oval 225"/>
          <p:cNvSpPr>
            <a:spLocks noChangeArrowheads="1"/>
          </p:cNvSpPr>
          <p:nvPr/>
        </p:nvSpPr>
        <p:spPr bwMode="auto">
          <a:xfrm>
            <a:off x="2726076" y="253262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7" name="Oval 226"/>
          <p:cNvSpPr>
            <a:spLocks noChangeArrowheads="1"/>
          </p:cNvSpPr>
          <p:nvPr/>
        </p:nvSpPr>
        <p:spPr bwMode="auto">
          <a:xfrm>
            <a:off x="3192275" y="253262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8" name="Oval 227"/>
          <p:cNvSpPr>
            <a:spLocks noChangeArrowheads="1"/>
          </p:cNvSpPr>
          <p:nvPr/>
        </p:nvSpPr>
        <p:spPr bwMode="auto">
          <a:xfrm>
            <a:off x="3657176" y="253262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9" name="Oval 228"/>
          <p:cNvSpPr>
            <a:spLocks noChangeArrowheads="1"/>
          </p:cNvSpPr>
          <p:nvPr/>
        </p:nvSpPr>
        <p:spPr bwMode="auto">
          <a:xfrm>
            <a:off x="4123379" y="253262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0" name="Oval 229"/>
          <p:cNvSpPr>
            <a:spLocks noChangeArrowheads="1"/>
          </p:cNvSpPr>
          <p:nvPr/>
        </p:nvSpPr>
        <p:spPr bwMode="auto">
          <a:xfrm>
            <a:off x="2261173" y="2985789"/>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1" name="Oval 230"/>
          <p:cNvSpPr>
            <a:spLocks noChangeArrowheads="1"/>
          </p:cNvSpPr>
          <p:nvPr/>
        </p:nvSpPr>
        <p:spPr bwMode="auto">
          <a:xfrm>
            <a:off x="2726076" y="2985789"/>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2" name="Oval 231"/>
          <p:cNvSpPr>
            <a:spLocks noChangeArrowheads="1"/>
          </p:cNvSpPr>
          <p:nvPr/>
        </p:nvSpPr>
        <p:spPr bwMode="auto">
          <a:xfrm>
            <a:off x="3192275" y="2985789"/>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3" name="Oval 232"/>
          <p:cNvSpPr>
            <a:spLocks noChangeArrowheads="1"/>
          </p:cNvSpPr>
          <p:nvPr/>
        </p:nvSpPr>
        <p:spPr bwMode="auto">
          <a:xfrm>
            <a:off x="3657176" y="2985789"/>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4" name="Oval 233"/>
          <p:cNvSpPr>
            <a:spLocks noChangeArrowheads="1"/>
          </p:cNvSpPr>
          <p:nvPr/>
        </p:nvSpPr>
        <p:spPr bwMode="auto">
          <a:xfrm>
            <a:off x="4123379" y="2985789"/>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5" name="Oval 234"/>
          <p:cNvSpPr>
            <a:spLocks noChangeArrowheads="1"/>
          </p:cNvSpPr>
          <p:nvPr/>
        </p:nvSpPr>
        <p:spPr bwMode="auto">
          <a:xfrm>
            <a:off x="2261173" y="3440297"/>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28" name="Oval 235"/>
          <p:cNvSpPr>
            <a:spLocks noChangeArrowheads="1"/>
          </p:cNvSpPr>
          <p:nvPr/>
        </p:nvSpPr>
        <p:spPr bwMode="auto">
          <a:xfrm>
            <a:off x="2726076" y="3440297"/>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29" name="Oval 236"/>
          <p:cNvSpPr>
            <a:spLocks noChangeArrowheads="1"/>
          </p:cNvSpPr>
          <p:nvPr/>
        </p:nvSpPr>
        <p:spPr bwMode="auto">
          <a:xfrm>
            <a:off x="3192275" y="3440297"/>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4" name="Oval 237"/>
          <p:cNvSpPr>
            <a:spLocks noChangeArrowheads="1"/>
          </p:cNvSpPr>
          <p:nvPr/>
        </p:nvSpPr>
        <p:spPr bwMode="auto">
          <a:xfrm>
            <a:off x="3657176" y="3440297"/>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5" name="Oval 238"/>
          <p:cNvSpPr>
            <a:spLocks noChangeArrowheads="1"/>
          </p:cNvSpPr>
          <p:nvPr/>
        </p:nvSpPr>
        <p:spPr bwMode="auto">
          <a:xfrm>
            <a:off x="4123379" y="3440297"/>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6" name="Oval 214"/>
          <p:cNvSpPr>
            <a:spLocks noChangeArrowheads="1"/>
          </p:cNvSpPr>
          <p:nvPr/>
        </p:nvSpPr>
        <p:spPr bwMode="auto">
          <a:xfrm>
            <a:off x="2258568" y="3978177"/>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7" name="Oval 215"/>
          <p:cNvSpPr>
            <a:spLocks noChangeArrowheads="1"/>
          </p:cNvSpPr>
          <p:nvPr/>
        </p:nvSpPr>
        <p:spPr bwMode="auto">
          <a:xfrm>
            <a:off x="2723471" y="3978177"/>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8" name="Oval 216"/>
          <p:cNvSpPr>
            <a:spLocks noChangeArrowheads="1"/>
          </p:cNvSpPr>
          <p:nvPr/>
        </p:nvSpPr>
        <p:spPr bwMode="auto">
          <a:xfrm>
            <a:off x="3189670" y="3978177"/>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9" name="Oval 217"/>
          <p:cNvSpPr>
            <a:spLocks noChangeArrowheads="1"/>
          </p:cNvSpPr>
          <p:nvPr/>
        </p:nvSpPr>
        <p:spPr bwMode="auto">
          <a:xfrm>
            <a:off x="3654571" y="3978177"/>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0" name="Oval 218"/>
          <p:cNvSpPr>
            <a:spLocks noChangeArrowheads="1"/>
          </p:cNvSpPr>
          <p:nvPr/>
        </p:nvSpPr>
        <p:spPr bwMode="auto">
          <a:xfrm>
            <a:off x="4120774" y="3978177"/>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1" name="Oval 219"/>
          <p:cNvSpPr>
            <a:spLocks noChangeArrowheads="1"/>
          </p:cNvSpPr>
          <p:nvPr/>
        </p:nvSpPr>
        <p:spPr bwMode="auto">
          <a:xfrm>
            <a:off x="2258568" y="4431345"/>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2" name="Oval 220"/>
          <p:cNvSpPr>
            <a:spLocks noChangeArrowheads="1"/>
          </p:cNvSpPr>
          <p:nvPr/>
        </p:nvSpPr>
        <p:spPr bwMode="auto">
          <a:xfrm>
            <a:off x="2723471" y="4431345"/>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3" name="Oval 221"/>
          <p:cNvSpPr>
            <a:spLocks noChangeArrowheads="1"/>
          </p:cNvSpPr>
          <p:nvPr/>
        </p:nvSpPr>
        <p:spPr bwMode="auto">
          <a:xfrm>
            <a:off x="3189670" y="4431345"/>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4" name="Oval 222"/>
          <p:cNvSpPr>
            <a:spLocks noChangeArrowheads="1"/>
          </p:cNvSpPr>
          <p:nvPr/>
        </p:nvSpPr>
        <p:spPr bwMode="auto">
          <a:xfrm>
            <a:off x="3654571" y="4431345"/>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5" name="Oval 223"/>
          <p:cNvSpPr>
            <a:spLocks noChangeArrowheads="1"/>
          </p:cNvSpPr>
          <p:nvPr/>
        </p:nvSpPr>
        <p:spPr bwMode="auto">
          <a:xfrm>
            <a:off x="4120774" y="4431345"/>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C000"/>
              </a:solidFill>
            </a:endParaRPr>
          </a:p>
        </p:txBody>
      </p:sp>
      <p:sp>
        <p:nvSpPr>
          <p:cNvPr id="73746" name="Oval 224"/>
          <p:cNvSpPr>
            <a:spLocks noChangeArrowheads="1"/>
          </p:cNvSpPr>
          <p:nvPr/>
        </p:nvSpPr>
        <p:spPr bwMode="auto">
          <a:xfrm>
            <a:off x="2258568" y="4883166"/>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7" name="Oval 225"/>
          <p:cNvSpPr>
            <a:spLocks noChangeArrowheads="1"/>
          </p:cNvSpPr>
          <p:nvPr/>
        </p:nvSpPr>
        <p:spPr bwMode="auto">
          <a:xfrm>
            <a:off x="2723471" y="4883166"/>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8" name="Oval 226"/>
          <p:cNvSpPr>
            <a:spLocks noChangeArrowheads="1"/>
          </p:cNvSpPr>
          <p:nvPr/>
        </p:nvSpPr>
        <p:spPr bwMode="auto">
          <a:xfrm>
            <a:off x="3189670" y="4883166"/>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9" name="Oval 227"/>
          <p:cNvSpPr>
            <a:spLocks noChangeArrowheads="1"/>
          </p:cNvSpPr>
          <p:nvPr/>
        </p:nvSpPr>
        <p:spPr bwMode="auto">
          <a:xfrm>
            <a:off x="3654571" y="4883166"/>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0" name="Oval 228"/>
          <p:cNvSpPr>
            <a:spLocks noChangeArrowheads="1"/>
          </p:cNvSpPr>
          <p:nvPr/>
        </p:nvSpPr>
        <p:spPr bwMode="auto">
          <a:xfrm>
            <a:off x="4120774" y="4883166"/>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C000"/>
              </a:solidFill>
            </a:endParaRPr>
          </a:p>
        </p:txBody>
      </p:sp>
      <p:sp>
        <p:nvSpPr>
          <p:cNvPr id="73751" name="Oval 229"/>
          <p:cNvSpPr>
            <a:spLocks noChangeArrowheads="1"/>
          </p:cNvSpPr>
          <p:nvPr/>
        </p:nvSpPr>
        <p:spPr bwMode="auto">
          <a:xfrm>
            <a:off x="2258568" y="5336334"/>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2" name="Oval 230"/>
          <p:cNvSpPr>
            <a:spLocks noChangeArrowheads="1"/>
          </p:cNvSpPr>
          <p:nvPr/>
        </p:nvSpPr>
        <p:spPr bwMode="auto">
          <a:xfrm>
            <a:off x="2723471" y="5336334"/>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3" name="Oval 231"/>
          <p:cNvSpPr>
            <a:spLocks noChangeArrowheads="1"/>
          </p:cNvSpPr>
          <p:nvPr/>
        </p:nvSpPr>
        <p:spPr bwMode="auto">
          <a:xfrm>
            <a:off x="3189670" y="5336334"/>
            <a:ext cx="325561"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4" name="Oval 232"/>
          <p:cNvSpPr>
            <a:spLocks noChangeArrowheads="1"/>
          </p:cNvSpPr>
          <p:nvPr/>
        </p:nvSpPr>
        <p:spPr bwMode="auto">
          <a:xfrm>
            <a:off x="3654571" y="5336334"/>
            <a:ext cx="326863" cy="316006"/>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5" name="Oval 233"/>
          <p:cNvSpPr>
            <a:spLocks noChangeArrowheads="1"/>
          </p:cNvSpPr>
          <p:nvPr/>
        </p:nvSpPr>
        <p:spPr bwMode="auto">
          <a:xfrm>
            <a:off x="4120774" y="5336334"/>
            <a:ext cx="325561" cy="316006"/>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C000"/>
              </a:solidFill>
            </a:endParaRPr>
          </a:p>
        </p:txBody>
      </p:sp>
      <p:sp>
        <p:nvSpPr>
          <p:cNvPr id="73756" name="Oval 234"/>
          <p:cNvSpPr>
            <a:spLocks noChangeArrowheads="1"/>
          </p:cNvSpPr>
          <p:nvPr/>
        </p:nvSpPr>
        <p:spPr bwMode="auto">
          <a:xfrm>
            <a:off x="2258568" y="579084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7" name="Oval 235"/>
          <p:cNvSpPr>
            <a:spLocks noChangeArrowheads="1"/>
          </p:cNvSpPr>
          <p:nvPr/>
        </p:nvSpPr>
        <p:spPr bwMode="auto">
          <a:xfrm>
            <a:off x="2723471" y="579084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8" name="Oval 236"/>
          <p:cNvSpPr>
            <a:spLocks noChangeArrowheads="1"/>
          </p:cNvSpPr>
          <p:nvPr/>
        </p:nvSpPr>
        <p:spPr bwMode="auto">
          <a:xfrm>
            <a:off x="3189670" y="5790841"/>
            <a:ext cx="325561"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9" name="Oval 237"/>
          <p:cNvSpPr>
            <a:spLocks noChangeArrowheads="1"/>
          </p:cNvSpPr>
          <p:nvPr/>
        </p:nvSpPr>
        <p:spPr bwMode="auto">
          <a:xfrm>
            <a:off x="3654571" y="5790841"/>
            <a:ext cx="326863" cy="317351"/>
          </a:xfrm>
          <a:prstGeom prst="ellipse">
            <a:avLst/>
          </a:prstGeom>
          <a:solidFill>
            <a:srgbClr val="0082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0" name="Oval 238"/>
          <p:cNvSpPr>
            <a:spLocks noChangeArrowheads="1"/>
          </p:cNvSpPr>
          <p:nvPr/>
        </p:nvSpPr>
        <p:spPr bwMode="auto">
          <a:xfrm>
            <a:off x="4120774" y="5790841"/>
            <a:ext cx="325561" cy="31735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rgbClr val="FFC000"/>
              </a:solidFill>
            </a:endParaRPr>
          </a:p>
        </p:txBody>
      </p:sp>
    </p:spTree>
    <p:extLst>
      <p:ext uri="{BB962C8B-B14F-4D97-AF65-F5344CB8AC3E}">
        <p14:creationId xmlns:p14="http://schemas.microsoft.com/office/powerpoint/2010/main" xmlns="" val="195114344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 name="Oval 214"/>
          <p:cNvSpPr>
            <a:spLocks noChangeArrowheads="1"/>
          </p:cNvSpPr>
          <p:nvPr/>
        </p:nvSpPr>
        <p:spPr bwMode="auto">
          <a:xfrm>
            <a:off x="4701355" y="1630315"/>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6" name="Oval 215"/>
          <p:cNvSpPr>
            <a:spLocks noChangeArrowheads="1"/>
          </p:cNvSpPr>
          <p:nvPr/>
        </p:nvSpPr>
        <p:spPr bwMode="auto">
          <a:xfrm>
            <a:off x="5165471" y="1630315"/>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7" name="Oval 216"/>
          <p:cNvSpPr>
            <a:spLocks noChangeArrowheads="1"/>
          </p:cNvSpPr>
          <p:nvPr/>
        </p:nvSpPr>
        <p:spPr bwMode="auto">
          <a:xfrm>
            <a:off x="5630888" y="1630315"/>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8" name="Oval 217"/>
          <p:cNvSpPr>
            <a:spLocks noChangeArrowheads="1"/>
          </p:cNvSpPr>
          <p:nvPr/>
        </p:nvSpPr>
        <p:spPr bwMode="auto">
          <a:xfrm>
            <a:off x="6095006" y="1630315"/>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9" name="Oval 218"/>
          <p:cNvSpPr>
            <a:spLocks noChangeArrowheads="1"/>
          </p:cNvSpPr>
          <p:nvPr/>
        </p:nvSpPr>
        <p:spPr bwMode="auto">
          <a:xfrm>
            <a:off x="6560419" y="1630315"/>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0" name="Oval 219"/>
          <p:cNvSpPr>
            <a:spLocks noChangeArrowheads="1"/>
          </p:cNvSpPr>
          <p:nvPr/>
        </p:nvSpPr>
        <p:spPr bwMode="auto">
          <a:xfrm>
            <a:off x="4701355" y="2082669"/>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1" name="Oval 220"/>
          <p:cNvSpPr>
            <a:spLocks noChangeArrowheads="1"/>
          </p:cNvSpPr>
          <p:nvPr/>
        </p:nvSpPr>
        <p:spPr bwMode="auto">
          <a:xfrm>
            <a:off x="5165471" y="2082669"/>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2" name="Oval 221"/>
          <p:cNvSpPr>
            <a:spLocks noChangeArrowheads="1"/>
          </p:cNvSpPr>
          <p:nvPr/>
        </p:nvSpPr>
        <p:spPr bwMode="auto">
          <a:xfrm>
            <a:off x="5630888" y="2082669"/>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3" name="Oval 222"/>
          <p:cNvSpPr>
            <a:spLocks noChangeArrowheads="1"/>
          </p:cNvSpPr>
          <p:nvPr/>
        </p:nvSpPr>
        <p:spPr bwMode="auto">
          <a:xfrm>
            <a:off x="6095006" y="2082669"/>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4" name="Oval 223"/>
          <p:cNvSpPr>
            <a:spLocks noChangeArrowheads="1"/>
          </p:cNvSpPr>
          <p:nvPr/>
        </p:nvSpPr>
        <p:spPr bwMode="auto">
          <a:xfrm>
            <a:off x="6560419" y="2082669"/>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5" name="Oval 224"/>
          <p:cNvSpPr>
            <a:spLocks noChangeArrowheads="1"/>
          </p:cNvSpPr>
          <p:nvPr/>
        </p:nvSpPr>
        <p:spPr bwMode="auto">
          <a:xfrm>
            <a:off x="4701355" y="253367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6" name="Oval 225"/>
          <p:cNvSpPr>
            <a:spLocks noChangeArrowheads="1"/>
          </p:cNvSpPr>
          <p:nvPr/>
        </p:nvSpPr>
        <p:spPr bwMode="auto">
          <a:xfrm>
            <a:off x="5165471" y="2533677"/>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7" name="Oval 226"/>
          <p:cNvSpPr>
            <a:spLocks noChangeArrowheads="1"/>
          </p:cNvSpPr>
          <p:nvPr/>
        </p:nvSpPr>
        <p:spPr bwMode="auto">
          <a:xfrm>
            <a:off x="5630888" y="253367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8" name="Oval 227"/>
          <p:cNvSpPr>
            <a:spLocks noChangeArrowheads="1"/>
          </p:cNvSpPr>
          <p:nvPr/>
        </p:nvSpPr>
        <p:spPr bwMode="auto">
          <a:xfrm>
            <a:off x="6095006" y="2533677"/>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9" name="Oval 228"/>
          <p:cNvSpPr>
            <a:spLocks noChangeArrowheads="1"/>
          </p:cNvSpPr>
          <p:nvPr/>
        </p:nvSpPr>
        <p:spPr bwMode="auto">
          <a:xfrm>
            <a:off x="6560419" y="253367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0" name="Oval 229"/>
          <p:cNvSpPr>
            <a:spLocks noChangeArrowheads="1"/>
          </p:cNvSpPr>
          <p:nvPr/>
        </p:nvSpPr>
        <p:spPr bwMode="auto">
          <a:xfrm>
            <a:off x="4701355" y="2986031"/>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1" name="Oval 230"/>
          <p:cNvSpPr>
            <a:spLocks noChangeArrowheads="1"/>
          </p:cNvSpPr>
          <p:nvPr/>
        </p:nvSpPr>
        <p:spPr bwMode="auto">
          <a:xfrm>
            <a:off x="5165471" y="2986031"/>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2" name="Oval 231"/>
          <p:cNvSpPr>
            <a:spLocks noChangeArrowheads="1"/>
          </p:cNvSpPr>
          <p:nvPr/>
        </p:nvSpPr>
        <p:spPr bwMode="auto">
          <a:xfrm>
            <a:off x="5630888" y="2986031"/>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3" name="Oval 232"/>
          <p:cNvSpPr>
            <a:spLocks noChangeArrowheads="1"/>
          </p:cNvSpPr>
          <p:nvPr/>
        </p:nvSpPr>
        <p:spPr bwMode="auto">
          <a:xfrm>
            <a:off x="6095006" y="2986031"/>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4" name="Oval 233"/>
          <p:cNvSpPr>
            <a:spLocks noChangeArrowheads="1"/>
          </p:cNvSpPr>
          <p:nvPr/>
        </p:nvSpPr>
        <p:spPr bwMode="auto">
          <a:xfrm>
            <a:off x="6560419" y="2986031"/>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5" name="Oval 234"/>
          <p:cNvSpPr>
            <a:spLocks noChangeArrowheads="1"/>
          </p:cNvSpPr>
          <p:nvPr/>
        </p:nvSpPr>
        <p:spPr bwMode="auto">
          <a:xfrm>
            <a:off x="4701355" y="343972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6" name="Oval 235"/>
          <p:cNvSpPr>
            <a:spLocks noChangeArrowheads="1"/>
          </p:cNvSpPr>
          <p:nvPr/>
        </p:nvSpPr>
        <p:spPr bwMode="auto">
          <a:xfrm>
            <a:off x="5165471" y="343972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7" name="Oval 236"/>
          <p:cNvSpPr>
            <a:spLocks noChangeArrowheads="1"/>
          </p:cNvSpPr>
          <p:nvPr/>
        </p:nvSpPr>
        <p:spPr bwMode="auto">
          <a:xfrm>
            <a:off x="5630888" y="343972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8" name="Oval 237"/>
          <p:cNvSpPr>
            <a:spLocks noChangeArrowheads="1"/>
          </p:cNvSpPr>
          <p:nvPr/>
        </p:nvSpPr>
        <p:spPr bwMode="auto">
          <a:xfrm>
            <a:off x="6095006" y="343972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9" name="Oval 238"/>
          <p:cNvSpPr>
            <a:spLocks noChangeArrowheads="1"/>
          </p:cNvSpPr>
          <p:nvPr/>
        </p:nvSpPr>
        <p:spPr bwMode="auto">
          <a:xfrm>
            <a:off x="6560419" y="343972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 name="Oval 214"/>
          <p:cNvSpPr>
            <a:spLocks noChangeArrowheads="1"/>
          </p:cNvSpPr>
          <p:nvPr/>
        </p:nvSpPr>
        <p:spPr bwMode="auto">
          <a:xfrm>
            <a:off x="4698754" y="3967242"/>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3" name="Oval 215"/>
          <p:cNvSpPr>
            <a:spLocks noChangeArrowheads="1"/>
          </p:cNvSpPr>
          <p:nvPr/>
        </p:nvSpPr>
        <p:spPr bwMode="auto">
          <a:xfrm>
            <a:off x="5162870" y="3967242"/>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4" name="Oval 216"/>
          <p:cNvSpPr>
            <a:spLocks noChangeArrowheads="1"/>
          </p:cNvSpPr>
          <p:nvPr/>
        </p:nvSpPr>
        <p:spPr bwMode="auto">
          <a:xfrm>
            <a:off x="5628287" y="3967242"/>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5" name="Oval 217"/>
          <p:cNvSpPr>
            <a:spLocks noChangeArrowheads="1"/>
          </p:cNvSpPr>
          <p:nvPr/>
        </p:nvSpPr>
        <p:spPr bwMode="auto">
          <a:xfrm>
            <a:off x="6092405" y="3967242"/>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6" name="Oval 218"/>
          <p:cNvSpPr>
            <a:spLocks noChangeArrowheads="1"/>
          </p:cNvSpPr>
          <p:nvPr/>
        </p:nvSpPr>
        <p:spPr bwMode="auto">
          <a:xfrm>
            <a:off x="6557820" y="3967242"/>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 name="Oval 219"/>
          <p:cNvSpPr>
            <a:spLocks noChangeArrowheads="1"/>
          </p:cNvSpPr>
          <p:nvPr/>
        </p:nvSpPr>
        <p:spPr bwMode="auto">
          <a:xfrm>
            <a:off x="4698754" y="4419595"/>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8" name="Oval 220"/>
          <p:cNvSpPr>
            <a:spLocks noChangeArrowheads="1"/>
          </p:cNvSpPr>
          <p:nvPr/>
        </p:nvSpPr>
        <p:spPr bwMode="auto">
          <a:xfrm>
            <a:off x="5162870" y="4419595"/>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 name="Oval 221"/>
          <p:cNvSpPr>
            <a:spLocks noChangeArrowheads="1"/>
          </p:cNvSpPr>
          <p:nvPr/>
        </p:nvSpPr>
        <p:spPr bwMode="auto">
          <a:xfrm>
            <a:off x="5628287" y="4419595"/>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0" name="Oval 222"/>
          <p:cNvSpPr>
            <a:spLocks noChangeArrowheads="1"/>
          </p:cNvSpPr>
          <p:nvPr/>
        </p:nvSpPr>
        <p:spPr bwMode="auto">
          <a:xfrm>
            <a:off x="6092405" y="4419595"/>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1" name="Oval 223"/>
          <p:cNvSpPr>
            <a:spLocks noChangeArrowheads="1"/>
          </p:cNvSpPr>
          <p:nvPr/>
        </p:nvSpPr>
        <p:spPr bwMode="auto">
          <a:xfrm>
            <a:off x="6557820" y="4419595"/>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2" name="Oval 224"/>
          <p:cNvSpPr>
            <a:spLocks noChangeArrowheads="1"/>
          </p:cNvSpPr>
          <p:nvPr/>
        </p:nvSpPr>
        <p:spPr bwMode="auto">
          <a:xfrm>
            <a:off x="4698754" y="4870602"/>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3" name="Oval 225"/>
          <p:cNvSpPr>
            <a:spLocks noChangeArrowheads="1"/>
          </p:cNvSpPr>
          <p:nvPr/>
        </p:nvSpPr>
        <p:spPr bwMode="auto">
          <a:xfrm>
            <a:off x="5162870" y="4870602"/>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4" name="Oval 226"/>
          <p:cNvSpPr>
            <a:spLocks noChangeArrowheads="1"/>
          </p:cNvSpPr>
          <p:nvPr/>
        </p:nvSpPr>
        <p:spPr bwMode="auto">
          <a:xfrm>
            <a:off x="5628287" y="4870602"/>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5" name="Oval 227"/>
          <p:cNvSpPr>
            <a:spLocks noChangeArrowheads="1"/>
          </p:cNvSpPr>
          <p:nvPr/>
        </p:nvSpPr>
        <p:spPr bwMode="auto">
          <a:xfrm>
            <a:off x="6092405" y="4870602"/>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6" name="Oval 228"/>
          <p:cNvSpPr>
            <a:spLocks noChangeArrowheads="1"/>
          </p:cNvSpPr>
          <p:nvPr/>
        </p:nvSpPr>
        <p:spPr bwMode="auto">
          <a:xfrm>
            <a:off x="6557820" y="4870602"/>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7" name="Oval 229"/>
          <p:cNvSpPr>
            <a:spLocks noChangeArrowheads="1"/>
          </p:cNvSpPr>
          <p:nvPr/>
        </p:nvSpPr>
        <p:spPr bwMode="auto">
          <a:xfrm>
            <a:off x="4698754" y="5322953"/>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8" name="Oval 230"/>
          <p:cNvSpPr>
            <a:spLocks noChangeArrowheads="1"/>
          </p:cNvSpPr>
          <p:nvPr/>
        </p:nvSpPr>
        <p:spPr bwMode="auto">
          <a:xfrm>
            <a:off x="5162870" y="5322953"/>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9" name="Oval 231"/>
          <p:cNvSpPr>
            <a:spLocks noChangeArrowheads="1"/>
          </p:cNvSpPr>
          <p:nvPr/>
        </p:nvSpPr>
        <p:spPr bwMode="auto">
          <a:xfrm>
            <a:off x="5628287" y="5322953"/>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0" name="Oval 232"/>
          <p:cNvSpPr>
            <a:spLocks noChangeArrowheads="1"/>
          </p:cNvSpPr>
          <p:nvPr/>
        </p:nvSpPr>
        <p:spPr bwMode="auto">
          <a:xfrm>
            <a:off x="6092405" y="5322953"/>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1" name="Oval 233"/>
          <p:cNvSpPr>
            <a:spLocks noChangeArrowheads="1"/>
          </p:cNvSpPr>
          <p:nvPr/>
        </p:nvSpPr>
        <p:spPr bwMode="auto">
          <a:xfrm>
            <a:off x="6557820" y="5322953"/>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2" name="Oval 234"/>
          <p:cNvSpPr>
            <a:spLocks noChangeArrowheads="1"/>
          </p:cNvSpPr>
          <p:nvPr/>
        </p:nvSpPr>
        <p:spPr bwMode="auto">
          <a:xfrm>
            <a:off x="4698754" y="5776647"/>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3" name="Oval 235"/>
          <p:cNvSpPr>
            <a:spLocks noChangeArrowheads="1"/>
          </p:cNvSpPr>
          <p:nvPr/>
        </p:nvSpPr>
        <p:spPr bwMode="auto">
          <a:xfrm>
            <a:off x="5162870" y="5776647"/>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 name="Oval 236"/>
          <p:cNvSpPr>
            <a:spLocks noChangeArrowheads="1"/>
          </p:cNvSpPr>
          <p:nvPr/>
        </p:nvSpPr>
        <p:spPr bwMode="auto">
          <a:xfrm>
            <a:off x="5628287" y="5776647"/>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 name="Oval 237"/>
          <p:cNvSpPr>
            <a:spLocks noChangeArrowheads="1"/>
          </p:cNvSpPr>
          <p:nvPr/>
        </p:nvSpPr>
        <p:spPr bwMode="auto">
          <a:xfrm>
            <a:off x="6092405" y="5776647"/>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6" name="Oval 238"/>
          <p:cNvSpPr>
            <a:spLocks noChangeArrowheads="1"/>
          </p:cNvSpPr>
          <p:nvPr/>
        </p:nvSpPr>
        <p:spPr bwMode="auto">
          <a:xfrm>
            <a:off x="6557820" y="5776647"/>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7" name="Oval 214"/>
          <p:cNvSpPr>
            <a:spLocks noChangeArrowheads="1"/>
          </p:cNvSpPr>
          <p:nvPr/>
        </p:nvSpPr>
        <p:spPr bwMode="auto">
          <a:xfrm>
            <a:off x="2268969" y="162763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8" name="Oval 215"/>
          <p:cNvSpPr>
            <a:spLocks noChangeArrowheads="1"/>
          </p:cNvSpPr>
          <p:nvPr/>
        </p:nvSpPr>
        <p:spPr bwMode="auto">
          <a:xfrm>
            <a:off x="2733087" y="162763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9" name="Oval 216"/>
          <p:cNvSpPr>
            <a:spLocks noChangeArrowheads="1"/>
          </p:cNvSpPr>
          <p:nvPr/>
        </p:nvSpPr>
        <p:spPr bwMode="auto">
          <a:xfrm>
            <a:off x="3198500" y="162763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30" name="Oval 217"/>
          <p:cNvSpPr>
            <a:spLocks noChangeArrowheads="1"/>
          </p:cNvSpPr>
          <p:nvPr/>
        </p:nvSpPr>
        <p:spPr bwMode="auto">
          <a:xfrm>
            <a:off x="3662619" y="162763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31" name="Oval 218"/>
          <p:cNvSpPr>
            <a:spLocks noChangeArrowheads="1"/>
          </p:cNvSpPr>
          <p:nvPr/>
        </p:nvSpPr>
        <p:spPr bwMode="auto">
          <a:xfrm>
            <a:off x="4128035" y="162763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0" name="Oval 219"/>
          <p:cNvSpPr>
            <a:spLocks noChangeArrowheads="1"/>
          </p:cNvSpPr>
          <p:nvPr/>
        </p:nvSpPr>
        <p:spPr bwMode="auto">
          <a:xfrm>
            <a:off x="2268969" y="2079984"/>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1" name="Oval 220"/>
          <p:cNvSpPr>
            <a:spLocks noChangeArrowheads="1"/>
          </p:cNvSpPr>
          <p:nvPr/>
        </p:nvSpPr>
        <p:spPr bwMode="auto">
          <a:xfrm>
            <a:off x="2733087" y="2079984"/>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2" name="Oval 221"/>
          <p:cNvSpPr>
            <a:spLocks noChangeArrowheads="1"/>
          </p:cNvSpPr>
          <p:nvPr/>
        </p:nvSpPr>
        <p:spPr bwMode="auto">
          <a:xfrm>
            <a:off x="3198500" y="2079984"/>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3" name="Oval 222"/>
          <p:cNvSpPr>
            <a:spLocks noChangeArrowheads="1"/>
          </p:cNvSpPr>
          <p:nvPr/>
        </p:nvSpPr>
        <p:spPr bwMode="auto">
          <a:xfrm>
            <a:off x="3662619" y="2079984"/>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4" name="Oval 223"/>
          <p:cNvSpPr>
            <a:spLocks noChangeArrowheads="1"/>
          </p:cNvSpPr>
          <p:nvPr/>
        </p:nvSpPr>
        <p:spPr bwMode="auto">
          <a:xfrm>
            <a:off x="4128035" y="2079984"/>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5" name="Oval 224"/>
          <p:cNvSpPr>
            <a:spLocks noChangeArrowheads="1"/>
          </p:cNvSpPr>
          <p:nvPr/>
        </p:nvSpPr>
        <p:spPr bwMode="auto">
          <a:xfrm>
            <a:off x="2268969" y="2530994"/>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6" name="Oval 225"/>
          <p:cNvSpPr>
            <a:spLocks noChangeArrowheads="1"/>
          </p:cNvSpPr>
          <p:nvPr/>
        </p:nvSpPr>
        <p:spPr bwMode="auto">
          <a:xfrm>
            <a:off x="2733087" y="2530994"/>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7" name="Oval 226"/>
          <p:cNvSpPr>
            <a:spLocks noChangeArrowheads="1"/>
          </p:cNvSpPr>
          <p:nvPr/>
        </p:nvSpPr>
        <p:spPr bwMode="auto">
          <a:xfrm>
            <a:off x="3198500" y="2530994"/>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8" name="Oval 227"/>
          <p:cNvSpPr>
            <a:spLocks noChangeArrowheads="1"/>
          </p:cNvSpPr>
          <p:nvPr/>
        </p:nvSpPr>
        <p:spPr bwMode="auto">
          <a:xfrm>
            <a:off x="3662619" y="2530994"/>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49" name="Oval 228"/>
          <p:cNvSpPr>
            <a:spLocks noChangeArrowheads="1"/>
          </p:cNvSpPr>
          <p:nvPr/>
        </p:nvSpPr>
        <p:spPr bwMode="auto">
          <a:xfrm>
            <a:off x="4128035" y="2530994"/>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0" name="Oval 229"/>
          <p:cNvSpPr>
            <a:spLocks noChangeArrowheads="1"/>
          </p:cNvSpPr>
          <p:nvPr/>
        </p:nvSpPr>
        <p:spPr bwMode="auto">
          <a:xfrm>
            <a:off x="2268969" y="2983347"/>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1" name="Oval 230"/>
          <p:cNvSpPr>
            <a:spLocks noChangeArrowheads="1"/>
          </p:cNvSpPr>
          <p:nvPr/>
        </p:nvSpPr>
        <p:spPr bwMode="auto">
          <a:xfrm>
            <a:off x="2733087" y="2983347"/>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2" name="Oval 231"/>
          <p:cNvSpPr>
            <a:spLocks noChangeArrowheads="1"/>
          </p:cNvSpPr>
          <p:nvPr/>
        </p:nvSpPr>
        <p:spPr bwMode="auto">
          <a:xfrm>
            <a:off x="3198500" y="2983347"/>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3" name="Oval 232"/>
          <p:cNvSpPr>
            <a:spLocks noChangeArrowheads="1"/>
          </p:cNvSpPr>
          <p:nvPr/>
        </p:nvSpPr>
        <p:spPr bwMode="auto">
          <a:xfrm>
            <a:off x="3662619" y="2983347"/>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4" name="Oval 233"/>
          <p:cNvSpPr>
            <a:spLocks noChangeArrowheads="1"/>
          </p:cNvSpPr>
          <p:nvPr/>
        </p:nvSpPr>
        <p:spPr bwMode="auto">
          <a:xfrm>
            <a:off x="4128035" y="2983347"/>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255" name="Oval 234"/>
          <p:cNvSpPr>
            <a:spLocks noChangeArrowheads="1"/>
          </p:cNvSpPr>
          <p:nvPr/>
        </p:nvSpPr>
        <p:spPr bwMode="auto">
          <a:xfrm>
            <a:off x="2268969" y="343703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28" name="Oval 235"/>
          <p:cNvSpPr>
            <a:spLocks noChangeArrowheads="1"/>
          </p:cNvSpPr>
          <p:nvPr/>
        </p:nvSpPr>
        <p:spPr bwMode="auto">
          <a:xfrm>
            <a:off x="2733087" y="3437037"/>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29" name="Oval 236"/>
          <p:cNvSpPr>
            <a:spLocks noChangeArrowheads="1"/>
          </p:cNvSpPr>
          <p:nvPr/>
        </p:nvSpPr>
        <p:spPr bwMode="auto">
          <a:xfrm>
            <a:off x="3198500" y="343703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4" name="Oval 237"/>
          <p:cNvSpPr>
            <a:spLocks noChangeArrowheads="1"/>
          </p:cNvSpPr>
          <p:nvPr/>
        </p:nvSpPr>
        <p:spPr bwMode="auto">
          <a:xfrm>
            <a:off x="3662619" y="3437037"/>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5" name="Oval 238"/>
          <p:cNvSpPr>
            <a:spLocks noChangeArrowheads="1"/>
          </p:cNvSpPr>
          <p:nvPr/>
        </p:nvSpPr>
        <p:spPr bwMode="auto">
          <a:xfrm>
            <a:off x="4128035" y="343703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6" name="Oval 214"/>
          <p:cNvSpPr>
            <a:spLocks noChangeArrowheads="1"/>
          </p:cNvSpPr>
          <p:nvPr/>
        </p:nvSpPr>
        <p:spPr bwMode="auto">
          <a:xfrm>
            <a:off x="2266368" y="397395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7" name="Oval 215"/>
          <p:cNvSpPr>
            <a:spLocks noChangeArrowheads="1"/>
          </p:cNvSpPr>
          <p:nvPr/>
        </p:nvSpPr>
        <p:spPr bwMode="auto">
          <a:xfrm>
            <a:off x="2730488" y="397395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8" name="Oval 216"/>
          <p:cNvSpPr>
            <a:spLocks noChangeArrowheads="1"/>
          </p:cNvSpPr>
          <p:nvPr/>
        </p:nvSpPr>
        <p:spPr bwMode="auto">
          <a:xfrm>
            <a:off x="3195902" y="397395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9" name="Oval 217"/>
          <p:cNvSpPr>
            <a:spLocks noChangeArrowheads="1"/>
          </p:cNvSpPr>
          <p:nvPr/>
        </p:nvSpPr>
        <p:spPr bwMode="auto">
          <a:xfrm>
            <a:off x="3660018" y="397395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0" name="Oval 218"/>
          <p:cNvSpPr>
            <a:spLocks noChangeArrowheads="1"/>
          </p:cNvSpPr>
          <p:nvPr/>
        </p:nvSpPr>
        <p:spPr bwMode="auto">
          <a:xfrm>
            <a:off x="4125434" y="3973952"/>
            <a:ext cx="325013" cy="316781"/>
          </a:xfrm>
          <a:prstGeom prst="ellipse">
            <a:avLst/>
          </a:prstGeom>
          <a:solidFill>
            <a:srgbClr val="00FF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1" name="Oval 219"/>
          <p:cNvSpPr>
            <a:spLocks noChangeArrowheads="1"/>
          </p:cNvSpPr>
          <p:nvPr/>
        </p:nvSpPr>
        <p:spPr bwMode="auto">
          <a:xfrm>
            <a:off x="2266368" y="4426306"/>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2" name="Oval 220"/>
          <p:cNvSpPr>
            <a:spLocks noChangeArrowheads="1"/>
          </p:cNvSpPr>
          <p:nvPr/>
        </p:nvSpPr>
        <p:spPr bwMode="auto">
          <a:xfrm>
            <a:off x="2730488" y="4426306"/>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3" name="Oval 221"/>
          <p:cNvSpPr>
            <a:spLocks noChangeArrowheads="1"/>
          </p:cNvSpPr>
          <p:nvPr/>
        </p:nvSpPr>
        <p:spPr bwMode="auto">
          <a:xfrm>
            <a:off x="3195902" y="4426306"/>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4" name="Oval 222"/>
          <p:cNvSpPr>
            <a:spLocks noChangeArrowheads="1"/>
          </p:cNvSpPr>
          <p:nvPr/>
        </p:nvSpPr>
        <p:spPr bwMode="auto">
          <a:xfrm>
            <a:off x="3660018" y="4426306"/>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5" name="Oval 223"/>
          <p:cNvSpPr>
            <a:spLocks noChangeArrowheads="1"/>
          </p:cNvSpPr>
          <p:nvPr/>
        </p:nvSpPr>
        <p:spPr bwMode="auto">
          <a:xfrm>
            <a:off x="4125434" y="4426306"/>
            <a:ext cx="325013" cy="315438"/>
          </a:xfrm>
          <a:prstGeom prst="ellipse">
            <a:avLst/>
          </a:prstGeom>
          <a:solidFill>
            <a:srgbClr val="FF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73746" name="Oval 224"/>
          <p:cNvSpPr>
            <a:spLocks noChangeArrowheads="1"/>
          </p:cNvSpPr>
          <p:nvPr/>
        </p:nvSpPr>
        <p:spPr bwMode="auto">
          <a:xfrm>
            <a:off x="2266368" y="487731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7" name="Oval 225"/>
          <p:cNvSpPr>
            <a:spLocks noChangeArrowheads="1"/>
          </p:cNvSpPr>
          <p:nvPr/>
        </p:nvSpPr>
        <p:spPr bwMode="auto">
          <a:xfrm>
            <a:off x="2730488" y="487731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8" name="Oval 226"/>
          <p:cNvSpPr>
            <a:spLocks noChangeArrowheads="1"/>
          </p:cNvSpPr>
          <p:nvPr/>
        </p:nvSpPr>
        <p:spPr bwMode="auto">
          <a:xfrm>
            <a:off x="3195902" y="4877312"/>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49" name="Oval 227"/>
          <p:cNvSpPr>
            <a:spLocks noChangeArrowheads="1"/>
          </p:cNvSpPr>
          <p:nvPr/>
        </p:nvSpPr>
        <p:spPr bwMode="auto">
          <a:xfrm>
            <a:off x="3660018" y="4877312"/>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0" name="Oval 228"/>
          <p:cNvSpPr>
            <a:spLocks noChangeArrowheads="1"/>
          </p:cNvSpPr>
          <p:nvPr/>
        </p:nvSpPr>
        <p:spPr bwMode="auto">
          <a:xfrm>
            <a:off x="4125434" y="4877312"/>
            <a:ext cx="325013" cy="316781"/>
          </a:xfrm>
          <a:prstGeom prst="ellipse">
            <a:avLst/>
          </a:prstGeom>
          <a:solidFill>
            <a:srgbClr val="C0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73751" name="Oval 229"/>
          <p:cNvSpPr>
            <a:spLocks noChangeArrowheads="1"/>
          </p:cNvSpPr>
          <p:nvPr/>
        </p:nvSpPr>
        <p:spPr bwMode="auto">
          <a:xfrm>
            <a:off x="2266368" y="5329667"/>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2" name="Oval 230"/>
          <p:cNvSpPr>
            <a:spLocks noChangeArrowheads="1"/>
          </p:cNvSpPr>
          <p:nvPr/>
        </p:nvSpPr>
        <p:spPr bwMode="auto">
          <a:xfrm>
            <a:off x="2730488" y="5329667"/>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3" name="Oval 231"/>
          <p:cNvSpPr>
            <a:spLocks noChangeArrowheads="1"/>
          </p:cNvSpPr>
          <p:nvPr/>
        </p:nvSpPr>
        <p:spPr bwMode="auto">
          <a:xfrm>
            <a:off x="3195902" y="5329667"/>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4" name="Oval 232"/>
          <p:cNvSpPr>
            <a:spLocks noChangeArrowheads="1"/>
          </p:cNvSpPr>
          <p:nvPr/>
        </p:nvSpPr>
        <p:spPr bwMode="auto">
          <a:xfrm>
            <a:off x="3660018" y="5329667"/>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5" name="Oval 233"/>
          <p:cNvSpPr>
            <a:spLocks noChangeArrowheads="1"/>
          </p:cNvSpPr>
          <p:nvPr/>
        </p:nvSpPr>
        <p:spPr bwMode="auto">
          <a:xfrm>
            <a:off x="4125434" y="5329667"/>
            <a:ext cx="325013" cy="315438"/>
          </a:xfrm>
          <a:prstGeom prst="ellipse">
            <a:avLst/>
          </a:prstGeom>
          <a:solidFill>
            <a:srgbClr val="C0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73756" name="Oval 234"/>
          <p:cNvSpPr>
            <a:spLocks noChangeArrowheads="1"/>
          </p:cNvSpPr>
          <p:nvPr/>
        </p:nvSpPr>
        <p:spPr bwMode="auto">
          <a:xfrm>
            <a:off x="2266368" y="578335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7" name="Oval 235"/>
          <p:cNvSpPr>
            <a:spLocks noChangeArrowheads="1"/>
          </p:cNvSpPr>
          <p:nvPr/>
        </p:nvSpPr>
        <p:spPr bwMode="auto">
          <a:xfrm>
            <a:off x="2730488" y="5783357"/>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8" name="Oval 236"/>
          <p:cNvSpPr>
            <a:spLocks noChangeArrowheads="1"/>
          </p:cNvSpPr>
          <p:nvPr/>
        </p:nvSpPr>
        <p:spPr bwMode="auto">
          <a:xfrm>
            <a:off x="3195902" y="5783357"/>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59" name="Oval 237"/>
          <p:cNvSpPr>
            <a:spLocks noChangeArrowheads="1"/>
          </p:cNvSpPr>
          <p:nvPr/>
        </p:nvSpPr>
        <p:spPr bwMode="auto">
          <a:xfrm>
            <a:off x="3660018" y="5783357"/>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0" name="Oval 238"/>
          <p:cNvSpPr>
            <a:spLocks noChangeArrowheads="1"/>
          </p:cNvSpPr>
          <p:nvPr/>
        </p:nvSpPr>
        <p:spPr bwMode="auto">
          <a:xfrm>
            <a:off x="4125434" y="5783357"/>
            <a:ext cx="325013" cy="316781"/>
          </a:xfrm>
          <a:prstGeom prst="ellipse">
            <a:avLst/>
          </a:prstGeom>
          <a:solidFill>
            <a:srgbClr val="C0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73730" name="Oval 214"/>
          <p:cNvSpPr>
            <a:spLocks noChangeArrowheads="1"/>
          </p:cNvSpPr>
          <p:nvPr/>
        </p:nvSpPr>
        <p:spPr bwMode="auto">
          <a:xfrm>
            <a:off x="4693555" y="1638369"/>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1" name="Oval 215"/>
          <p:cNvSpPr>
            <a:spLocks noChangeArrowheads="1"/>
          </p:cNvSpPr>
          <p:nvPr/>
        </p:nvSpPr>
        <p:spPr bwMode="auto">
          <a:xfrm>
            <a:off x="5157671" y="1638369"/>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2" name="Oval 216"/>
          <p:cNvSpPr>
            <a:spLocks noChangeArrowheads="1"/>
          </p:cNvSpPr>
          <p:nvPr/>
        </p:nvSpPr>
        <p:spPr bwMode="auto">
          <a:xfrm>
            <a:off x="5623087" y="1638369"/>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33" name="Oval 217"/>
          <p:cNvSpPr>
            <a:spLocks noChangeArrowheads="1"/>
          </p:cNvSpPr>
          <p:nvPr/>
        </p:nvSpPr>
        <p:spPr bwMode="auto">
          <a:xfrm>
            <a:off x="6087206" y="1638369"/>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1" name="Oval 218"/>
          <p:cNvSpPr>
            <a:spLocks noChangeArrowheads="1"/>
          </p:cNvSpPr>
          <p:nvPr/>
        </p:nvSpPr>
        <p:spPr bwMode="auto">
          <a:xfrm>
            <a:off x="6552621" y="1638369"/>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2" name="Oval 219"/>
          <p:cNvSpPr>
            <a:spLocks noChangeArrowheads="1"/>
          </p:cNvSpPr>
          <p:nvPr/>
        </p:nvSpPr>
        <p:spPr bwMode="auto">
          <a:xfrm>
            <a:off x="4693555" y="2090723"/>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3" name="Oval 220"/>
          <p:cNvSpPr>
            <a:spLocks noChangeArrowheads="1"/>
          </p:cNvSpPr>
          <p:nvPr/>
        </p:nvSpPr>
        <p:spPr bwMode="auto">
          <a:xfrm>
            <a:off x="5157671" y="2090723"/>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4" name="Oval 221"/>
          <p:cNvSpPr>
            <a:spLocks noChangeArrowheads="1"/>
          </p:cNvSpPr>
          <p:nvPr/>
        </p:nvSpPr>
        <p:spPr bwMode="auto">
          <a:xfrm>
            <a:off x="5623087" y="2090723"/>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5" name="Oval 222"/>
          <p:cNvSpPr>
            <a:spLocks noChangeArrowheads="1"/>
          </p:cNvSpPr>
          <p:nvPr/>
        </p:nvSpPr>
        <p:spPr bwMode="auto">
          <a:xfrm>
            <a:off x="6087206" y="2090723"/>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6" name="Oval 223"/>
          <p:cNvSpPr>
            <a:spLocks noChangeArrowheads="1"/>
          </p:cNvSpPr>
          <p:nvPr/>
        </p:nvSpPr>
        <p:spPr bwMode="auto">
          <a:xfrm>
            <a:off x="6552621" y="2090723"/>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7" name="Oval 224"/>
          <p:cNvSpPr>
            <a:spLocks noChangeArrowheads="1"/>
          </p:cNvSpPr>
          <p:nvPr/>
        </p:nvSpPr>
        <p:spPr bwMode="auto">
          <a:xfrm>
            <a:off x="4693555" y="254173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8" name="Oval 225"/>
          <p:cNvSpPr>
            <a:spLocks noChangeArrowheads="1"/>
          </p:cNvSpPr>
          <p:nvPr/>
        </p:nvSpPr>
        <p:spPr bwMode="auto">
          <a:xfrm>
            <a:off x="5157671" y="2541731"/>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69" name="Oval 226"/>
          <p:cNvSpPr>
            <a:spLocks noChangeArrowheads="1"/>
          </p:cNvSpPr>
          <p:nvPr/>
        </p:nvSpPr>
        <p:spPr bwMode="auto">
          <a:xfrm>
            <a:off x="5623087" y="254173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0" name="Oval 227"/>
          <p:cNvSpPr>
            <a:spLocks noChangeArrowheads="1"/>
          </p:cNvSpPr>
          <p:nvPr/>
        </p:nvSpPr>
        <p:spPr bwMode="auto">
          <a:xfrm>
            <a:off x="6087206" y="2541731"/>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1" name="Oval 228"/>
          <p:cNvSpPr>
            <a:spLocks noChangeArrowheads="1"/>
          </p:cNvSpPr>
          <p:nvPr/>
        </p:nvSpPr>
        <p:spPr bwMode="auto">
          <a:xfrm>
            <a:off x="6552621" y="254173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2" name="Oval 229"/>
          <p:cNvSpPr>
            <a:spLocks noChangeArrowheads="1"/>
          </p:cNvSpPr>
          <p:nvPr/>
        </p:nvSpPr>
        <p:spPr bwMode="auto">
          <a:xfrm>
            <a:off x="4693555" y="2994085"/>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3" name="Oval 230"/>
          <p:cNvSpPr>
            <a:spLocks noChangeArrowheads="1"/>
          </p:cNvSpPr>
          <p:nvPr/>
        </p:nvSpPr>
        <p:spPr bwMode="auto">
          <a:xfrm>
            <a:off x="5157671" y="2994085"/>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4" name="Oval 231"/>
          <p:cNvSpPr>
            <a:spLocks noChangeArrowheads="1"/>
          </p:cNvSpPr>
          <p:nvPr/>
        </p:nvSpPr>
        <p:spPr bwMode="auto">
          <a:xfrm>
            <a:off x="5623087" y="2994085"/>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5" name="Oval 232"/>
          <p:cNvSpPr>
            <a:spLocks noChangeArrowheads="1"/>
          </p:cNvSpPr>
          <p:nvPr/>
        </p:nvSpPr>
        <p:spPr bwMode="auto">
          <a:xfrm>
            <a:off x="6087206" y="2994085"/>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6" name="Oval 233"/>
          <p:cNvSpPr>
            <a:spLocks noChangeArrowheads="1"/>
          </p:cNvSpPr>
          <p:nvPr/>
        </p:nvSpPr>
        <p:spPr bwMode="auto">
          <a:xfrm>
            <a:off x="6552621" y="2994085"/>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7" name="Oval 234"/>
          <p:cNvSpPr>
            <a:spLocks noChangeArrowheads="1"/>
          </p:cNvSpPr>
          <p:nvPr/>
        </p:nvSpPr>
        <p:spPr bwMode="auto">
          <a:xfrm>
            <a:off x="4693555" y="3447774"/>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8" name="Oval 235"/>
          <p:cNvSpPr>
            <a:spLocks noChangeArrowheads="1"/>
          </p:cNvSpPr>
          <p:nvPr/>
        </p:nvSpPr>
        <p:spPr bwMode="auto">
          <a:xfrm>
            <a:off x="5157671" y="3447774"/>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79" name="Oval 236"/>
          <p:cNvSpPr>
            <a:spLocks noChangeArrowheads="1"/>
          </p:cNvSpPr>
          <p:nvPr/>
        </p:nvSpPr>
        <p:spPr bwMode="auto">
          <a:xfrm>
            <a:off x="5623087" y="3447774"/>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0" name="Oval 237"/>
          <p:cNvSpPr>
            <a:spLocks noChangeArrowheads="1"/>
          </p:cNvSpPr>
          <p:nvPr/>
        </p:nvSpPr>
        <p:spPr bwMode="auto">
          <a:xfrm>
            <a:off x="6087206" y="3447774"/>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1" name="Oval 238"/>
          <p:cNvSpPr>
            <a:spLocks noChangeArrowheads="1"/>
          </p:cNvSpPr>
          <p:nvPr/>
        </p:nvSpPr>
        <p:spPr bwMode="auto">
          <a:xfrm>
            <a:off x="6552621" y="3447774"/>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2" name="Oval 214"/>
          <p:cNvSpPr>
            <a:spLocks noChangeArrowheads="1"/>
          </p:cNvSpPr>
          <p:nvPr/>
        </p:nvSpPr>
        <p:spPr bwMode="auto">
          <a:xfrm>
            <a:off x="4690954" y="3975294"/>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3" name="Oval 215"/>
          <p:cNvSpPr>
            <a:spLocks noChangeArrowheads="1"/>
          </p:cNvSpPr>
          <p:nvPr/>
        </p:nvSpPr>
        <p:spPr bwMode="auto">
          <a:xfrm>
            <a:off x="5155071" y="3975294"/>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4" name="Oval 216"/>
          <p:cNvSpPr>
            <a:spLocks noChangeArrowheads="1"/>
          </p:cNvSpPr>
          <p:nvPr/>
        </p:nvSpPr>
        <p:spPr bwMode="auto">
          <a:xfrm>
            <a:off x="5620487" y="3975294"/>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5" name="Oval 217"/>
          <p:cNvSpPr>
            <a:spLocks noChangeArrowheads="1"/>
          </p:cNvSpPr>
          <p:nvPr/>
        </p:nvSpPr>
        <p:spPr bwMode="auto">
          <a:xfrm>
            <a:off x="6084606" y="3975294"/>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6" name="Oval 218"/>
          <p:cNvSpPr>
            <a:spLocks noChangeArrowheads="1"/>
          </p:cNvSpPr>
          <p:nvPr/>
        </p:nvSpPr>
        <p:spPr bwMode="auto">
          <a:xfrm>
            <a:off x="6550020" y="3975294"/>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7" name="Oval 219"/>
          <p:cNvSpPr>
            <a:spLocks noChangeArrowheads="1"/>
          </p:cNvSpPr>
          <p:nvPr/>
        </p:nvSpPr>
        <p:spPr bwMode="auto">
          <a:xfrm>
            <a:off x="4690954" y="4427649"/>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8" name="Oval 220"/>
          <p:cNvSpPr>
            <a:spLocks noChangeArrowheads="1"/>
          </p:cNvSpPr>
          <p:nvPr/>
        </p:nvSpPr>
        <p:spPr bwMode="auto">
          <a:xfrm>
            <a:off x="5155071" y="4427649"/>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89" name="Oval 221"/>
          <p:cNvSpPr>
            <a:spLocks noChangeArrowheads="1"/>
          </p:cNvSpPr>
          <p:nvPr/>
        </p:nvSpPr>
        <p:spPr bwMode="auto">
          <a:xfrm>
            <a:off x="5620487" y="4427649"/>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90" name="Oval 222"/>
          <p:cNvSpPr>
            <a:spLocks noChangeArrowheads="1"/>
          </p:cNvSpPr>
          <p:nvPr/>
        </p:nvSpPr>
        <p:spPr bwMode="auto">
          <a:xfrm>
            <a:off x="6084606" y="4427649"/>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73791" name="Oval 223"/>
          <p:cNvSpPr>
            <a:spLocks noChangeArrowheads="1"/>
          </p:cNvSpPr>
          <p:nvPr/>
        </p:nvSpPr>
        <p:spPr bwMode="auto">
          <a:xfrm>
            <a:off x="6550020" y="4427649"/>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0" name="Oval 224"/>
          <p:cNvSpPr>
            <a:spLocks noChangeArrowheads="1"/>
          </p:cNvSpPr>
          <p:nvPr/>
        </p:nvSpPr>
        <p:spPr bwMode="auto">
          <a:xfrm>
            <a:off x="4690954" y="4878655"/>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1" name="Oval 225"/>
          <p:cNvSpPr>
            <a:spLocks noChangeArrowheads="1"/>
          </p:cNvSpPr>
          <p:nvPr/>
        </p:nvSpPr>
        <p:spPr bwMode="auto">
          <a:xfrm>
            <a:off x="5155071" y="4878655"/>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2" name="Oval 226"/>
          <p:cNvSpPr>
            <a:spLocks noChangeArrowheads="1"/>
          </p:cNvSpPr>
          <p:nvPr/>
        </p:nvSpPr>
        <p:spPr bwMode="auto">
          <a:xfrm>
            <a:off x="5620487" y="4878655"/>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3" name="Oval 227"/>
          <p:cNvSpPr>
            <a:spLocks noChangeArrowheads="1"/>
          </p:cNvSpPr>
          <p:nvPr/>
        </p:nvSpPr>
        <p:spPr bwMode="auto">
          <a:xfrm>
            <a:off x="6084606" y="4878655"/>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4" name="Oval 228"/>
          <p:cNvSpPr>
            <a:spLocks noChangeArrowheads="1"/>
          </p:cNvSpPr>
          <p:nvPr/>
        </p:nvSpPr>
        <p:spPr bwMode="auto">
          <a:xfrm>
            <a:off x="6550020" y="4878655"/>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5" name="Oval 229"/>
          <p:cNvSpPr>
            <a:spLocks noChangeArrowheads="1"/>
          </p:cNvSpPr>
          <p:nvPr/>
        </p:nvSpPr>
        <p:spPr bwMode="auto">
          <a:xfrm>
            <a:off x="4690954" y="5331007"/>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7" name="Oval 230"/>
          <p:cNvSpPr>
            <a:spLocks noChangeArrowheads="1"/>
          </p:cNvSpPr>
          <p:nvPr/>
        </p:nvSpPr>
        <p:spPr bwMode="auto">
          <a:xfrm>
            <a:off x="5155071" y="5331007"/>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8" name="Oval 231"/>
          <p:cNvSpPr>
            <a:spLocks noChangeArrowheads="1"/>
          </p:cNvSpPr>
          <p:nvPr/>
        </p:nvSpPr>
        <p:spPr bwMode="auto">
          <a:xfrm>
            <a:off x="5620487" y="5331007"/>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09" name="Oval 232"/>
          <p:cNvSpPr>
            <a:spLocks noChangeArrowheads="1"/>
          </p:cNvSpPr>
          <p:nvPr/>
        </p:nvSpPr>
        <p:spPr bwMode="auto">
          <a:xfrm>
            <a:off x="6084606" y="5331007"/>
            <a:ext cx="326312"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0" name="Oval 233"/>
          <p:cNvSpPr>
            <a:spLocks noChangeArrowheads="1"/>
          </p:cNvSpPr>
          <p:nvPr/>
        </p:nvSpPr>
        <p:spPr bwMode="auto">
          <a:xfrm>
            <a:off x="6550020" y="5331007"/>
            <a:ext cx="325013" cy="315438"/>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1" name="Oval 234"/>
          <p:cNvSpPr>
            <a:spLocks noChangeArrowheads="1"/>
          </p:cNvSpPr>
          <p:nvPr/>
        </p:nvSpPr>
        <p:spPr bwMode="auto">
          <a:xfrm>
            <a:off x="4690954" y="5784701"/>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2" name="Oval 235"/>
          <p:cNvSpPr>
            <a:spLocks noChangeArrowheads="1"/>
          </p:cNvSpPr>
          <p:nvPr/>
        </p:nvSpPr>
        <p:spPr bwMode="auto">
          <a:xfrm>
            <a:off x="5155071" y="5784701"/>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3" name="Oval 236"/>
          <p:cNvSpPr>
            <a:spLocks noChangeArrowheads="1"/>
          </p:cNvSpPr>
          <p:nvPr/>
        </p:nvSpPr>
        <p:spPr bwMode="auto">
          <a:xfrm>
            <a:off x="5620487" y="5784701"/>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4" name="Oval 237"/>
          <p:cNvSpPr>
            <a:spLocks noChangeArrowheads="1"/>
          </p:cNvSpPr>
          <p:nvPr/>
        </p:nvSpPr>
        <p:spPr bwMode="auto">
          <a:xfrm>
            <a:off x="6084606" y="5784701"/>
            <a:ext cx="326312"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5" name="Oval 238"/>
          <p:cNvSpPr>
            <a:spLocks noChangeArrowheads="1"/>
          </p:cNvSpPr>
          <p:nvPr/>
        </p:nvSpPr>
        <p:spPr bwMode="auto">
          <a:xfrm>
            <a:off x="6550020" y="5784701"/>
            <a:ext cx="325013" cy="316781"/>
          </a:xfrm>
          <a:prstGeom prst="ellipse">
            <a:avLst/>
          </a:prstGeom>
          <a:solidFill>
            <a:srgbClr val="FF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6" name="Oval 214"/>
          <p:cNvSpPr>
            <a:spLocks noChangeArrowheads="1"/>
          </p:cNvSpPr>
          <p:nvPr/>
        </p:nvSpPr>
        <p:spPr bwMode="auto">
          <a:xfrm>
            <a:off x="2261169" y="163568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7" name="Oval 215"/>
          <p:cNvSpPr>
            <a:spLocks noChangeArrowheads="1"/>
          </p:cNvSpPr>
          <p:nvPr/>
        </p:nvSpPr>
        <p:spPr bwMode="auto">
          <a:xfrm>
            <a:off x="2725287" y="1635686"/>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8" name="Oval 216"/>
          <p:cNvSpPr>
            <a:spLocks noChangeArrowheads="1"/>
          </p:cNvSpPr>
          <p:nvPr/>
        </p:nvSpPr>
        <p:spPr bwMode="auto">
          <a:xfrm>
            <a:off x="3190700" y="163568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19" name="Oval 217"/>
          <p:cNvSpPr>
            <a:spLocks noChangeArrowheads="1"/>
          </p:cNvSpPr>
          <p:nvPr/>
        </p:nvSpPr>
        <p:spPr bwMode="auto">
          <a:xfrm>
            <a:off x="3654817" y="1635686"/>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0" name="Oval 218"/>
          <p:cNvSpPr>
            <a:spLocks noChangeArrowheads="1"/>
          </p:cNvSpPr>
          <p:nvPr/>
        </p:nvSpPr>
        <p:spPr bwMode="auto">
          <a:xfrm>
            <a:off x="4120235" y="163568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1" name="Oval 219"/>
          <p:cNvSpPr>
            <a:spLocks noChangeArrowheads="1"/>
          </p:cNvSpPr>
          <p:nvPr/>
        </p:nvSpPr>
        <p:spPr bwMode="auto">
          <a:xfrm>
            <a:off x="2261169" y="2088038"/>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2" name="Oval 220"/>
          <p:cNvSpPr>
            <a:spLocks noChangeArrowheads="1"/>
          </p:cNvSpPr>
          <p:nvPr/>
        </p:nvSpPr>
        <p:spPr bwMode="auto">
          <a:xfrm>
            <a:off x="2725287" y="2088038"/>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3" name="Oval 221"/>
          <p:cNvSpPr>
            <a:spLocks noChangeArrowheads="1"/>
          </p:cNvSpPr>
          <p:nvPr/>
        </p:nvSpPr>
        <p:spPr bwMode="auto">
          <a:xfrm>
            <a:off x="3190700" y="2088038"/>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4" name="Oval 222"/>
          <p:cNvSpPr>
            <a:spLocks noChangeArrowheads="1"/>
          </p:cNvSpPr>
          <p:nvPr/>
        </p:nvSpPr>
        <p:spPr bwMode="auto">
          <a:xfrm>
            <a:off x="3654817" y="2088038"/>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5" name="Oval 223"/>
          <p:cNvSpPr>
            <a:spLocks noChangeArrowheads="1"/>
          </p:cNvSpPr>
          <p:nvPr/>
        </p:nvSpPr>
        <p:spPr bwMode="auto">
          <a:xfrm>
            <a:off x="4120235" y="2088038"/>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6" name="Oval 224"/>
          <p:cNvSpPr>
            <a:spLocks noChangeArrowheads="1"/>
          </p:cNvSpPr>
          <p:nvPr/>
        </p:nvSpPr>
        <p:spPr bwMode="auto">
          <a:xfrm>
            <a:off x="2261169" y="253904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7" name="Oval 225"/>
          <p:cNvSpPr>
            <a:spLocks noChangeArrowheads="1"/>
          </p:cNvSpPr>
          <p:nvPr/>
        </p:nvSpPr>
        <p:spPr bwMode="auto">
          <a:xfrm>
            <a:off x="2725287" y="2539046"/>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8" name="Oval 226"/>
          <p:cNvSpPr>
            <a:spLocks noChangeArrowheads="1"/>
          </p:cNvSpPr>
          <p:nvPr/>
        </p:nvSpPr>
        <p:spPr bwMode="auto">
          <a:xfrm>
            <a:off x="3190700" y="253904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29" name="Oval 227"/>
          <p:cNvSpPr>
            <a:spLocks noChangeArrowheads="1"/>
          </p:cNvSpPr>
          <p:nvPr/>
        </p:nvSpPr>
        <p:spPr bwMode="auto">
          <a:xfrm>
            <a:off x="3654817" y="2539046"/>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30" name="Oval 228"/>
          <p:cNvSpPr>
            <a:spLocks noChangeArrowheads="1"/>
          </p:cNvSpPr>
          <p:nvPr/>
        </p:nvSpPr>
        <p:spPr bwMode="auto">
          <a:xfrm>
            <a:off x="4120235" y="253904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31" name="Oval 229"/>
          <p:cNvSpPr>
            <a:spLocks noChangeArrowheads="1"/>
          </p:cNvSpPr>
          <p:nvPr/>
        </p:nvSpPr>
        <p:spPr bwMode="auto">
          <a:xfrm>
            <a:off x="2261169" y="2991400"/>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96" name="Oval 230"/>
          <p:cNvSpPr>
            <a:spLocks noChangeArrowheads="1"/>
          </p:cNvSpPr>
          <p:nvPr/>
        </p:nvSpPr>
        <p:spPr bwMode="auto">
          <a:xfrm>
            <a:off x="2725287" y="2991400"/>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97" name="Oval 231"/>
          <p:cNvSpPr>
            <a:spLocks noChangeArrowheads="1"/>
          </p:cNvSpPr>
          <p:nvPr/>
        </p:nvSpPr>
        <p:spPr bwMode="auto">
          <a:xfrm>
            <a:off x="3190700" y="2991400"/>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98" name="Oval 232"/>
          <p:cNvSpPr>
            <a:spLocks noChangeArrowheads="1"/>
          </p:cNvSpPr>
          <p:nvPr/>
        </p:nvSpPr>
        <p:spPr bwMode="auto">
          <a:xfrm>
            <a:off x="3654817" y="2991400"/>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499" name="Oval 233"/>
          <p:cNvSpPr>
            <a:spLocks noChangeArrowheads="1"/>
          </p:cNvSpPr>
          <p:nvPr/>
        </p:nvSpPr>
        <p:spPr bwMode="auto">
          <a:xfrm>
            <a:off x="4120235" y="2991400"/>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00" name="Oval 234"/>
          <p:cNvSpPr>
            <a:spLocks noChangeArrowheads="1"/>
          </p:cNvSpPr>
          <p:nvPr/>
        </p:nvSpPr>
        <p:spPr bwMode="auto">
          <a:xfrm>
            <a:off x="2261169" y="344509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01" name="Oval 235"/>
          <p:cNvSpPr>
            <a:spLocks noChangeArrowheads="1"/>
          </p:cNvSpPr>
          <p:nvPr/>
        </p:nvSpPr>
        <p:spPr bwMode="auto">
          <a:xfrm>
            <a:off x="2725287" y="3445091"/>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02" name="Oval 236"/>
          <p:cNvSpPr>
            <a:spLocks noChangeArrowheads="1"/>
          </p:cNvSpPr>
          <p:nvPr/>
        </p:nvSpPr>
        <p:spPr bwMode="auto">
          <a:xfrm>
            <a:off x="3190700" y="344509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03" name="Oval 237"/>
          <p:cNvSpPr>
            <a:spLocks noChangeArrowheads="1"/>
          </p:cNvSpPr>
          <p:nvPr/>
        </p:nvSpPr>
        <p:spPr bwMode="auto">
          <a:xfrm>
            <a:off x="3654817" y="3445091"/>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04" name="Oval 238"/>
          <p:cNvSpPr>
            <a:spLocks noChangeArrowheads="1"/>
          </p:cNvSpPr>
          <p:nvPr/>
        </p:nvSpPr>
        <p:spPr bwMode="auto">
          <a:xfrm>
            <a:off x="4120235" y="344509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05" name="Oval 214"/>
          <p:cNvSpPr>
            <a:spLocks noChangeArrowheads="1"/>
          </p:cNvSpPr>
          <p:nvPr/>
        </p:nvSpPr>
        <p:spPr bwMode="auto">
          <a:xfrm>
            <a:off x="2258568" y="3982005"/>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06" name="Oval 215"/>
          <p:cNvSpPr>
            <a:spLocks noChangeArrowheads="1"/>
          </p:cNvSpPr>
          <p:nvPr/>
        </p:nvSpPr>
        <p:spPr bwMode="auto">
          <a:xfrm>
            <a:off x="2722686" y="3982005"/>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0" name="Oval 216"/>
          <p:cNvSpPr>
            <a:spLocks noChangeArrowheads="1"/>
          </p:cNvSpPr>
          <p:nvPr/>
        </p:nvSpPr>
        <p:spPr bwMode="auto">
          <a:xfrm>
            <a:off x="3188101" y="3982005"/>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1" name="Oval 217"/>
          <p:cNvSpPr>
            <a:spLocks noChangeArrowheads="1"/>
          </p:cNvSpPr>
          <p:nvPr/>
        </p:nvSpPr>
        <p:spPr bwMode="auto">
          <a:xfrm>
            <a:off x="3652218" y="3982005"/>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2" name="Oval 218"/>
          <p:cNvSpPr>
            <a:spLocks noChangeArrowheads="1"/>
          </p:cNvSpPr>
          <p:nvPr/>
        </p:nvSpPr>
        <p:spPr bwMode="auto">
          <a:xfrm>
            <a:off x="4117634" y="3982005"/>
            <a:ext cx="325013" cy="316781"/>
          </a:xfrm>
          <a:prstGeom prst="ellipse">
            <a:avLst/>
          </a:prstGeom>
          <a:solidFill>
            <a:srgbClr val="009900">
              <a:alpha val="59999"/>
            </a:srgbClr>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3" name="Oval 219"/>
          <p:cNvSpPr>
            <a:spLocks noChangeArrowheads="1"/>
          </p:cNvSpPr>
          <p:nvPr/>
        </p:nvSpPr>
        <p:spPr bwMode="auto">
          <a:xfrm>
            <a:off x="2258568" y="4434358"/>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4" name="Oval 220"/>
          <p:cNvSpPr>
            <a:spLocks noChangeArrowheads="1"/>
          </p:cNvSpPr>
          <p:nvPr/>
        </p:nvSpPr>
        <p:spPr bwMode="auto">
          <a:xfrm>
            <a:off x="2722686" y="4434358"/>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5" name="Oval 221"/>
          <p:cNvSpPr>
            <a:spLocks noChangeArrowheads="1"/>
          </p:cNvSpPr>
          <p:nvPr/>
        </p:nvSpPr>
        <p:spPr bwMode="auto">
          <a:xfrm>
            <a:off x="3188101" y="4434358"/>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6" name="Oval 222"/>
          <p:cNvSpPr>
            <a:spLocks noChangeArrowheads="1"/>
          </p:cNvSpPr>
          <p:nvPr/>
        </p:nvSpPr>
        <p:spPr bwMode="auto">
          <a:xfrm>
            <a:off x="3652218" y="4434358"/>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7" name="Oval 223"/>
          <p:cNvSpPr>
            <a:spLocks noChangeArrowheads="1"/>
          </p:cNvSpPr>
          <p:nvPr/>
        </p:nvSpPr>
        <p:spPr bwMode="auto">
          <a:xfrm>
            <a:off x="4117634" y="4434358"/>
            <a:ext cx="325013" cy="315438"/>
          </a:xfrm>
          <a:prstGeom prst="ellipse">
            <a:avLst/>
          </a:prstGeom>
          <a:solidFill>
            <a:srgbClr val="C0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98518" name="Oval 224"/>
          <p:cNvSpPr>
            <a:spLocks noChangeArrowheads="1"/>
          </p:cNvSpPr>
          <p:nvPr/>
        </p:nvSpPr>
        <p:spPr bwMode="auto">
          <a:xfrm>
            <a:off x="2258568" y="488536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19" name="Oval 225"/>
          <p:cNvSpPr>
            <a:spLocks noChangeArrowheads="1"/>
          </p:cNvSpPr>
          <p:nvPr/>
        </p:nvSpPr>
        <p:spPr bwMode="auto">
          <a:xfrm>
            <a:off x="2722686" y="4885366"/>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20" name="Oval 226"/>
          <p:cNvSpPr>
            <a:spLocks noChangeArrowheads="1"/>
          </p:cNvSpPr>
          <p:nvPr/>
        </p:nvSpPr>
        <p:spPr bwMode="auto">
          <a:xfrm>
            <a:off x="3188101" y="4885366"/>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21" name="Oval 227"/>
          <p:cNvSpPr>
            <a:spLocks noChangeArrowheads="1"/>
          </p:cNvSpPr>
          <p:nvPr/>
        </p:nvSpPr>
        <p:spPr bwMode="auto">
          <a:xfrm>
            <a:off x="3652218" y="4885366"/>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22" name="Oval 228"/>
          <p:cNvSpPr>
            <a:spLocks noChangeArrowheads="1"/>
          </p:cNvSpPr>
          <p:nvPr/>
        </p:nvSpPr>
        <p:spPr bwMode="auto">
          <a:xfrm>
            <a:off x="4117634" y="4885366"/>
            <a:ext cx="325013" cy="316781"/>
          </a:xfrm>
          <a:prstGeom prst="ellipse">
            <a:avLst/>
          </a:prstGeom>
          <a:solidFill>
            <a:srgbClr val="C0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98523" name="Oval 229"/>
          <p:cNvSpPr>
            <a:spLocks noChangeArrowheads="1"/>
          </p:cNvSpPr>
          <p:nvPr/>
        </p:nvSpPr>
        <p:spPr bwMode="auto">
          <a:xfrm>
            <a:off x="2258568" y="5337721"/>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24" name="Oval 230"/>
          <p:cNvSpPr>
            <a:spLocks noChangeArrowheads="1"/>
          </p:cNvSpPr>
          <p:nvPr/>
        </p:nvSpPr>
        <p:spPr bwMode="auto">
          <a:xfrm>
            <a:off x="2722686" y="5337721"/>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25" name="Oval 231"/>
          <p:cNvSpPr>
            <a:spLocks noChangeArrowheads="1"/>
          </p:cNvSpPr>
          <p:nvPr/>
        </p:nvSpPr>
        <p:spPr bwMode="auto">
          <a:xfrm>
            <a:off x="3188101" y="5337721"/>
            <a:ext cx="325013"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26" name="Oval 232"/>
          <p:cNvSpPr>
            <a:spLocks noChangeArrowheads="1"/>
          </p:cNvSpPr>
          <p:nvPr/>
        </p:nvSpPr>
        <p:spPr bwMode="auto">
          <a:xfrm>
            <a:off x="3652218" y="5337721"/>
            <a:ext cx="326312" cy="315438"/>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98527" name="Oval 233"/>
          <p:cNvSpPr>
            <a:spLocks noChangeArrowheads="1"/>
          </p:cNvSpPr>
          <p:nvPr/>
        </p:nvSpPr>
        <p:spPr bwMode="auto">
          <a:xfrm>
            <a:off x="4117634" y="5337721"/>
            <a:ext cx="325013" cy="315438"/>
          </a:xfrm>
          <a:prstGeom prst="ellipse">
            <a:avLst/>
          </a:prstGeom>
          <a:solidFill>
            <a:srgbClr val="C0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192" name="Oval 234"/>
          <p:cNvSpPr>
            <a:spLocks noChangeArrowheads="1"/>
          </p:cNvSpPr>
          <p:nvPr/>
        </p:nvSpPr>
        <p:spPr bwMode="auto">
          <a:xfrm>
            <a:off x="2258568" y="579141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93" name="Oval 235"/>
          <p:cNvSpPr>
            <a:spLocks noChangeArrowheads="1"/>
          </p:cNvSpPr>
          <p:nvPr/>
        </p:nvSpPr>
        <p:spPr bwMode="auto">
          <a:xfrm>
            <a:off x="2722686" y="5791411"/>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94" name="Oval 236"/>
          <p:cNvSpPr>
            <a:spLocks noChangeArrowheads="1"/>
          </p:cNvSpPr>
          <p:nvPr/>
        </p:nvSpPr>
        <p:spPr bwMode="auto">
          <a:xfrm>
            <a:off x="3188101" y="5791411"/>
            <a:ext cx="325013"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95" name="Oval 237"/>
          <p:cNvSpPr>
            <a:spLocks noChangeArrowheads="1"/>
          </p:cNvSpPr>
          <p:nvPr/>
        </p:nvSpPr>
        <p:spPr bwMode="auto">
          <a:xfrm>
            <a:off x="3652218" y="5791411"/>
            <a:ext cx="326312" cy="316781"/>
          </a:xfrm>
          <a:prstGeom prst="ellipse">
            <a:avLst/>
          </a:prstGeom>
          <a:solidFill>
            <a:srgbClr val="009900"/>
          </a:solidFill>
          <a:ln w="25400" algn="ctr">
            <a:noFill/>
            <a:round/>
            <a:headEnd/>
            <a:tailEnd/>
          </a:ln>
        </p:spPr>
        <p:txBody>
          <a:bodyPr lIns="50561" tIns="25280" rIns="50561" bIns="25280" anchor="ctr"/>
          <a:lstStyle/>
          <a:p>
            <a:pPr>
              <a:defRPr/>
            </a:pPr>
            <a:endParaRPr lang="en-US" sz="893">
              <a:solidFill>
                <a:schemeClr val="lt1"/>
              </a:solidFill>
            </a:endParaRPr>
          </a:p>
        </p:txBody>
      </p:sp>
      <p:sp>
        <p:nvSpPr>
          <p:cNvPr id="196" name="Oval 238"/>
          <p:cNvSpPr>
            <a:spLocks noChangeArrowheads="1"/>
          </p:cNvSpPr>
          <p:nvPr/>
        </p:nvSpPr>
        <p:spPr bwMode="auto">
          <a:xfrm>
            <a:off x="4117634" y="5791411"/>
            <a:ext cx="325013" cy="316781"/>
          </a:xfrm>
          <a:prstGeom prst="ellipse">
            <a:avLst/>
          </a:prstGeom>
          <a:solidFill>
            <a:srgbClr val="C00000"/>
          </a:solidFill>
          <a:ln w="25400" algn="ctr">
            <a:noFill/>
            <a:round/>
            <a:headEnd/>
            <a:tailEnd/>
          </a:ln>
        </p:spPr>
        <p:txBody>
          <a:bodyPr lIns="50561" tIns="25280" rIns="50561" bIns="25280" anchor="ctr"/>
          <a:lstStyle/>
          <a:p>
            <a:pPr>
              <a:defRPr/>
            </a:pPr>
            <a:endParaRPr lang="en-US" sz="893">
              <a:solidFill>
                <a:srgbClr val="FF0000"/>
              </a:solidFill>
            </a:endParaRPr>
          </a:p>
        </p:txBody>
      </p:sp>
      <p:sp>
        <p:nvSpPr>
          <p:cNvPr id="24778" name="Rectangle 112"/>
          <p:cNvSpPr>
            <a:spLocks noChangeArrowheads="1"/>
          </p:cNvSpPr>
          <p:nvPr/>
        </p:nvSpPr>
        <p:spPr bwMode="auto">
          <a:xfrm>
            <a:off x="7178808" y="3764177"/>
            <a:ext cx="1014621" cy="666607"/>
          </a:xfrm>
          <a:prstGeom prst="rect">
            <a:avLst/>
          </a:prstGeom>
          <a:noFill/>
          <a:ln w="9525">
            <a:noFill/>
            <a:miter lim="800000"/>
            <a:headEnd/>
            <a:tailEnd/>
          </a:ln>
        </p:spPr>
        <p:txBody>
          <a:bodyPr wrap="square" lIns="50561" tIns="25280" rIns="50561" bIns="25280">
            <a:spAutoFit/>
          </a:bodyPr>
          <a:lstStyle/>
          <a:p>
            <a:pPr algn="r"/>
            <a:r>
              <a:rPr lang="en-US" sz="4000" b="1" dirty="0">
                <a:solidFill>
                  <a:srgbClr val="FF9900"/>
                </a:solidFill>
                <a:latin typeface="Calibri" pitchFamily="34" charset="0"/>
              </a:rPr>
              <a:t>25%</a:t>
            </a:r>
            <a:endParaRPr lang="en-US" sz="4000" dirty="0">
              <a:solidFill>
                <a:srgbClr val="FF9900"/>
              </a:solidFill>
            </a:endParaRPr>
          </a:p>
        </p:txBody>
      </p:sp>
      <p:sp>
        <p:nvSpPr>
          <p:cNvPr id="24779" name="Rectangle 112"/>
          <p:cNvSpPr>
            <a:spLocks noChangeArrowheads="1"/>
          </p:cNvSpPr>
          <p:nvPr/>
        </p:nvSpPr>
        <p:spPr bwMode="auto">
          <a:xfrm>
            <a:off x="6994462" y="1426715"/>
            <a:ext cx="1211690" cy="666607"/>
          </a:xfrm>
          <a:prstGeom prst="rect">
            <a:avLst/>
          </a:prstGeom>
          <a:noFill/>
          <a:ln w="9525">
            <a:noFill/>
            <a:miter lim="800000"/>
            <a:headEnd/>
            <a:tailEnd/>
          </a:ln>
        </p:spPr>
        <p:txBody>
          <a:bodyPr wrap="square" lIns="50561" tIns="25280" rIns="50561" bIns="25280">
            <a:spAutoFit/>
          </a:bodyPr>
          <a:lstStyle/>
          <a:p>
            <a:pPr algn="r"/>
            <a:r>
              <a:rPr lang="en-US" sz="4000" b="1" dirty="0">
                <a:solidFill>
                  <a:srgbClr val="009900"/>
                </a:solidFill>
                <a:latin typeface="Calibri" pitchFamily="34" charset="0"/>
              </a:rPr>
              <a:t>71%</a:t>
            </a:r>
            <a:endParaRPr lang="en-US" sz="4000" dirty="0">
              <a:solidFill>
                <a:srgbClr val="009900"/>
              </a:solidFill>
            </a:endParaRPr>
          </a:p>
        </p:txBody>
      </p:sp>
      <p:sp>
        <p:nvSpPr>
          <p:cNvPr id="24780" name="Rectangle 112"/>
          <p:cNvSpPr>
            <a:spLocks noChangeArrowheads="1"/>
          </p:cNvSpPr>
          <p:nvPr/>
        </p:nvSpPr>
        <p:spPr bwMode="auto">
          <a:xfrm>
            <a:off x="7166450" y="5576131"/>
            <a:ext cx="774835" cy="666607"/>
          </a:xfrm>
          <a:prstGeom prst="rect">
            <a:avLst/>
          </a:prstGeom>
          <a:noFill/>
          <a:ln w="9525">
            <a:noFill/>
            <a:miter lim="800000"/>
            <a:headEnd/>
            <a:tailEnd/>
          </a:ln>
        </p:spPr>
        <p:txBody>
          <a:bodyPr lIns="50561" tIns="25280" rIns="50561" bIns="25280">
            <a:spAutoFit/>
          </a:bodyPr>
          <a:lstStyle/>
          <a:p>
            <a:pPr algn="r"/>
            <a:r>
              <a:rPr lang="en-US" sz="4000" b="1" dirty="0">
                <a:solidFill>
                  <a:srgbClr val="C00000"/>
                </a:solidFill>
                <a:latin typeface="Calibri" pitchFamily="34" charset="0"/>
              </a:rPr>
              <a:t>4%</a:t>
            </a:r>
            <a:endParaRPr lang="en-US" sz="4000" dirty="0">
              <a:solidFill>
                <a:srgbClr val="C00000"/>
              </a:solidFill>
            </a:endParaRPr>
          </a:p>
        </p:txBody>
      </p:sp>
    </p:spTree>
    <p:extLst>
      <p:ext uri="{BB962C8B-B14F-4D97-AF65-F5344CB8AC3E}">
        <p14:creationId xmlns:p14="http://schemas.microsoft.com/office/powerpoint/2010/main" xmlns="" val="104787594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Box 20"/>
          <p:cNvSpPr txBox="1">
            <a:spLocks noChangeArrowheads="1"/>
          </p:cNvSpPr>
          <p:nvPr/>
        </p:nvSpPr>
        <p:spPr bwMode="auto">
          <a:xfrm>
            <a:off x="3311811" y="1863627"/>
            <a:ext cx="797369" cy="1823206"/>
          </a:xfrm>
          <a:prstGeom prst="rect">
            <a:avLst/>
          </a:prstGeom>
          <a:noFill/>
          <a:ln w="9525">
            <a:noFill/>
            <a:miter lim="800000"/>
            <a:headEnd/>
            <a:tailEnd/>
          </a:ln>
        </p:spPr>
        <p:txBody>
          <a:bodyPr lIns="50561" tIns="25280" rIns="50561" bIns="25280">
            <a:spAutoFit/>
          </a:bodyPr>
          <a:lstStyle/>
          <a:p>
            <a:r>
              <a:rPr lang="en-US" sz="11516" b="1" dirty="0">
                <a:solidFill>
                  <a:srgbClr val="FF9900"/>
                </a:solidFill>
                <a:latin typeface="Calibri" pitchFamily="34" charset="0"/>
              </a:rPr>
              <a:t>6</a:t>
            </a:r>
          </a:p>
        </p:txBody>
      </p:sp>
      <p:sp>
        <p:nvSpPr>
          <p:cNvPr id="14339" name="TextBox 21"/>
          <p:cNvSpPr txBox="1">
            <a:spLocks noChangeArrowheads="1"/>
          </p:cNvSpPr>
          <p:nvPr/>
        </p:nvSpPr>
        <p:spPr bwMode="auto">
          <a:xfrm>
            <a:off x="4815547" y="3137894"/>
            <a:ext cx="681230" cy="1823206"/>
          </a:xfrm>
          <a:prstGeom prst="rect">
            <a:avLst/>
          </a:prstGeom>
          <a:noFill/>
          <a:ln w="9525">
            <a:noFill/>
            <a:miter lim="800000"/>
            <a:headEnd/>
            <a:tailEnd/>
          </a:ln>
        </p:spPr>
        <p:txBody>
          <a:bodyPr lIns="50561" tIns="25280" rIns="50561" bIns="25280">
            <a:spAutoFit/>
          </a:bodyPr>
          <a:lstStyle/>
          <a:p>
            <a:r>
              <a:rPr lang="en-US" sz="11516" b="1" dirty="0">
                <a:solidFill>
                  <a:srgbClr val="C00000"/>
                </a:solidFill>
                <a:latin typeface="Calibri" pitchFamily="34" charset="0"/>
              </a:rPr>
              <a:t>1</a:t>
            </a:r>
          </a:p>
        </p:txBody>
      </p:sp>
      <p:sp>
        <p:nvSpPr>
          <p:cNvPr id="14340" name="Line 9"/>
          <p:cNvSpPr>
            <a:spLocks noChangeShapeType="1"/>
          </p:cNvSpPr>
          <p:nvPr/>
        </p:nvSpPr>
        <p:spPr bwMode="auto">
          <a:xfrm flipH="1">
            <a:off x="3784166" y="2460131"/>
            <a:ext cx="1825281" cy="1880592"/>
          </a:xfrm>
          <a:prstGeom prst="line">
            <a:avLst/>
          </a:prstGeom>
          <a:noFill/>
          <a:ln w="9525">
            <a:noFill/>
            <a:round/>
            <a:headEnd/>
            <a:tailEnd/>
          </a:ln>
        </p:spPr>
        <p:txBody>
          <a:bodyPr wrap="none" lIns="50561" tIns="25280" rIns="50561" bIns="25280" anchor="ctr"/>
          <a:lstStyle/>
          <a:p>
            <a:endParaRPr lang="en-US" sz="893"/>
          </a:p>
        </p:txBody>
      </p:sp>
      <p:sp>
        <p:nvSpPr>
          <p:cNvPr id="14341" name="Line 10"/>
          <p:cNvSpPr>
            <a:spLocks noChangeShapeType="1"/>
          </p:cNvSpPr>
          <p:nvPr/>
        </p:nvSpPr>
        <p:spPr bwMode="auto">
          <a:xfrm flipV="1">
            <a:off x="2353236" y="3957639"/>
            <a:ext cx="2296769" cy="1589485"/>
          </a:xfrm>
          <a:prstGeom prst="line">
            <a:avLst/>
          </a:prstGeom>
          <a:noFill/>
          <a:ln w="9525">
            <a:noFill/>
            <a:round/>
            <a:headEnd/>
            <a:tailEnd/>
          </a:ln>
        </p:spPr>
        <p:txBody>
          <a:bodyPr wrap="none" lIns="50561" tIns="25280" rIns="50561" bIns="25280" anchor="ctr"/>
          <a:lstStyle/>
          <a:p>
            <a:endParaRPr lang="en-US" sz="893"/>
          </a:p>
        </p:txBody>
      </p:sp>
      <p:sp>
        <p:nvSpPr>
          <p:cNvPr id="14342" name="Line 11"/>
          <p:cNvSpPr>
            <a:spLocks noChangeShapeType="1"/>
          </p:cNvSpPr>
          <p:nvPr/>
        </p:nvSpPr>
        <p:spPr bwMode="auto">
          <a:xfrm flipV="1">
            <a:off x="3510289" y="2293146"/>
            <a:ext cx="2157229" cy="2216348"/>
          </a:xfrm>
          <a:prstGeom prst="line">
            <a:avLst/>
          </a:prstGeom>
          <a:noFill/>
          <a:ln w="123825">
            <a:solidFill>
              <a:schemeClr val="tx1"/>
            </a:solidFill>
            <a:round/>
            <a:headEnd/>
            <a:tailEnd/>
          </a:ln>
        </p:spPr>
        <p:txBody>
          <a:bodyPr wrap="none" lIns="50561" tIns="25280" rIns="50561" bIns="25280" anchor="ctr"/>
          <a:lstStyle/>
          <a:p>
            <a:endParaRPr lang="en-US" sz="893"/>
          </a:p>
        </p:txBody>
      </p:sp>
    </p:spTree>
    <p:extLst>
      <p:ext uri="{BB962C8B-B14F-4D97-AF65-F5344CB8AC3E}">
        <p14:creationId xmlns:p14="http://schemas.microsoft.com/office/powerpoint/2010/main" xmlns="" val="189083308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7084</TotalTime>
  <Words>4021</Words>
  <Application>Microsoft Office PowerPoint</Application>
  <PresentationFormat>On-screen Show (4:3)</PresentationFormat>
  <Paragraphs>576</Paragraphs>
  <Slides>35</Slides>
  <Notes>35</Notes>
  <HiddenSlides>2</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Screening &amp; Brief Intervention, Referral to Treatment   (SBI/RT)</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Alcohol SBI Model</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Hungerford</dc:creator>
  <cp:lastModifiedBy>Deborah S Finnell</cp:lastModifiedBy>
  <cp:revision>154</cp:revision>
  <dcterms:created xsi:type="dcterms:W3CDTF">2014-06-02T18:40:13Z</dcterms:created>
  <dcterms:modified xsi:type="dcterms:W3CDTF">2014-08-05T12:46:13Z</dcterms:modified>
</cp:coreProperties>
</file>