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901" r:id="rId5"/>
    <p:sldMasterId id="2147483915" r:id="rId6"/>
    <p:sldMasterId id="2147483929" r:id="rId7"/>
    <p:sldMasterId id="2147483944" r:id="rId8"/>
    <p:sldMasterId id="2147483959" r:id="rId9"/>
  </p:sldMasterIdLst>
  <p:notesMasterIdLst>
    <p:notesMasterId r:id="rId49"/>
  </p:notesMasterIdLst>
  <p:sldIdLst>
    <p:sldId id="256" r:id="rId10"/>
    <p:sldId id="331" r:id="rId11"/>
    <p:sldId id="257" r:id="rId12"/>
    <p:sldId id="268" r:id="rId13"/>
    <p:sldId id="271" r:id="rId14"/>
    <p:sldId id="291" r:id="rId15"/>
    <p:sldId id="267" r:id="rId16"/>
    <p:sldId id="292" r:id="rId17"/>
    <p:sldId id="269" r:id="rId18"/>
    <p:sldId id="274" r:id="rId19"/>
    <p:sldId id="354" r:id="rId20"/>
    <p:sldId id="272" r:id="rId21"/>
    <p:sldId id="333" r:id="rId22"/>
    <p:sldId id="356" r:id="rId23"/>
    <p:sldId id="357" r:id="rId24"/>
    <p:sldId id="306" r:id="rId25"/>
    <p:sldId id="304" r:id="rId26"/>
    <p:sldId id="299" r:id="rId27"/>
    <p:sldId id="300" r:id="rId28"/>
    <p:sldId id="303" r:id="rId29"/>
    <p:sldId id="294" r:id="rId30"/>
    <p:sldId id="295" r:id="rId31"/>
    <p:sldId id="298" r:id="rId32"/>
    <p:sldId id="334" r:id="rId33"/>
    <p:sldId id="335" r:id="rId34"/>
    <p:sldId id="336" r:id="rId35"/>
    <p:sldId id="337" r:id="rId36"/>
    <p:sldId id="339" r:id="rId37"/>
    <p:sldId id="340" r:id="rId38"/>
    <p:sldId id="353" r:id="rId39"/>
    <p:sldId id="341" r:id="rId40"/>
    <p:sldId id="343" r:id="rId41"/>
    <p:sldId id="355" r:id="rId42"/>
    <p:sldId id="345" r:id="rId43"/>
    <p:sldId id="347" r:id="rId44"/>
    <p:sldId id="349" r:id="rId45"/>
    <p:sldId id="276" r:id="rId46"/>
    <p:sldId id="277" r:id="rId47"/>
    <p:sldId id="330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3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1" autoAdjust="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5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Inpatient Utilization per 1,000</a:t>
            </a:r>
            <a:r>
              <a:rPr lang="en-US" sz="20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Alcohol-Dependent</a:t>
            </a:r>
            <a:r>
              <a:rPr lang="en-US" sz="2000" baseline="0" dirty="0" smtClean="0">
                <a:latin typeface="Arial" pitchFamily="34" charset="0"/>
                <a:cs typeface="Arial" pitchFamily="34" charset="0"/>
              </a:rPr>
              <a:t> Patients in 6 months following diagnosis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524249343832020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083976377952757"/>
          <c:y val="0.16827227325750949"/>
          <c:w val="0.79218656380073704"/>
          <c:h val="0.47105494313210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Word]Sheet1'!$B$1</c:f>
              <c:strCache>
                <c:ptCount val="1"/>
                <c:pt idx="0">
                  <c:v>Depot NTX</c:v>
                </c:pt>
              </c:strCache>
            </c:strRef>
          </c:tx>
          <c:invertIfNegative val="0"/>
          <c:cat>
            <c:strRef>
              <c:f>'[Chart in Microsoft Word]Sheet1'!$A$2:$A$4</c:f>
              <c:strCache>
                <c:ptCount val="3"/>
                <c:pt idx="0">
                  <c:v>Detox/Rehab</c:v>
                </c:pt>
                <c:pt idx="1">
                  <c:v>Alcohol-related Inpatient</c:v>
                </c:pt>
                <c:pt idx="2">
                  <c:v>Non-alcohol-related Inpatient</c:v>
                </c:pt>
              </c:strCache>
            </c:strRef>
          </c:cat>
          <c:val>
            <c:numRef>
              <c:f>'[Chart in Microsoft Word]Sheet1'!$B$2:$B$4</c:f>
              <c:numCache>
                <c:formatCode>General</c:formatCode>
                <c:ptCount val="3"/>
                <c:pt idx="0">
                  <c:v>42</c:v>
                </c:pt>
                <c:pt idx="1">
                  <c:v>82</c:v>
                </c:pt>
                <c:pt idx="2">
                  <c:v>109</c:v>
                </c:pt>
              </c:numCache>
            </c:numRef>
          </c:val>
        </c:ser>
        <c:ser>
          <c:idx val="1"/>
          <c:order val="1"/>
          <c:tx>
            <c:strRef>
              <c:f>'[Chart in Microsoft Word]Sheet1'!$C$1</c:f>
              <c:strCache>
                <c:ptCount val="1"/>
                <c:pt idx="0">
                  <c:v>Oral NTX</c:v>
                </c:pt>
              </c:strCache>
            </c:strRef>
          </c:tx>
          <c:invertIfNegative val="0"/>
          <c:cat>
            <c:strRef>
              <c:f>'[Chart in Microsoft Word]Sheet1'!$A$2:$A$4</c:f>
              <c:strCache>
                <c:ptCount val="3"/>
                <c:pt idx="0">
                  <c:v>Detox/Rehab</c:v>
                </c:pt>
                <c:pt idx="1">
                  <c:v>Alcohol-related Inpatient</c:v>
                </c:pt>
                <c:pt idx="2">
                  <c:v>Non-alcohol-related Inpatient</c:v>
                </c:pt>
              </c:strCache>
            </c:strRef>
          </c:cat>
          <c:val>
            <c:numRef>
              <c:f>'[Chart in Microsoft Word]Sheet1'!$C$2:$C$4</c:f>
              <c:numCache>
                <c:formatCode>General</c:formatCode>
                <c:ptCount val="3"/>
                <c:pt idx="0">
                  <c:v>76</c:v>
                </c:pt>
                <c:pt idx="1">
                  <c:v>184</c:v>
                </c:pt>
                <c:pt idx="2">
                  <c:v>205</c:v>
                </c:pt>
              </c:numCache>
            </c:numRef>
          </c:val>
        </c:ser>
        <c:ser>
          <c:idx val="2"/>
          <c:order val="2"/>
          <c:tx>
            <c:strRef>
              <c:f>'[Chart in Microsoft Word]Sheet1'!$D$1</c:f>
              <c:strCache>
                <c:ptCount val="1"/>
                <c:pt idx="0">
                  <c:v>Disulfiram</c:v>
                </c:pt>
              </c:strCache>
            </c:strRef>
          </c:tx>
          <c:invertIfNegative val="0"/>
          <c:cat>
            <c:strRef>
              <c:f>'[Chart in Microsoft Word]Sheet1'!$A$2:$A$4</c:f>
              <c:strCache>
                <c:ptCount val="3"/>
                <c:pt idx="0">
                  <c:v>Detox/Rehab</c:v>
                </c:pt>
                <c:pt idx="1">
                  <c:v>Alcohol-related Inpatient</c:v>
                </c:pt>
                <c:pt idx="2">
                  <c:v>Non-alcohol-related Inpatient</c:v>
                </c:pt>
              </c:strCache>
            </c:strRef>
          </c:cat>
          <c:val>
            <c:numRef>
              <c:f>'[Chart in Microsoft Word]Sheet1'!$D$2:$D$4</c:f>
              <c:numCache>
                <c:formatCode>General</c:formatCode>
                <c:ptCount val="3"/>
                <c:pt idx="0">
                  <c:v>98</c:v>
                </c:pt>
                <c:pt idx="1">
                  <c:v>268</c:v>
                </c:pt>
                <c:pt idx="2">
                  <c:v>250</c:v>
                </c:pt>
              </c:numCache>
            </c:numRef>
          </c:val>
        </c:ser>
        <c:ser>
          <c:idx val="3"/>
          <c:order val="3"/>
          <c:tx>
            <c:strRef>
              <c:f>'[Chart in Microsoft Word]Sheet1'!$E$1</c:f>
              <c:strCache>
                <c:ptCount val="1"/>
                <c:pt idx="0">
                  <c:v>Acamprosate</c:v>
                </c:pt>
              </c:strCache>
            </c:strRef>
          </c:tx>
          <c:invertIfNegative val="0"/>
          <c:cat>
            <c:strRef>
              <c:f>'[Chart in Microsoft Word]Sheet1'!$A$2:$A$4</c:f>
              <c:strCache>
                <c:ptCount val="3"/>
                <c:pt idx="0">
                  <c:v>Detox/Rehab</c:v>
                </c:pt>
                <c:pt idx="1">
                  <c:v>Alcohol-related Inpatient</c:v>
                </c:pt>
                <c:pt idx="2">
                  <c:v>Non-alcohol-related Inpatient</c:v>
                </c:pt>
              </c:strCache>
            </c:strRef>
          </c:cat>
          <c:val>
            <c:numRef>
              <c:f>'[Chart in Microsoft Word]Sheet1'!$E$2:$E$4</c:f>
              <c:numCache>
                <c:formatCode>General</c:formatCode>
                <c:ptCount val="3"/>
                <c:pt idx="0">
                  <c:v>120</c:v>
                </c:pt>
                <c:pt idx="1">
                  <c:v>317</c:v>
                </c:pt>
                <c:pt idx="2">
                  <c:v>343</c:v>
                </c:pt>
              </c:numCache>
            </c:numRef>
          </c:val>
        </c:ser>
        <c:ser>
          <c:idx val="4"/>
          <c:order val="4"/>
          <c:tx>
            <c:strRef>
              <c:f>'[Chart in Microsoft Word]Sheet1'!$F$1</c:f>
              <c:strCache>
                <c:ptCount val="1"/>
                <c:pt idx="0">
                  <c:v>Drug-free</c:v>
                </c:pt>
              </c:strCache>
            </c:strRef>
          </c:tx>
          <c:invertIfNegative val="0"/>
          <c:cat>
            <c:strRef>
              <c:f>'[Chart in Microsoft Word]Sheet1'!$A$2:$A$4</c:f>
              <c:strCache>
                <c:ptCount val="3"/>
                <c:pt idx="0">
                  <c:v>Detox/Rehab</c:v>
                </c:pt>
                <c:pt idx="1">
                  <c:v>Alcohol-related Inpatient</c:v>
                </c:pt>
                <c:pt idx="2">
                  <c:v>Non-alcohol-related Inpatient</c:v>
                </c:pt>
              </c:strCache>
            </c:strRef>
          </c:cat>
          <c:val>
            <c:numRef>
              <c:f>'[Chart in Microsoft Word]Sheet1'!$F$2:$F$4</c:f>
              <c:numCache>
                <c:formatCode>General</c:formatCode>
                <c:ptCount val="3"/>
                <c:pt idx="0">
                  <c:v>563</c:v>
                </c:pt>
                <c:pt idx="1">
                  <c:v>660</c:v>
                </c:pt>
                <c:pt idx="2">
                  <c:v>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10816"/>
        <c:axId val="19333504"/>
      </c:barChart>
      <c:catAx>
        <c:axId val="1861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333504"/>
        <c:crosses val="autoZero"/>
        <c:auto val="1"/>
        <c:lblAlgn val="ctr"/>
        <c:lblOffset val="100"/>
        <c:noMultiLvlLbl val="0"/>
      </c:catAx>
      <c:valAx>
        <c:axId val="193335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visits/1000 </a:t>
                </a:r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patient in </a:t>
                </a:r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6 months</a:t>
                </a:r>
              </a:p>
            </c:rich>
          </c:tx>
          <c:layout>
            <c:manualLayout>
              <c:xMode val="edge"/>
              <c:yMode val="edge"/>
              <c:x val="8.2196719160104986E-2"/>
              <c:y val="0.1693146689997083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86108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/>
            </a:pPr>
            <a:endParaRPr lang="en-US"/>
          </a:p>
        </c:txPr>
      </c:dTable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Inpatient Cost/Alcohol-Dependent Patient in 6 months following diagnosis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463105464089716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885027439751848"/>
          <c:y val="0.14937798871031532"/>
          <c:w val="0.74327093772369368"/>
          <c:h val="0.467590694998741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Word]Sheet1'!$B$1</c:f>
              <c:strCache>
                <c:ptCount val="1"/>
                <c:pt idx="0">
                  <c:v>Depot NTX</c:v>
                </c:pt>
              </c:strCache>
            </c:strRef>
          </c:tx>
          <c:invertIfNegative val="0"/>
          <c:cat>
            <c:strRef>
              <c:f>'[Chart in Microsoft Word]Sheet1'!$A$2:$A$5</c:f>
              <c:strCache>
                <c:ptCount val="4"/>
                <c:pt idx="0">
                  <c:v>Detox/Rehab</c:v>
                </c:pt>
                <c:pt idx="1">
                  <c:v>Alcohol-related Inpatient</c:v>
                </c:pt>
                <c:pt idx="2">
                  <c:v>Non-alcohol-related Inpatient</c:v>
                </c:pt>
                <c:pt idx="3">
                  <c:v>Total Inpatient</c:v>
                </c:pt>
              </c:strCache>
            </c:strRef>
          </c:cat>
          <c:val>
            <c:numRef>
              <c:f>'[Chart in Microsoft Word]Sheet1'!$B$2:$B$5</c:f>
              <c:numCache>
                <c:formatCode>General</c:formatCode>
                <c:ptCount val="4"/>
                <c:pt idx="0">
                  <c:v>105</c:v>
                </c:pt>
                <c:pt idx="1">
                  <c:v>474</c:v>
                </c:pt>
                <c:pt idx="2">
                  <c:v>730</c:v>
                </c:pt>
                <c:pt idx="3">
                  <c:v>1309</c:v>
                </c:pt>
              </c:numCache>
            </c:numRef>
          </c:val>
        </c:ser>
        <c:ser>
          <c:idx val="1"/>
          <c:order val="1"/>
          <c:tx>
            <c:strRef>
              <c:f>'[Chart in Microsoft Word]Sheet1'!$C$1</c:f>
              <c:strCache>
                <c:ptCount val="1"/>
                <c:pt idx="0">
                  <c:v>Oral NTX</c:v>
                </c:pt>
              </c:strCache>
            </c:strRef>
          </c:tx>
          <c:invertIfNegative val="0"/>
          <c:cat>
            <c:strRef>
              <c:f>'[Chart in Microsoft Word]Sheet1'!$A$2:$A$5</c:f>
              <c:strCache>
                <c:ptCount val="4"/>
                <c:pt idx="0">
                  <c:v>Detox/Rehab</c:v>
                </c:pt>
                <c:pt idx="1">
                  <c:v>Alcohol-related Inpatient</c:v>
                </c:pt>
                <c:pt idx="2">
                  <c:v>Non-alcohol-related Inpatient</c:v>
                </c:pt>
                <c:pt idx="3">
                  <c:v>Total Inpatient</c:v>
                </c:pt>
              </c:strCache>
            </c:strRef>
          </c:cat>
          <c:val>
            <c:numRef>
              <c:f>'[Chart in Microsoft Word]Sheet1'!$C$2:$C$5</c:f>
              <c:numCache>
                <c:formatCode>General</c:formatCode>
                <c:ptCount val="4"/>
                <c:pt idx="0">
                  <c:v>192</c:v>
                </c:pt>
                <c:pt idx="1">
                  <c:v>618</c:v>
                </c:pt>
                <c:pt idx="2">
                  <c:v>1092</c:v>
                </c:pt>
                <c:pt idx="3">
                  <c:v>1902</c:v>
                </c:pt>
              </c:numCache>
            </c:numRef>
          </c:val>
        </c:ser>
        <c:ser>
          <c:idx val="2"/>
          <c:order val="2"/>
          <c:tx>
            <c:strRef>
              <c:f>'[Chart in Microsoft Word]Sheet1'!$D$1</c:f>
              <c:strCache>
                <c:ptCount val="1"/>
                <c:pt idx="0">
                  <c:v>Disulfiram</c:v>
                </c:pt>
              </c:strCache>
            </c:strRef>
          </c:tx>
          <c:invertIfNegative val="0"/>
          <c:cat>
            <c:strRef>
              <c:f>'[Chart in Microsoft Word]Sheet1'!$A$2:$A$5</c:f>
              <c:strCache>
                <c:ptCount val="4"/>
                <c:pt idx="0">
                  <c:v>Detox/Rehab</c:v>
                </c:pt>
                <c:pt idx="1">
                  <c:v>Alcohol-related Inpatient</c:v>
                </c:pt>
                <c:pt idx="2">
                  <c:v>Non-alcohol-related Inpatient</c:v>
                </c:pt>
                <c:pt idx="3">
                  <c:v>Total Inpatient</c:v>
                </c:pt>
              </c:strCache>
            </c:strRef>
          </c:cat>
          <c:val>
            <c:numRef>
              <c:f>'[Chart in Microsoft Word]Sheet1'!$D$2:$D$5</c:f>
              <c:numCache>
                <c:formatCode>General</c:formatCode>
                <c:ptCount val="4"/>
                <c:pt idx="0">
                  <c:v>203</c:v>
                </c:pt>
                <c:pt idx="1">
                  <c:v>874</c:v>
                </c:pt>
                <c:pt idx="2">
                  <c:v>1498</c:v>
                </c:pt>
                <c:pt idx="3">
                  <c:v>2575</c:v>
                </c:pt>
              </c:numCache>
            </c:numRef>
          </c:val>
        </c:ser>
        <c:ser>
          <c:idx val="3"/>
          <c:order val="3"/>
          <c:tx>
            <c:strRef>
              <c:f>'[Chart in Microsoft Word]Sheet1'!$E$1</c:f>
              <c:strCache>
                <c:ptCount val="1"/>
                <c:pt idx="0">
                  <c:v>Acamprosate</c:v>
                </c:pt>
              </c:strCache>
            </c:strRef>
          </c:tx>
          <c:invertIfNegative val="0"/>
          <c:cat>
            <c:strRef>
              <c:f>'[Chart in Microsoft Word]Sheet1'!$A$2:$A$5</c:f>
              <c:strCache>
                <c:ptCount val="4"/>
                <c:pt idx="0">
                  <c:v>Detox/Rehab</c:v>
                </c:pt>
                <c:pt idx="1">
                  <c:v>Alcohol-related Inpatient</c:v>
                </c:pt>
                <c:pt idx="2">
                  <c:v>Non-alcohol-related Inpatient</c:v>
                </c:pt>
                <c:pt idx="3">
                  <c:v>Total Inpatient</c:v>
                </c:pt>
              </c:strCache>
            </c:strRef>
          </c:cat>
          <c:val>
            <c:numRef>
              <c:f>'[Chart in Microsoft Word]Sheet1'!$E$2:$E$5</c:f>
              <c:numCache>
                <c:formatCode>General</c:formatCode>
                <c:ptCount val="4"/>
                <c:pt idx="0">
                  <c:v>288</c:v>
                </c:pt>
                <c:pt idx="1">
                  <c:v>1168</c:v>
                </c:pt>
                <c:pt idx="2">
                  <c:v>3885</c:v>
                </c:pt>
                <c:pt idx="3">
                  <c:v>5341</c:v>
                </c:pt>
              </c:numCache>
            </c:numRef>
          </c:val>
        </c:ser>
        <c:ser>
          <c:idx val="4"/>
          <c:order val="4"/>
          <c:tx>
            <c:strRef>
              <c:f>'[Chart in Microsoft Word]Sheet1'!$F$1</c:f>
              <c:strCache>
                <c:ptCount val="1"/>
                <c:pt idx="0">
                  <c:v>Drug-free</c:v>
                </c:pt>
              </c:strCache>
            </c:strRef>
          </c:tx>
          <c:invertIfNegative val="0"/>
          <c:cat>
            <c:strRef>
              <c:f>'[Chart in Microsoft Word]Sheet1'!$A$2:$A$5</c:f>
              <c:strCache>
                <c:ptCount val="4"/>
                <c:pt idx="0">
                  <c:v>Detox/Rehab</c:v>
                </c:pt>
                <c:pt idx="1">
                  <c:v>Alcohol-related Inpatient</c:v>
                </c:pt>
                <c:pt idx="2">
                  <c:v>Non-alcohol-related Inpatient</c:v>
                </c:pt>
                <c:pt idx="3">
                  <c:v>Total Inpatient</c:v>
                </c:pt>
              </c:strCache>
            </c:strRef>
          </c:cat>
          <c:val>
            <c:numRef>
              <c:f>'[Chart in Microsoft Word]Sheet1'!$F$2:$F$5</c:f>
              <c:numCache>
                <c:formatCode>General</c:formatCode>
                <c:ptCount val="4"/>
                <c:pt idx="0">
                  <c:v>1350</c:v>
                </c:pt>
                <c:pt idx="1">
                  <c:v>2646</c:v>
                </c:pt>
                <c:pt idx="2">
                  <c:v>2751</c:v>
                </c:pt>
                <c:pt idx="3">
                  <c:v>6747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72288"/>
        <c:axId val="19374080"/>
      </c:barChart>
      <c:catAx>
        <c:axId val="1937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374080"/>
        <c:crosses val="autoZero"/>
        <c:auto val="1"/>
        <c:lblAlgn val="ctr"/>
        <c:lblOffset val="100"/>
        <c:noMultiLvlLbl val="0"/>
      </c:catAx>
      <c:valAx>
        <c:axId val="193740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Cost</a:t>
                </a:r>
                <a:r>
                  <a:rPr lang="en-US" sz="1400" b="1" baseline="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b="1" baseline="0" dirty="0" smtClean="0">
                    <a:latin typeface="Arial" pitchFamily="34" charset="0"/>
                    <a:cs typeface="Arial" pitchFamily="34" charset="0"/>
                  </a:rPr>
                  <a:t>per </a:t>
                </a:r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patient</a:t>
                </a:r>
                <a:r>
                  <a:rPr lang="en-US" sz="1400" b="1" baseline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in </a:t>
                </a:r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6 months</a:t>
                </a:r>
              </a:p>
            </c:rich>
          </c:tx>
          <c:layout>
            <c:manualLayout>
              <c:xMode val="edge"/>
              <c:yMode val="edge"/>
              <c:x val="7.2902052016225238E-2"/>
              <c:y val="0.168789774565850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93722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/>
            </a:pPr>
            <a:endParaRPr lang="en-US"/>
          </a:p>
        </c:txPr>
      </c:dTable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Total Cost/Alcohol Dependent Patient in 6 months following diagnosis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750642426241224"/>
          <c:y val="0.18577165354330707"/>
          <c:w val="0.75246458067087163"/>
          <c:h val="0.546376640419947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Word]Sheet1'!$B$1</c:f>
              <c:strCache>
                <c:ptCount val="1"/>
                <c:pt idx="0">
                  <c:v>Depot NTX</c:v>
                </c:pt>
              </c:strCache>
            </c:strRef>
          </c:tx>
          <c:invertIfNegative val="0"/>
          <c:cat>
            <c:numRef>
              <c:f>'[Chart in Microsoft Word]Sheet1'!$A$2</c:f>
              <c:numCache>
                <c:formatCode>General</c:formatCode>
                <c:ptCount val="1"/>
              </c:numCache>
            </c:numRef>
          </c:cat>
          <c:val>
            <c:numRef>
              <c:f>'[Chart in Microsoft Word]Sheet1'!$B$2</c:f>
              <c:numCache>
                <c:formatCode>"$"#,##0_);[Red]\("$"#,##0\)</c:formatCode>
                <c:ptCount val="1"/>
                <c:pt idx="0">
                  <c:v>6757</c:v>
                </c:pt>
              </c:numCache>
            </c:numRef>
          </c:val>
        </c:ser>
        <c:ser>
          <c:idx val="1"/>
          <c:order val="1"/>
          <c:tx>
            <c:strRef>
              <c:f>'[Chart in Microsoft Word]Sheet1'!$C$1</c:f>
              <c:strCache>
                <c:ptCount val="1"/>
                <c:pt idx="0">
                  <c:v>Oral NTX</c:v>
                </c:pt>
              </c:strCache>
            </c:strRef>
          </c:tx>
          <c:invertIfNegative val="0"/>
          <c:cat>
            <c:numRef>
              <c:f>'[Chart in Microsoft Word]Sheet1'!$A$2</c:f>
              <c:numCache>
                <c:formatCode>General</c:formatCode>
                <c:ptCount val="1"/>
              </c:numCache>
            </c:numRef>
          </c:cat>
          <c:val>
            <c:numRef>
              <c:f>'[Chart in Microsoft Word]Sheet1'!$C$2</c:f>
              <c:numCache>
                <c:formatCode>"$"#,##0_);[Red]\("$"#,##0\)</c:formatCode>
                <c:ptCount val="1"/>
                <c:pt idx="0">
                  <c:v>6595</c:v>
                </c:pt>
              </c:numCache>
            </c:numRef>
          </c:val>
        </c:ser>
        <c:ser>
          <c:idx val="2"/>
          <c:order val="2"/>
          <c:tx>
            <c:strRef>
              <c:f>'[Chart in Microsoft Word]Sheet1'!$D$1</c:f>
              <c:strCache>
                <c:ptCount val="1"/>
                <c:pt idx="0">
                  <c:v>Disulfiram</c:v>
                </c:pt>
              </c:strCache>
            </c:strRef>
          </c:tx>
          <c:invertIfNegative val="0"/>
          <c:cat>
            <c:numRef>
              <c:f>'[Chart in Microsoft Word]Sheet1'!$A$2</c:f>
              <c:numCache>
                <c:formatCode>General</c:formatCode>
                <c:ptCount val="1"/>
              </c:numCache>
            </c:numRef>
          </c:cat>
          <c:val>
            <c:numRef>
              <c:f>'[Chart in Microsoft Word]Sheet1'!$D$2</c:f>
              <c:numCache>
                <c:formatCode>"$"#,##0_);[Red]\("$"#,##0\)</c:formatCode>
                <c:ptCount val="1"/>
                <c:pt idx="0">
                  <c:v>7107</c:v>
                </c:pt>
              </c:numCache>
            </c:numRef>
          </c:val>
        </c:ser>
        <c:ser>
          <c:idx val="3"/>
          <c:order val="3"/>
          <c:tx>
            <c:strRef>
              <c:f>'[Chart in Microsoft Word]Sheet1'!$E$1</c:f>
              <c:strCache>
                <c:ptCount val="1"/>
                <c:pt idx="0">
                  <c:v>Acamprosate</c:v>
                </c:pt>
              </c:strCache>
            </c:strRef>
          </c:tx>
          <c:invertIfNegative val="0"/>
          <c:cat>
            <c:numRef>
              <c:f>'[Chart in Microsoft Word]Sheet1'!$A$2</c:f>
              <c:numCache>
                <c:formatCode>General</c:formatCode>
                <c:ptCount val="1"/>
              </c:numCache>
            </c:numRef>
          </c:cat>
          <c:val>
            <c:numRef>
              <c:f>'[Chart in Microsoft Word]Sheet1'!$E$2</c:f>
              <c:numCache>
                <c:formatCode>"$"#,##0_);[Red]\("$"#,##0\)</c:formatCode>
                <c:ptCount val="1"/>
                <c:pt idx="0">
                  <c:v>10345</c:v>
                </c:pt>
              </c:numCache>
            </c:numRef>
          </c:val>
        </c:ser>
        <c:ser>
          <c:idx val="4"/>
          <c:order val="4"/>
          <c:tx>
            <c:strRef>
              <c:f>'[Chart in Microsoft Word]Sheet1'!$F$1</c:f>
              <c:strCache>
                <c:ptCount val="1"/>
                <c:pt idx="0">
                  <c:v>Drug-free</c:v>
                </c:pt>
              </c:strCache>
            </c:strRef>
          </c:tx>
          <c:invertIfNegative val="0"/>
          <c:cat>
            <c:numRef>
              <c:f>'[Chart in Microsoft Word]Sheet1'!$A$2</c:f>
              <c:numCache>
                <c:formatCode>General</c:formatCode>
                <c:ptCount val="1"/>
              </c:numCache>
            </c:numRef>
          </c:cat>
          <c:val>
            <c:numRef>
              <c:f>'[Chart in Microsoft Word]Sheet1'!$F$2</c:f>
              <c:numCache>
                <c:formatCode>"$"#,##0_);[Red]\("$"#,##0\)</c:formatCode>
                <c:ptCount val="1"/>
                <c:pt idx="0">
                  <c:v>11677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52544"/>
        <c:axId val="20254080"/>
      </c:barChart>
      <c:catAx>
        <c:axId val="2025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254080"/>
        <c:crosses val="autoZero"/>
        <c:auto val="1"/>
        <c:lblAlgn val="ctr"/>
        <c:lblOffset val="100"/>
        <c:noMultiLvlLbl val="0"/>
      </c:catAx>
      <c:valAx>
        <c:axId val="202540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Cost</a:t>
                </a:r>
                <a:r>
                  <a:rPr lang="en-US" sz="1400" baseline="0" dirty="0"/>
                  <a:t> </a:t>
                </a:r>
                <a:r>
                  <a:rPr lang="en-US" sz="1400" baseline="0" dirty="0" smtClean="0"/>
                  <a:t>per </a:t>
                </a:r>
                <a:r>
                  <a:rPr lang="en-US" sz="1400" dirty="0" smtClean="0"/>
                  <a:t>patient</a:t>
                </a:r>
                <a:r>
                  <a:rPr lang="en-US" sz="1400" baseline="0" dirty="0" smtClean="0"/>
                  <a:t> </a:t>
                </a:r>
                <a:r>
                  <a:rPr lang="en-US" sz="1400" dirty="0" smtClean="0"/>
                  <a:t>in </a:t>
                </a:r>
                <a:r>
                  <a:rPr lang="en-US" sz="1400" dirty="0"/>
                  <a:t>6 months</a:t>
                </a:r>
              </a:p>
            </c:rich>
          </c:tx>
          <c:layout>
            <c:manualLayout>
              <c:xMode val="edge"/>
              <c:yMode val="edge"/>
              <c:x val="5.4799851589231972E-2"/>
              <c:y val="0.24851949756280464"/>
            </c:manualLayout>
          </c:layout>
          <c:overlay val="0"/>
        </c:title>
        <c:numFmt formatCode="&quot;$&quot;#,##0_);[Red]\(&quot;$&quot;#,##0\)" sourceLinked="1"/>
        <c:majorTickMark val="none"/>
        <c:minorTickMark val="none"/>
        <c:tickLblPos val="nextTo"/>
        <c:crossAx val="202525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/>
            </a:pPr>
            <a:endParaRPr lang="en-US"/>
          </a:p>
        </c:txPr>
      </c:dTable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baseline="0" dirty="0" smtClean="0">
                <a:solidFill>
                  <a:srgbClr val="000000"/>
                </a:solidFill>
              </a:rPr>
              <a:t>Hospital Admissions/1000 Opiate Dependent Patients in 6 </a:t>
            </a:r>
            <a:r>
              <a:rPr lang="en-US" sz="2000" baseline="0" dirty="0">
                <a:solidFill>
                  <a:srgbClr val="000000"/>
                </a:solidFill>
              </a:rPr>
              <a:t>months </a:t>
            </a:r>
            <a:r>
              <a:rPr lang="en-US" sz="2000" baseline="0" dirty="0" smtClean="0">
                <a:solidFill>
                  <a:srgbClr val="000000"/>
                </a:solidFill>
              </a:rPr>
              <a:t>following diagnosis</a:t>
            </a:r>
            <a:endParaRPr lang="en-US" sz="2000" baseline="0" dirty="0">
              <a:solidFill>
                <a:srgbClr val="000000"/>
              </a:solidFill>
            </a:endParaRPr>
          </a:p>
        </c:rich>
      </c:tx>
      <c:layout>
        <c:manualLayout>
          <c:xMode val="edge"/>
          <c:yMode val="edge"/>
          <c:x val="0.15844301699129715"/>
          <c:y val="1.47058823529411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65282497582539"/>
          <c:y val="0.1448791878956307"/>
          <c:w val="0.79902072109407374"/>
          <c:h val="0.557094286291136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Depot NTX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Detox/Rehab</c:v>
                </c:pt>
                <c:pt idx="1">
                  <c:v>Inpatient -Opiate</c:v>
                </c:pt>
                <c:pt idx="2">
                  <c:v>Inpatient -Other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69</c:v>
                </c:pt>
                <c:pt idx="1">
                  <c:v>93</c:v>
                </c:pt>
                <c:pt idx="2">
                  <c:v>234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Oral NTX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Detox/Rehab</c:v>
                </c:pt>
                <c:pt idx="1">
                  <c:v>Inpatient -Opiate</c:v>
                </c:pt>
                <c:pt idx="2">
                  <c:v>Inpatient -Other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84</c:v>
                </c:pt>
                <c:pt idx="1">
                  <c:v>145</c:v>
                </c:pt>
                <c:pt idx="2">
                  <c:v>387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Bupe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Detox/Rehab</c:v>
                </c:pt>
                <c:pt idx="1">
                  <c:v>Inpatient -Opiate</c:v>
                </c:pt>
                <c:pt idx="2">
                  <c:v>Inpatient -Other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79</c:v>
                </c:pt>
                <c:pt idx="1">
                  <c:v>249</c:v>
                </c:pt>
                <c:pt idx="2">
                  <c:v>397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Meth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Detox/Rehab</c:v>
                </c:pt>
                <c:pt idx="1">
                  <c:v>Inpatient -Opiate</c:v>
                </c:pt>
                <c:pt idx="2">
                  <c:v>Inpatient -Other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101</c:v>
                </c:pt>
                <c:pt idx="1">
                  <c:v>198</c:v>
                </c:pt>
                <c:pt idx="2">
                  <c:v>561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Drug-free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Detox/Rehab</c:v>
                </c:pt>
                <c:pt idx="1">
                  <c:v>Inpatient -Opiate</c:v>
                </c:pt>
                <c:pt idx="2">
                  <c:v>Inpatient -Other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770</c:v>
                </c:pt>
                <c:pt idx="1">
                  <c:v>677</c:v>
                </c:pt>
                <c:pt idx="2">
                  <c:v>731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70944"/>
        <c:axId val="20372480"/>
      </c:barChart>
      <c:catAx>
        <c:axId val="20370944"/>
        <c:scaling>
          <c:orientation val="minMax"/>
        </c:scaling>
        <c:delete val="0"/>
        <c:axPos val="b"/>
        <c:majorTickMark val="none"/>
        <c:minorTickMark val="none"/>
        <c:tickLblPos val="nextTo"/>
        <c:crossAx val="20372480"/>
        <c:crosses val="autoZero"/>
        <c:auto val="1"/>
        <c:lblAlgn val="ctr"/>
        <c:lblOffset val="100"/>
        <c:noMultiLvlLbl val="0"/>
      </c:catAx>
      <c:valAx>
        <c:axId val="203724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Admissions/1000 patients</a:t>
                </a:r>
              </a:p>
            </c:rich>
          </c:tx>
          <c:layout>
            <c:manualLayout>
              <c:xMode val="edge"/>
              <c:yMode val="edge"/>
              <c:x val="7.1465395772896803E-2"/>
              <c:y val="0.2004728269260459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03709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Inpatient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Costs/Opiate-Dependent</a:t>
            </a:r>
            <a:r>
              <a:rPr lang="en-US" sz="20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Patient in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6 months following diagnosis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553921568627451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Word]Sheet1'!$B$1</c:f>
              <c:strCache>
                <c:ptCount val="1"/>
                <c:pt idx="0">
                  <c:v>Depot NTX</c:v>
                </c:pt>
              </c:strCache>
            </c:strRef>
          </c:tx>
          <c:invertIfNegative val="0"/>
          <c:cat>
            <c:strRef>
              <c:f>'[Chart in Microsoft Word]Sheet1'!$A$2:$A$4</c:f>
              <c:strCache>
                <c:ptCount val="3"/>
                <c:pt idx="0">
                  <c:v>Detox/Rehab</c:v>
                </c:pt>
                <c:pt idx="1">
                  <c:v>Inpatient -Opiate</c:v>
                </c:pt>
                <c:pt idx="2">
                  <c:v>Inpatient -Other</c:v>
                </c:pt>
              </c:strCache>
            </c:strRef>
          </c:cat>
          <c:val>
            <c:numRef>
              <c:f>'[Chart in Microsoft Word]Sheet1'!$B$2:$B$4</c:f>
              <c:numCache>
                <c:formatCode>General</c:formatCode>
                <c:ptCount val="3"/>
                <c:pt idx="0">
                  <c:v>216</c:v>
                </c:pt>
                <c:pt idx="1">
                  <c:v>213</c:v>
                </c:pt>
                <c:pt idx="2">
                  <c:v>2003</c:v>
                </c:pt>
              </c:numCache>
            </c:numRef>
          </c:val>
        </c:ser>
        <c:ser>
          <c:idx val="1"/>
          <c:order val="1"/>
          <c:tx>
            <c:strRef>
              <c:f>'[Chart in Microsoft Word]Sheet1'!$C$1</c:f>
              <c:strCache>
                <c:ptCount val="1"/>
                <c:pt idx="0">
                  <c:v>Oral NTX</c:v>
                </c:pt>
              </c:strCache>
            </c:strRef>
          </c:tx>
          <c:invertIfNegative val="0"/>
          <c:cat>
            <c:strRef>
              <c:f>'[Chart in Microsoft Word]Sheet1'!$A$2:$A$4</c:f>
              <c:strCache>
                <c:ptCount val="3"/>
                <c:pt idx="0">
                  <c:v>Detox/Rehab</c:v>
                </c:pt>
                <c:pt idx="1">
                  <c:v>Inpatient -Opiate</c:v>
                </c:pt>
                <c:pt idx="2">
                  <c:v>Inpatient -Other</c:v>
                </c:pt>
              </c:strCache>
            </c:strRef>
          </c:cat>
          <c:val>
            <c:numRef>
              <c:f>'[Chart in Microsoft Word]Sheet1'!$C$2:$C$4</c:f>
              <c:numCache>
                <c:formatCode>General</c:formatCode>
                <c:ptCount val="3"/>
                <c:pt idx="0">
                  <c:v>193</c:v>
                </c:pt>
                <c:pt idx="1">
                  <c:v>137</c:v>
                </c:pt>
                <c:pt idx="2">
                  <c:v>3428</c:v>
                </c:pt>
              </c:numCache>
            </c:numRef>
          </c:val>
        </c:ser>
        <c:ser>
          <c:idx val="2"/>
          <c:order val="2"/>
          <c:tx>
            <c:strRef>
              <c:f>'[Chart in Microsoft Word]Sheet1'!$D$1</c:f>
              <c:strCache>
                <c:ptCount val="1"/>
                <c:pt idx="0">
                  <c:v>Bupe</c:v>
                </c:pt>
              </c:strCache>
            </c:strRef>
          </c:tx>
          <c:invertIfNegative val="0"/>
          <c:cat>
            <c:strRef>
              <c:f>'[Chart in Microsoft Word]Sheet1'!$A$2:$A$4</c:f>
              <c:strCache>
                <c:ptCount val="3"/>
                <c:pt idx="0">
                  <c:v>Detox/Rehab</c:v>
                </c:pt>
                <c:pt idx="1">
                  <c:v>Inpatient -Opiate</c:v>
                </c:pt>
                <c:pt idx="2">
                  <c:v>Inpatient -Other</c:v>
                </c:pt>
              </c:strCache>
            </c:strRef>
          </c:cat>
          <c:val>
            <c:numRef>
              <c:f>'[Chart in Microsoft Word]Sheet1'!$D$2:$D$4</c:f>
              <c:numCache>
                <c:formatCode>General</c:formatCode>
                <c:ptCount val="3"/>
                <c:pt idx="0">
                  <c:v>219</c:v>
                </c:pt>
                <c:pt idx="1">
                  <c:v>440</c:v>
                </c:pt>
                <c:pt idx="2">
                  <c:v>2290</c:v>
                </c:pt>
              </c:numCache>
            </c:numRef>
          </c:val>
        </c:ser>
        <c:ser>
          <c:idx val="3"/>
          <c:order val="3"/>
          <c:tx>
            <c:strRef>
              <c:f>'[Chart in Microsoft Word]Sheet1'!$E$1</c:f>
              <c:strCache>
                <c:ptCount val="1"/>
                <c:pt idx="0">
                  <c:v>Meth</c:v>
                </c:pt>
              </c:strCache>
            </c:strRef>
          </c:tx>
          <c:invertIfNegative val="0"/>
          <c:cat>
            <c:strRef>
              <c:f>'[Chart in Microsoft Word]Sheet1'!$A$2:$A$4</c:f>
              <c:strCache>
                <c:ptCount val="3"/>
                <c:pt idx="0">
                  <c:v>Detox/Rehab</c:v>
                </c:pt>
                <c:pt idx="1">
                  <c:v>Inpatient -Opiate</c:v>
                </c:pt>
                <c:pt idx="2">
                  <c:v>Inpatient -Other</c:v>
                </c:pt>
              </c:strCache>
            </c:strRef>
          </c:cat>
          <c:val>
            <c:numRef>
              <c:f>'[Chart in Microsoft Word]Sheet1'!$E$2:$E$4</c:f>
              <c:numCache>
                <c:formatCode>General</c:formatCode>
                <c:ptCount val="3"/>
                <c:pt idx="0">
                  <c:v>264</c:v>
                </c:pt>
                <c:pt idx="1">
                  <c:v>457</c:v>
                </c:pt>
                <c:pt idx="2">
                  <c:v>7976</c:v>
                </c:pt>
              </c:numCache>
            </c:numRef>
          </c:val>
        </c:ser>
        <c:ser>
          <c:idx val="4"/>
          <c:order val="4"/>
          <c:tx>
            <c:strRef>
              <c:f>'[Chart in Microsoft Word]Sheet1'!$F$1</c:f>
              <c:strCache>
                <c:ptCount val="1"/>
                <c:pt idx="0">
                  <c:v>Drug-free</c:v>
                </c:pt>
              </c:strCache>
            </c:strRef>
          </c:tx>
          <c:invertIfNegative val="0"/>
          <c:cat>
            <c:strRef>
              <c:f>'[Chart in Microsoft Word]Sheet1'!$A$2:$A$4</c:f>
              <c:strCache>
                <c:ptCount val="3"/>
                <c:pt idx="0">
                  <c:v>Detox/Rehab</c:v>
                </c:pt>
                <c:pt idx="1">
                  <c:v>Inpatient -Opiate</c:v>
                </c:pt>
                <c:pt idx="2">
                  <c:v>Inpatient -Other</c:v>
                </c:pt>
              </c:strCache>
            </c:strRef>
          </c:cat>
          <c:val>
            <c:numRef>
              <c:f>'[Chart in Microsoft Word]Sheet1'!$F$2:$F$4</c:f>
              <c:numCache>
                <c:formatCode>General</c:formatCode>
                <c:ptCount val="3"/>
                <c:pt idx="0">
                  <c:v>2082</c:v>
                </c:pt>
                <c:pt idx="1">
                  <c:v>1823</c:v>
                </c:pt>
                <c:pt idx="2">
                  <c:v>4184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52640"/>
        <c:axId val="20766720"/>
      </c:barChart>
      <c:catAx>
        <c:axId val="20752640"/>
        <c:scaling>
          <c:orientation val="minMax"/>
        </c:scaling>
        <c:delete val="0"/>
        <c:axPos val="b"/>
        <c:majorTickMark val="none"/>
        <c:minorTickMark val="none"/>
        <c:tickLblPos val="nextTo"/>
        <c:crossAx val="20766720"/>
        <c:crosses val="autoZero"/>
        <c:auto val="1"/>
        <c:lblAlgn val="ctr"/>
        <c:lblOffset val="100"/>
        <c:noMultiLvlLbl val="0"/>
      </c:catAx>
      <c:valAx>
        <c:axId val="207667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Cost/Patient in 6 months $</a:t>
                </a:r>
              </a:p>
            </c:rich>
          </c:tx>
          <c:layout>
            <c:manualLayout>
              <c:xMode val="edge"/>
              <c:yMode val="edge"/>
              <c:x val="5.3921568627450983E-2"/>
              <c:y val="0.21682488632582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07526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/>
            </a:pPr>
            <a:endParaRPr lang="en-US"/>
          </a:p>
        </c:txPr>
      </c:dTable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Total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Cost/Opiate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Dependent Patient in 6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months following diagnosis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2274442872080392"/>
          <c:y val="1.789015242645805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472747910921439"/>
          <c:y val="0.13455900568717025"/>
          <c:w val="0.72048028790215657"/>
          <c:h val="0.50458755771982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Word]Sheet1'!$B$1</c:f>
              <c:strCache>
                <c:ptCount val="1"/>
                <c:pt idx="0">
                  <c:v>Depot NTX</c:v>
                </c:pt>
              </c:strCache>
            </c:strRef>
          </c:tx>
          <c:invertIfNegative val="0"/>
          <c:cat>
            <c:numRef>
              <c:f>'[Chart in Microsoft Word]Sheet1'!$A$2</c:f>
              <c:numCache>
                <c:formatCode>General</c:formatCode>
                <c:ptCount val="1"/>
              </c:numCache>
            </c:numRef>
          </c:cat>
          <c:val>
            <c:numRef>
              <c:f>'[Chart in Microsoft Word]Sheet1'!$B$2</c:f>
              <c:numCache>
                <c:formatCode>General</c:formatCode>
                <c:ptCount val="1"/>
                <c:pt idx="0">
                  <c:v>8582</c:v>
                </c:pt>
              </c:numCache>
            </c:numRef>
          </c:val>
        </c:ser>
        <c:ser>
          <c:idx val="1"/>
          <c:order val="1"/>
          <c:tx>
            <c:strRef>
              <c:f>'[Chart in Microsoft Word]Sheet1'!$C$1</c:f>
              <c:strCache>
                <c:ptCount val="1"/>
                <c:pt idx="0">
                  <c:v>Oral NTX</c:v>
                </c:pt>
              </c:strCache>
            </c:strRef>
          </c:tx>
          <c:invertIfNegative val="0"/>
          <c:cat>
            <c:numRef>
              <c:f>'[Chart in Microsoft Word]Sheet1'!$A$2</c:f>
              <c:numCache>
                <c:formatCode>General</c:formatCode>
                <c:ptCount val="1"/>
              </c:numCache>
            </c:numRef>
          </c:cat>
          <c:val>
            <c:numRef>
              <c:f>'[Chart in Microsoft Word]Sheet1'!$C$2</c:f>
              <c:numCache>
                <c:formatCode>General</c:formatCode>
                <c:ptCount val="1"/>
                <c:pt idx="0">
                  <c:v>8903</c:v>
                </c:pt>
              </c:numCache>
            </c:numRef>
          </c:val>
        </c:ser>
        <c:ser>
          <c:idx val="2"/>
          <c:order val="2"/>
          <c:tx>
            <c:strRef>
              <c:f>'[Chart in Microsoft Word]Sheet1'!$D$1</c:f>
              <c:strCache>
                <c:ptCount val="1"/>
                <c:pt idx="0">
                  <c:v>Bupe</c:v>
                </c:pt>
              </c:strCache>
            </c:strRef>
          </c:tx>
          <c:invertIfNegative val="0"/>
          <c:cat>
            <c:numRef>
              <c:f>'[Chart in Microsoft Word]Sheet1'!$A$2</c:f>
              <c:numCache>
                <c:formatCode>General</c:formatCode>
                <c:ptCount val="1"/>
              </c:numCache>
            </c:numRef>
          </c:cat>
          <c:val>
            <c:numRef>
              <c:f>'[Chart in Microsoft Word]Sheet1'!$D$2</c:f>
              <c:numCache>
                <c:formatCode>General</c:formatCode>
                <c:ptCount val="1"/>
                <c:pt idx="0">
                  <c:v>10049</c:v>
                </c:pt>
              </c:numCache>
            </c:numRef>
          </c:val>
        </c:ser>
        <c:ser>
          <c:idx val="3"/>
          <c:order val="3"/>
          <c:tx>
            <c:strRef>
              <c:f>'[Chart in Microsoft Word]Sheet1'!$E$1</c:f>
              <c:strCache>
                <c:ptCount val="1"/>
                <c:pt idx="0">
                  <c:v>Meth</c:v>
                </c:pt>
              </c:strCache>
            </c:strRef>
          </c:tx>
          <c:invertIfNegative val="0"/>
          <c:cat>
            <c:numRef>
              <c:f>'[Chart in Microsoft Word]Sheet1'!$A$2</c:f>
              <c:numCache>
                <c:formatCode>General</c:formatCode>
                <c:ptCount val="1"/>
              </c:numCache>
            </c:numRef>
          </c:cat>
          <c:val>
            <c:numRef>
              <c:f>'[Chart in Microsoft Word]Sheet1'!$E$2</c:f>
              <c:numCache>
                <c:formatCode>General</c:formatCode>
                <c:ptCount val="1"/>
                <c:pt idx="0">
                  <c:v>16752</c:v>
                </c:pt>
              </c:numCache>
            </c:numRef>
          </c:val>
        </c:ser>
        <c:ser>
          <c:idx val="4"/>
          <c:order val="4"/>
          <c:tx>
            <c:strRef>
              <c:f>'[Chart in Microsoft Word]Sheet1'!$F$1</c:f>
              <c:strCache>
                <c:ptCount val="1"/>
                <c:pt idx="0">
                  <c:v>Drug-free</c:v>
                </c:pt>
              </c:strCache>
            </c:strRef>
          </c:tx>
          <c:invertIfNegative val="0"/>
          <c:cat>
            <c:numRef>
              <c:f>'[Chart in Microsoft Word]Sheet1'!$A$2</c:f>
              <c:numCache>
                <c:formatCode>General</c:formatCode>
                <c:ptCount val="1"/>
              </c:numCache>
            </c:numRef>
          </c:cat>
          <c:val>
            <c:numRef>
              <c:f>'[Chart in Microsoft Word]Sheet1'!$F$2</c:f>
              <c:numCache>
                <c:formatCode>General</c:formatCode>
                <c:ptCount val="1"/>
                <c:pt idx="0">
                  <c:v>14353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89120"/>
        <c:axId val="20790656"/>
      </c:barChart>
      <c:catAx>
        <c:axId val="2078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790656"/>
        <c:crosses val="autoZero"/>
        <c:auto val="1"/>
        <c:lblAlgn val="ctr"/>
        <c:lblOffset val="100"/>
        <c:noMultiLvlLbl val="0"/>
      </c:catAx>
      <c:valAx>
        <c:axId val="207906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Cost per patient $</a:t>
                </a:r>
              </a:p>
            </c:rich>
          </c:tx>
          <c:layout>
            <c:manualLayout>
              <c:xMode val="edge"/>
              <c:yMode val="edge"/>
              <c:x val="7.0907035883110259E-2"/>
              <c:y val="0.2220162732644371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0"/>
            </a:pPr>
            <a:endParaRPr lang="en-US"/>
          </a:p>
        </c:txPr>
        <c:crossAx val="207891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605FA-EB71-4E56-9577-B26F58B38E90}" type="datetimeFigureOut">
              <a:rPr lang="en-US" smtClean="0"/>
              <a:t>8/4/2012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FE41A-1A43-44C8-A315-C4EF7D652A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35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Garamond"/>
                <a:ea typeface="Times New Roman"/>
              </a:rPr>
              <a:t>Rockett, I. R., S. L. Putnam, et al. (2003). "Assessing substance abuse treatment need: a statewide hospital emergency department study.[see comment]." </a:t>
            </a:r>
            <a:r>
              <a:rPr lang="en-US" sz="1200" i="1" dirty="0" smtClean="0">
                <a:effectLst/>
                <a:latin typeface="Garamond"/>
                <a:ea typeface="Times New Roman"/>
              </a:rPr>
              <a:t>Annals of Emergency Medicine</a:t>
            </a:r>
            <a:r>
              <a:rPr lang="en-US" sz="1200" dirty="0" smtClean="0">
                <a:effectLst/>
                <a:latin typeface="Garamond"/>
                <a:ea typeface="Times New Roman"/>
              </a:rPr>
              <a:t> </a:t>
            </a:r>
            <a:r>
              <a:rPr lang="en-US" sz="1200" b="1" dirty="0" smtClean="0">
                <a:effectLst/>
                <a:latin typeface="Garamond"/>
                <a:ea typeface="Times New Roman"/>
              </a:rPr>
              <a:t>41</a:t>
            </a:r>
            <a:r>
              <a:rPr lang="en-US" sz="1200" dirty="0" smtClean="0">
                <a:effectLst/>
                <a:latin typeface="Garamond"/>
                <a:ea typeface="Times New Roman"/>
              </a:rPr>
              <a:t>(6): 802-13. </a:t>
            </a:r>
            <a:endParaRPr lang="en-US" sz="1200" dirty="0" smtClean="0">
              <a:effectLst/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FE41A-1A43-44C8-A315-C4EF7D652A5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2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EFD98-7E74-4C67-BF20-155D16C1C08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dirty="0" smtClean="0">
                <a:effectLst/>
                <a:latin typeface="Arial"/>
              </a:rPr>
              <a:t>Effectiveness of intervention in reducing recidivism and recidivism probabilities</a:t>
            </a:r>
            <a:r>
              <a:rPr lang="en-US" dirty="0" smtClean="0"/>
              <a:t> </a:t>
            </a:r>
            <a:r>
              <a:rPr lang="en-US" sz="1200" b="1" i="0" u="none" strike="noStrike" dirty="0" smtClean="0">
                <a:effectLst/>
                <a:latin typeface="Arial"/>
              </a:rPr>
              <a:t> 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dirty="0" smtClean="0">
                <a:effectLst/>
                <a:latin typeface="Arial"/>
              </a:rPr>
              <a:t>Reduction in repeat ED use (hazard ratio)</a:t>
            </a:r>
            <a:r>
              <a:rPr lang="en-US" dirty="0" smtClean="0"/>
              <a:t> </a:t>
            </a:r>
            <a:r>
              <a:rPr lang="en-US" sz="1200" b="0" i="0" u="none" strike="noStrike" dirty="0" smtClean="0">
                <a:effectLst/>
                <a:latin typeface="Arial"/>
              </a:rPr>
              <a:t>0.53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dirty="0" smtClean="0">
                <a:effectLst/>
                <a:latin typeface="Arial"/>
              </a:rPr>
              <a:t>Reduction in repeat hospitalization (hazard ratio)</a:t>
            </a:r>
            <a:r>
              <a:rPr lang="en-US" dirty="0" smtClean="0"/>
              <a:t> </a:t>
            </a:r>
            <a:r>
              <a:rPr lang="en-US" sz="1200" b="0" i="0" u="none" strike="noStrike" dirty="0" smtClean="0">
                <a:effectLst/>
                <a:latin typeface="Arial"/>
              </a:rPr>
              <a:t>0.52</a:t>
            </a:r>
            <a:r>
              <a:rPr lang="en-US" dirty="0" smtClean="0"/>
              <a:t> </a:t>
            </a:r>
            <a:r>
              <a:rPr lang="en-US" sz="1200" b="0" i="0" u="none" strike="noStrike" dirty="0" smtClean="0">
                <a:effectLst/>
                <a:latin typeface="Arial"/>
              </a:rPr>
              <a:t> 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dirty="0" smtClean="0">
                <a:effectLst/>
                <a:latin typeface="Arial"/>
              </a:rPr>
              <a:t>Relative risk of repeat injury caused by alcohol problems (problem drinkers vs. not)</a:t>
            </a:r>
            <a:r>
              <a:rPr lang="en-US" dirty="0" smtClean="0"/>
              <a:t> </a:t>
            </a:r>
            <a:r>
              <a:rPr lang="en-US" sz="1200" b="0" i="0" u="none" strike="noStrike" dirty="0" smtClean="0">
                <a:effectLst/>
                <a:latin typeface="Arial"/>
              </a:rPr>
              <a:t>2.5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dirty="0" smtClean="0">
                <a:effectLst/>
                <a:latin typeface="Arial"/>
              </a:rPr>
              <a:t>Proportion of intoxicated or injured problem drinkers with subsequent injury requiring ED or hospitalization within 1 year (no intervention)</a:t>
            </a:r>
            <a:r>
              <a:rPr lang="en-US" dirty="0" smtClean="0"/>
              <a:t> </a:t>
            </a:r>
            <a:r>
              <a:rPr lang="en-US" sz="1200" b="0" i="0" u="none" strike="noStrike" dirty="0" smtClean="0">
                <a:effectLst/>
                <a:latin typeface="Arial"/>
              </a:rPr>
              <a:t>0.28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dirty="0" smtClean="0">
                <a:effectLst/>
                <a:latin typeface="Arial"/>
              </a:rPr>
              <a:t>Proportion of injured problem drinkers with subsequent ED use (among persons receiving intervention)</a:t>
            </a:r>
            <a:r>
              <a:rPr lang="en-US" dirty="0" smtClean="0"/>
              <a:t> </a:t>
            </a:r>
            <a:r>
              <a:rPr lang="en-US" sz="1200" b="0" i="0" u="none" strike="noStrike" dirty="0" smtClean="0">
                <a:effectLst/>
                <a:latin typeface="Arial"/>
              </a:rPr>
              <a:t>0.13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dirty="0" smtClean="0">
                <a:effectLst/>
                <a:latin typeface="Arial"/>
              </a:rPr>
              <a:t>Proportion of injured problem drinkers with subsequent hospital use (among persons receiving intervention)</a:t>
            </a:r>
            <a:r>
              <a:rPr lang="en-US" dirty="0" smtClean="0"/>
              <a:t> </a:t>
            </a:r>
            <a:r>
              <a:rPr lang="en-US" sz="1200" b="0" i="0" u="none" strike="noStrike" dirty="0" smtClean="0">
                <a:effectLst/>
                <a:latin typeface="Arial"/>
              </a:rPr>
              <a:t>0.13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dirty="0" smtClean="0">
                <a:effectLst/>
                <a:latin typeface="Arial"/>
              </a:rPr>
              <a:t>Probability of subsequent ED use among those screening negative</a:t>
            </a:r>
            <a:r>
              <a:rPr lang="en-US" dirty="0" smtClean="0"/>
              <a:t> </a:t>
            </a:r>
            <a:r>
              <a:rPr lang="en-US" sz="1200" b="0" i="0" u="none" strike="noStrike" dirty="0" smtClean="0">
                <a:effectLst/>
                <a:latin typeface="Arial"/>
              </a:rPr>
              <a:t>0.112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Alcohol-Related Car Crashes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Frequency of crashes among those screening positive for alcohol use/abuse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0.097</a:t>
            </a:r>
            <a:r>
              <a:rPr lang="en-US" dirty="0" smtClean="0"/>
              <a:t> </a:t>
            </a:r>
            <a:r>
              <a:rPr lang="en-US" sz="1200" b="0" i="1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 of property damage only cost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0.561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$2,928</a:t>
            </a:r>
            <a:r>
              <a:rPr lang="en-US" dirty="0" smtClean="0"/>
              <a:t> </a:t>
            </a:r>
            <a:r>
              <a:rPr lang="en-US" sz="1200" b="0" i="1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 of injury crashes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0.439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$26,951</a:t>
            </a:r>
            <a:r>
              <a:rPr lang="en-US" dirty="0" smtClean="0"/>
              <a:t> </a:t>
            </a:r>
            <a:r>
              <a:rPr lang="en-US" sz="1200" b="0" i="1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 after SBI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0.324</a:t>
            </a:r>
            <a:r>
              <a:rPr lang="en-US" dirty="0" smtClean="0"/>
              <a:t> </a:t>
            </a:r>
            <a:r>
              <a:rPr lang="en-US" sz="1200" b="0" i="1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en-US" dirty="0" smtClean="0"/>
              <a:t> </a:t>
            </a:r>
          </a:p>
          <a:p>
            <a:endParaRPr lang="en-US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Criminal Justice Costs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Frequency of events among those screening positive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0.037</a:t>
            </a:r>
            <a:r>
              <a:rPr lang="en-US" dirty="0" smtClean="0"/>
              <a:t> </a:t>
            </a:r>
            <a:r>
              <a:rPr lang="en-US" sz="1200" b="0" i="1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 after SBI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0.642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$327</a:t>
            </a:r>
            <a:r>
              <a:rPr lang="en-US" dirty="0" smtClean="0"/>
              <a:t> </a:t>
            </a:r>
            <a:r>
              <a:rPr lang="en-US" sz="1200" b="0" i="1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15, 16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84E0-C6A1-475A-933E-E210F07C680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29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Explain your estimates and what it means for the audience.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Positive Screens	BI Needed	TX Needed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Ambulatory Medical	8%		6%	1%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Inpatient Medical	8%		6%	2%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Hospital Emergency Dept	20%		10%	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Trauma Center	50%		35%	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Mental Health Amb	35%		10%	20%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Inpatient Psychiatric	50%		40%	20%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Saitz R, Freedner N, Palfai T et al The severity of unhealthy alcohol use in hospitalized medical patients: the spectrum is narrow.  J Gen Intern med 2006: 21:381-385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14% of med surg patients scored in risky drinking (&gt;8 on AUDIT); 6.5% high risk (&gt;20 on AUDIT).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Smithers BA, Yahr HT, Ruhl CE.  Detectin of alcohol use disorder in general hospital admissions in the United States. Arch Intern Med. 2004;164:749-756.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Hospital admissions diagnosis 0.4% primary diagnosis alcohol abuse dependence, .  Rate of diagnosis by research interviews was 7%, by record documentation, 4%.    Alcohol abuse or dependence diagnoses (all listed) documented in 40% of interview-positive admissions, and alcohol psychiatric disorder (all listed) in 40%.     Of current drinkers admitted to hospital, 24% met interview diagnosis of AUDs.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FE41A-1A43-44C8-A315-C4EF7D652A5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45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53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7553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7553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7553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7553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F8ECAB0-2B42-46C9-A470-1918BB3D8E70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14</a:t>
            </a:fld>
            <a:endParaRPr lang="en-US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References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53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7553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7553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7553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7553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7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95F20E-0623-4BF0-BE25-9A1EE9EB9BAB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15</a:t>
            </a:fld>
            <a:endParaRPr lang="en-US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Some references on cost-effectiveness of SBI.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Retrospective database analysis using commercial enrollees from large US health plan and PharMetrics Integrated Database from 2005-2009.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03D7B-66ED-43FD-B4B8-2770486D0E42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92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EFD98-7E74-4C67-BF20-155D16C1C08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EFD98-7E74-4C67-BF20-155D16C1C08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EFD98-7E74-4C67-BF20-155D16C1C08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32"/>
          <p:cNvSpPr>
            <a:spLocks noChangeArrowheads="1"/>
          </p:cNvSpPr>
          <p:nvPr userDrawn="1"/>
        </p:nvSpPr>
        <p:spPr bwMode="auto">
          <a:xfrm>
            <a:off x="381000" y="3352800"/>
            <a:ext cx="8356600" cy="1531566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1032"/>
          <p:cNvSpPr>
            <a:spLocks noChangeArrowheads="1"/>
          </p:cNvSpPr>
          <p:nvPr userDrawn="1"/>
        </p:nvSpPr>
        <p:spPr bwMode="auto">
          <a:xfrm>
            <a:off x="381000" y="381000"/>
            <a:ext cx="8356600" cy="28194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70525"/>
            <a:ext cx="3270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8001000" cy="1295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09600" y="5105400"/>
            <a:ext cx="4038600" cy="1524000"/>
          </a:xfrm>
        </p:spPr>
        <p:txBody>
          <a:bodyPr anchor="ctr"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rgbClr val="F3901D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rgbClr val="F3901D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09600" y="533400"/>
            <a:ext cx="8001000" cy="2819400"/>
          </a:xfrm>
        </p:spPr>
        <p:txBody>
          <a:bodyPr anchor="ctr"/>
          <a:lstStyle>
            <a:lvl1pPr marL="0" indent="0">
              <a:lnSpc>
                <a:spcPts val="36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9911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19200"/>
            <a:ext cx="8229600" cy="4724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97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/Contact">
    <p:bg>
      <p:bgPr>
        <a:solidFill>
          <a:srgbClr val="F390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0" y="2438400"/>
            <a:ext cx="9144000" cy="1143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lIns="457200" tIns="91440" anchor="ctr"/>
          <a:lstStyle>
            <a:lvl1pPr algn="l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5" t="34460" r="16724" b="37500"/>
          <a:stretch>
            <a:fillRect/>
          </a:stretch>
        </p:blipFill>
        <p:spPr bwMode="auto">
          <a:xfrm>
            <a:off x="6724650" y="2628900"/>
            <a:ext cx="21907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6" t="40196" r="23738" b="43954"/>
          <a:stretch>
            <a:fillRect/>
          </a:stretch>
        </p:blipFill>
        <p:spPr bwMode="auto">
          <a:xfrm>
            <a:off x="2971800" y="5715000"/>
            <a:ext cx="34004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-1371600" y="1676400"/>
            <a:ext cx="1841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ts val="2500"/>
              </a:lnSpc>
              <a:defRPr/>
            </a:pPr>
            <a:endParaRPr lang="en-US" sz="1800" b="1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1000"/>
            <a:ext cx="7772400" cy="1676400"/>
          </a:xfr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0718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F28BB5-0561-45A6-A1F9-BED7EB0DA2C2}" type="datetimeFigureOut">
              <a:rPr lang="en-US" smtClean="0"/>
              <a:pPr/>
              <a:t>8/4/2012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0347-D176-43C5-9A08-FAF2B61914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80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502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32"/>
          <p:cNvSpPr>
            <a:spLocks noChangeArrowheads="1"/>
          </p:cNvSpPr>
          <p:nvPr/>
        </p:nvSpPr>
        <p:spPr bwMode="auto">
          <a:xfrm>
            <a:off x="381000" y="3352800"/>
            <a:ext cx="8356600" cy="1531566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40404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381000" y="381000"/>
            <a:ext cx="8356600" cy="28194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404040"/>
              </a:solidFill>
              <a:latin typeface="Arial"/>
              <a:ea typeface="ＭＳ Ｐゴシック"/>
            </a:endParaRPr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70525"/>
            <a:ext cx="3270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8001000" cy="1295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09600" y="5105400"/>
            <a:ext cx="4038600" cy="1524000"/>
          </a:xfrm>
        </p:spPr>
        <p:txBody>
          <a:bodyPr anchor="ctr"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rgbClr val="F3901D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rgbClr val="F3901D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09600" y="533400"/>
            <a:ext cx="8001000" cy="2819400"/>
          </a:xfrm>
        </p:spPr>
        <p:txBody>
          <a:bodyPr anchor="ctr"/>
          <a:lstStyle>
            <a:lvl1pPr marL="0" indent="0">
              <a:lnSpc>
                <a:spcPts val="36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625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404040"/>
              </a:solidFill>
              <a:latin typeface="Arial"/>
              <a:ea typeface="ＭＳ Ｐゴシック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62200" y="6400800"/>
            <a:ext cx="6134100" cy="3048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43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8153400" cy="457200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F3901D"/>
                </a:solidFill>
              </a:defRPr>
            </a:lvl1pPr>
            <a:lvl2pPr marL="457200" indent="0">
              <a:buFontTx/>
              <a:buNone/>
              <a:defRPr sz="2000" b="1">
                <a:solidFill>
                  <a:srgbClr val="F3901D"/>
                </a:solidFill>
              </a:defRPr>
            </a:lvl2pPr>
            <a:lvl3pPr marL="914400" indent="0">
              <a:buFontTx/>
              <a:buNone/>
              <a:defRPr sz="2000" b="1">
                <a:solidFill>
                  <a:srgbClr val="F3901D"/>
                </a:solidFill>
              </a:defRPr>
            </a:lvl3pPr>
            <a:lvl4pPr marL="1371600" indent="0">
              <a:buFontTx/>
              <a:buNone/>
              <a:defRPr sz="2000" b="1">
                <a:solidFill>
                  <a:srgbClr val="F3901D"/>
                </a:solidFill>
              </a:defRPr>
            </a:lvl4pPr>
            <a:lvl5pPr>
              <a:buFontTx/>
              <a:buNone/>
              <a:defRPr sz="2000" b="1">
                <a:solidFill>
                  <a:srgbClr val="F3901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404040"/>
              </a:solidFill>
              <a:latin typeface="Arial"/>
              <a:ea typeface="ＭＳ Ｐゴシック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62200" y="6400800"/>
            <a:ext cx="6134100" cy="3048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o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886200" cy="4724400"/>
          </a:xfrm>
        </p:spPr>
        <p:txBody>
          <a:bodyPr/>
          <a:lstStyle>
            <a:lvl1pPr marL="1828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•"/>
              <a:tabLst/>
              <a:defRPr sz="2400"/>
            </a:lvl1pPr>
            <a:lvl2pPr marL="6400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200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 marL="1828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•"/>
              <a:tabLst/>
              <a:defRPr sz="2400"/>
            </a:lvl1pPr>
            <a:lvl2pPr marL="6400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7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 b="0">
                <a:solidFill>
                  <a:srgbClr val="F3901D"/>
                </a:solidFill>
              </a:defRPr>
            </a:lvl3pPr>
            <a:lvl4pPr marL="1371600" indent="0">
              <a:buFontTx/>
              <a:buNone/>
              <a:defRPr sz="1400" b="1"/>
            </a:lvl4pPr>
            <a:lvl5pPr>
              <a:buFontTx/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47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ORC_ppt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81300"/>
            <a:ext cx="2057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248400" y="2438400"/>
            <a:ext cx="304800" cy="11430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404040"/>
              </a:solidFill>
              <a:latin typeface="Arial"/>
              <a:ea typeface="ＭＳ Ｐゴシック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438400"/>
            <a:ext cx="6180138" cy="1143000"/>
          </a:xfrm>
          <a:prstGeom prst="rect">
            <a:avLst/>
          </a:prstGeom>
          <a:solidFill>
            <a:schemeClr val="bg2"/>
          </a:solidFill>
        </p:spPr>
        <p:txBody>
          <a:bodyPr lIns="457200" tIns="0" rIns="274320" bIns="0" anchor="ctr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10000"/>
            <a:ext cx="7772400" cy="1066800"/>
          </a:xfrm>
        </p:spPr>
        <p:txBody>
          <a:bodyPr anchor="ctr"/>
          <a:lstStyle>
            <a:lvl1pPr marL="0" indent="0">
              <a:buNone/>
              <a:defRPr sz="2000" b="1" baseline="0">
                <a:solidFill>
                  <a:srgbClr val="F3901D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564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62200" y="6400800"/>
            <a:ext cx="61341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24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2"/>
          <p:cNvSpPr>
            <a:spLocks noChangeArrowheads="1"/>
          </p:cNvSpPr>
          <p:nvPr/>
        </p:nvSpPr>
        <p:spPr bwMode="auto">
          <a:xfrm>
            <a:off x="6251575" y="1219200"/>
            <a:ext cx="301625" cy="47244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404040"/>
              </a:solidFill>
              <a:latin typeface="Arial"/>
              <a:ea typeface="ＭＳ Ｐゴシック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1"/>
          </p:nvPr>
        </p:nvSpPr>
        <p:spPr>
          <a:xfrm>
            <a:off x="6705600" y="2362200"/>
            <a:ext cx="1981200" cy="3581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05600" y="1219200"/>
            <a:ext cx="1981200" cy="1066800"/>
          </a:xfrm>
        </p:spPr>
        <p:txBody>
          <a:bodyPr tIns="9144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800" b="1" baseline="0">
                <a:solidFill>
                  <a:srgbClr val="F3901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219200"/>
            <a:ext cx="5715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2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32"/>
          <p:cNvSpPr>
            <a:spLocks noChangeArrowheads="1"/>
          </p:cNvSpPr>
          <p:nvPr/>
        </p:nvSpPr>
        <p:spPr bwMode="auto">
          <a:xfrm>
            <a:off x="6251575" y="1219200"/>
            <a:ext cx="301625" cy="47244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404040"/>
              </a:solidFill>
              <a:latin typeface="Arial"/>
              <a:ea typeface="ＭＳ Ｐゴシック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19201"/>
            <a:ext cx="5715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1"/>
          </p:nvPr>
        </p:nvSpPr>
        <p:spPr>
          <a:xfrm>
            <a:off x="6705600" y="2362200"/>
            <a:ext cx="1981200" cy="3581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05600" y="1219200"/>
            <a:ext cx="1981200" cy="1066800"/>
          </a:xfrm>
        </p:spPr>
        <p:txBody>
          <a:bodyPr tIns="9144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800" b="1" baseline="0">
                <a:solidFill>
                  <a:srgbClr val="F3901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05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6238876" y="1219201"/>
            <a:ext cx="2447924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457200" y="1219200"/>
            <a:ext cx="5715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08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19200"/>
            <a:ext cx="8229600" cy="4724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7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/Contact">
    <p:bg>
      <p:bgPr>
        <a:solidFill>
          <a:srgbClr val="F390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1143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lIns="457200" tIns="91440" anchor="ctr"/>
          <a:lstStyle>
            <a:lvl1pPr algn="l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Thank You!</a:t>
            </a: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5" t="34460" r="16724" b="37500"/>
          <a:stretch>
            <a:fillRect/>
          </a:stretch>
        </p:blipFill>
        <p:spPr bwMode="auto">
          <a:xfrm>
            <a:off x="6724650" y="2628900"/>
            <a:ext cx="21907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6" t="40196" r="23738" b="43954"/>
          <a:stretch>
            <a:fillRect/>
          </a:stretch>
        </p:blipFill>
        <p:spPr bwMode="auto">
          <a:xfrm>
            <a:off x="2971800" y="5715000"/>
            <a:ext cx="34004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1371600" y="1676400"/>
            <a:ext cx="1841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 smtClean="0">
              <a:solidFill>
                <a:srgbClr val="40404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1000"/>
            <a:ext cx="7772400" cy="1676400"/>
          </a:xfr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835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047717-79F5-4BCD-A709-767457910FD1}" type="datetime1">
              <a:rPr lang="en-US" sz="1800" smtClean="0">
                <a:solidFill>
                  <a:srgbClr val="404040"/>
                </a:solidFill>
                <a:latin typeface="Arial"/>
                <a:ea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8/4/2012</a:t>
            </a:fld>
            <a:endParaRPr lang="en-US" sz="1800" dirty="0">
              <a:solidFill>
                <a:srgbClr val="404040"/>
              </a:solidFill>
              <a:latin typeface="Arial"/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5FC1DF-FDA9-423A-85EC-62C85AB444A3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81000" y="76200"/>
            <a:ext cx="8763000" cy="838200"/>
          </a:xfrm>
          <a:prstGeom prst="rect">
            <a:avLst/>
          </a:prstGeom>
          <a:solidFill>
            <a:srgbClr val="CC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404040"/>
              </a:solidFill>
              <a:latin typeface="Arial" charset="0"/>
              <a:ea typeface="ＭＳ Ｐゴシック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5147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32"/>
          <p:cNvSpPr>
            <a:spLocks noChangeArrowheads="1"/>
          </p:cNvSpPr>
          <p:nvPr userDrawn="1"/>
        </p:nvSpPr>
        <p:spPr bwMode="auto">
          <a:xfrm>
            <a:off x="381000" y="3352800"/>
            <a:ext cx="8356600" cy="1531566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Rectangle 1032"/>
          <p:cNvSpPr>
            <a:spLocks noChangeArrowheads="1"/>
          </p:cNvSpPr>
          <p:nvPr userDrawn="1"/>
        </p:nvSpPr>
        <p:spPr bwMode="auto">
          <a:xfrm>
            <a:off x="381000" y="381000"/>
            <a:ext cx="8356600" cy="28194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70525"/>
            <a:ext cx="3270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8001000" cy="1295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09600" y="5105400"/>
            <a:ext cx="4038600" cy="1524000"/>
          </a:xfrm>
        </p:spPr>
        <p:txBody>
          <a:bodyPr anchor="ctr"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rgbClr val="F3901D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rgbClr val="F3901D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09600" y="533400"/>
            <a:ext cx="8001000" cy="2819400"/>
          </a:xfrm>
        </p:spPr>
        <p:txBody>
          <a:bodyPr anchor="ctr"/>
          <a:lstStyle>
            <a:lvl1pPr marL="0" indent="0">
              <a:lnSpc>
                <a:spcPts val="36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424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62200" y="6400800"/>
            <a:ext cx="61341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8153400" cy="457200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F3901D"/>
                </a:solidFill>
              </a:defRPr>
            </a:lvl1pPr>
            <a:lvl2pPr marL="457200" indent="0">
              <a:buFontTx/>
              <a:buNone/>
              <a:defRPr sz="2000" b="1">
                <a:solidFill>
                  <a:srgbClr val="F3901D"/>
                </a:solidFill>
              </a:defRPr>
            </a:lvl2pPr>
            <a:lvl3pPr marL="914400" indent="0">
              <a:buFontTx/>
              <a:buNone/>
              <a:defRPr sz="2000" b="1">
                <a:solidFill>
                  <a:srgbClr val="F3901D"/>
                </a:solidFill>
              </a:defRPr>
            </a:lvl3pPr>
            <a:lvl4pPr marL="1371600" indent="0">
              <a:buFontTx/>
              <a:buNone/>
              <a:defRPr sz="2000" b="1">
                <a:solidFill>
                  <a:srgbClr val="F3901D"/>
                </a:solidFill>
              </a:defRPr>
            </a:lvl4pPr>
            <a:lvl5pPr>
              <a:buFontTx/>
              <a:buNone/>
              <a:defRPr sz="2000" b="1">
                <a:solidFill>
                  <a:srgbClr val="F3901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62200" y="6400800"/>
            <a:ext cx="61341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42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886200" cy="4724400"/>
          </a:xfrm>
        </p:spPr>
        <p:txBody>
          <a:bodyPr/>
          <a:lstStyle>
            <a:lvl1pPr marL="1828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•"/>
              <a:tabLst/>
              <a:defRPr sz="2400"/>
            </a:lvl1pPr>
            <a:lvl2pPr marL="6400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200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 marL="1828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•"/>
              <a:tabLst/>
              <a:defRPr sz="2400"/>
            </a:lvl1pPr>
            <a:lvl2pPr marL="6400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8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8153400" cy="457200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F3901D"/>
                </a:solidFill>
              </a:defRPr>
            </a:lvl1pPr>
            <a:lvl2pPr marL="457200" indent="0">
              <a:buFontTx/>
              <a:buNone/>
              <a:defRPr sz="2000" b="1">
                <a:solidFill>
                  <a:srgbClr val="F3901D"/>
                </a:solidFill>
              </a:defRPr>
            </a:lvl2pPr>
            <a:lvl3pPr marL="914400" indent="0">
              <a:buFontTx/>
              <a:buNone/>
              <a:defRPr sz="2000" b="1">
                <a:solidFill>
                  <a:srgbClr val="F3901D"/>
                </a:solidFill>
              </a:defRPr>
            </a:lvl3pPr>
            <a:lvl4pPr marL="1371600" indent="0">
              <a:buFontTx/>
              <a:buNone/>
              <a:defRPr sz="2000" b="1">
                <a:solidFill>
                  <a:srgbClr val="F3901D"/>
                </a:solidFill>
              </a:defRPr>
            </a:lvl4pPr>
            <a:lvl5pPr>
              <a:buFontTx/>
              <a:buNone/>
              <a:defRPr sz="2000" b="1">
                <a:solidFill>
                  <a:srgbClr val="F3901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62200" y="6400800"/>
            <a:ext cx="61341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3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 b="0">
                <a:solidFill>
                  <a:srgbClr val="F3901D"/>
                </a:solidFill>
              </a:defRPr>
            </a:lvl3pPr>
            <a:lvl4pPr marL="1371600" indent="0">
              <a:buFontTx/>
              <a:buNone/>
              <a:defRPr sz="1400" b="1"/>
            </a:lvl4pPr>
            <a:lvl5pPr>
              <a:buFontTx/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82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ORC_ppt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81300"/>
            <a:ext cx="2057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6248400" y="2438400"/>
            <a:ext cx="304800" cy="11430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438400"/>
            <a:ext cx="6180138" cy="1143000"/>
          </a:xfrm>
          <a:prstGeom prst="rect">
            <a:avLst/>
          </a:prstGeom>
          <a:solidFill>
            <a:schemeClr val="bg2"/>
          </a:solidFill>
        </p:spPr>
        <p:txBody>
          <a:bodyPr lIns="457200" tIns="0" rIns="274320" bIns="0" anchor="ctr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10000"/>
            <a:ext cx="7772400" cy="1066800"/>
          </a:xfrm>
        </p:spPr>
        <p:txBody>
          <a:bodyPr anchor="ctr"/>
          <a:lstStyle>
            <a:lvl1pPr marL="0" indent="0">
              <a:buNone/>
              <a:defRPr sz="2000" b="1" baseline="0">
                <a:solidFill>
                  <a:srgbClr val="F3901D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78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2"/>
          <p:cNvSpPr>
            <a:spLocks noChangeArrowheads="1"/>
          </p:cNvSpPr>
          <p:nvPr userDrawn="1"/>
        </p:nvSpPr>
        <p:spPr bwMode="auto">
          <a:xfrm>
            <a:off x="6251575" y="1219200"/>
            <a:ext cx="301625" cy="47244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1"/>
          </p:nvPr>
        </p:nvSpPr>
        <p:spPr>
          <a:xfrm>
            <a:off x="6705600" y="2362200"/>
            <a:ext cx="1981200" cy="3581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05600" y="1219200"/>
            <a:ext cx="1981200" cy="1066800"/>
          </a:xfrm>
        </p:spPr>
        <p:txBody>
          <a:bodyPr tIns="9144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800" b="1" baseline="0">
                <a:solidFill>
                  <a:srgbClr val="F3901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219200"/>
            <a:ext cx="5715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06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32"/>
          <p:cNvSpPr>
            <a:spLocks noChangeArrowheads="1"/>
          </p:cNvSpPr>
          <p:nvPr userDrawn="1"/>
        </p:nvSpPr>
        <p:spPr bwMode="auto">
          <a:xfrm>
            <a:off x="6251575" y="1219200"/>
            <a:ext cx="301625" cy="47244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19201"/>
            <a:ext cx="5715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1"/>
          </p:nvPr>
        </p:nvSpPr>
        <p:spPr>
          <a:xfrm>
            <a:off x="6705600" y="2362200"/>
            <a:ext cx="1981200" cy="3581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05600" y="1219200"/>
            <a:ext cx="1981200" cy="1066800"/>
          </a:xfrm>
        </p:spPr>
        <p:txBody>
          <a:bodyPr tIns="9144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800" b="1" baseline="0">
                <a:solidFill>
                  <a:srgbClr val="F3901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4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6238876" y="1219201"/>
            <a:ext cx="2447924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457200" y="1219200"/>
            <a:ext cx="5715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6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19200"/>
            <a:ext cx="8229600" cy="4724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12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/Contact">
    <p:bg>
      <p:bgPr>
        <a:solidFill>
          <a:srgbClr val="F390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0" y="2438400"/>
            <a:ext cx="9144000" cy="1143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lIns="457200" tIns="91440" anchor="ctr"/>
          <a:lstStyle>
            <a:lvl1pPr algn="l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Thank You!</a:t>
            </a:r>
          </a:p>
        </p:txBody>
      </p: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5" t="34460" r="16724" b="37500"/>
          <a:stretch>
            <a:fillRect/>
          </a:stretch>
        </p:blipFill>
        <p:spPr bwMode="auto">
          <a:xfrm>
            <a:off x="6724650" y="2628900"/>
            <a:ext cx="21907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6" t="40196" r="23738" b="43954"/>
          <a:stretch>
            <a:fillRect/>
          </a:stretch>
        </p:blipFill>
        <p:spPr bwMode="auto">
          <a:xfrm>
            <a:off x="2971800" y="5715000"/>
            <a:ext cx="34004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-1371600" y="1676400"/>
            <a:ext cx="1841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ts val="2500"/>
              </a:lnSpc>
              <a:defRPr/>
            </a:pPr>
            <a:endParaRPr lang="en-US" sz="1800" b="1" dirty="0" smtClean="0">
              <a:solidFill>
                <a:srgbClr val="40404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1000"/>
            <a:ext cx="7772400" cy="1676400"/>
          </a:xfr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301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007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288D2-FD41-4FA2-983B-29B10040EDCC}" type="datetimeFigureOut">
              <a:rPr lang="en-US">
                <a:solidFill>
                  <a:srgbClr val="404040"/>
                </a:solidFill>
              </a:rPr>
              <a:pPr>
                <a:defRPr/>
              </a:pPr>
              <a:t>8/4/2012</a:t>
            </a:fld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EDC8D-D545-48D8-8470-83C4E1B7346C}" type="slidenum">
              <a:rPr lang="en-US">
                <a:solidFill>
                  <a:srgbClr val="F3901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74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32"/>
          <p:cNvSpPr>
            <a:spLocks noChangeArrowheads="1"/>
          </p:cNvSpPr>
          <p:nvPr userDrawn="1"/>
        </p:nvSpPr>
        <p:spPr bwMode="auto">
          <a:xfrm>
            <a:off x="381000" y="3352800"/>
            <a:ext cx="8356600" cy="1531566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Rectangle 1032"/>
          <p:cNvSpPr>
            <a:spLocks noChangeArrowheads="1"/>
          </p:cNvSpPr>
          <p:nvPr userDrawn="1"/>
        </p:nvSpPr>
        <p:spPr bwMode="auto">
          <a:xfrm>
            <a:off x="381000" y="381000"/>
            <a:ext cx="8356600" cy="28194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70525"/>
            <a:ext cx="3270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8001000" cy="1295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09600" y="5105400"/>
            <a:ext cx="4038600" cy="1524000"/>
          </a:xfrm>
        </p:spPr>
        <p:txBody>
          <a:bodyPr anchor="ctr"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rgbClr val="F3901D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rgbClr val="F3901D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09600" y="533400"/>
            <a:ext cx="8001000" cy="2819400"/>
          </a:xfrm>
        </p:spPr>
        <p:txBody>
          <a:bodyPr anchor="ctr"/>
          <a:lstStyle>
            <a:lvl1pPr marL="0" indent="0">
              <a:lnSpc>
                <a:spcPts val="36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281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886200" cy="4724400"/>
          </a:xfrm>
        </p:spPr>
        <p:txBody>
          <a:bodyPr/>
          <a:lstStyle>
            <a:lvl1pPr marL="1828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•"/>
              <a:tabLst/>
              <a:defRPr sz="2400"/>
            </a:lvl1pPr>
            <a:lvl2pPr marL="6400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200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 marL="1828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•"/>
              <a:tabLst/>
              <a:defRPr sz="2400"/>
            </a:lvl1pPr>
            <a:lvl2pPr marL="6400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15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62200" y="6400800"/>
            <a:ext cx="61341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94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8153400" cy="457200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F3901D"/>
                </a:solidFill>
              </a:defRPr>
            </a:lvl1pPr>
            <a:lvl2pPr marL="457200" indent="0">
              <a:buFontTx/>
              <a:buNone/>
              <a:defRPr sz="2000" b="1">
                <a:solidFill>
                  <a:srgbClr val="F3901D"/>
                </a:solidFill>
              </a:defRPr>
            </a:lvl2pPr>
            <a:lvl3pPr marL="914400" indent="0">
              <a:buFontTx/>
              <a:buNone/>
              <a:defRPr sz="2000" b="1">
                <a:solidFill>
                  <a:srgbClr val="F3901D"/>
                </a:solidFill>
              </a:defRPr>
            </a:lvl3pPr>
            <a:lvl4pPr marL="1371600" indent="0">
              <a:buFontTx/>
              <a:buNone/>
              <a:defRPr sz="2000" b="1">
                <a:solidFill>
                  <a:srgbClr val="F3901D"/>
                </a:solidFill>
              </a:defRPr>
            </a:lvl4pPr>
            <a:lvl5pPr>
              <a:buFontTx/>
              <a:buNone/>
              <a:defRPr sz="2000" b="1">
                <a:solidFill>
                  <a:srgbClr val="F3901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62200" y="6400800"/>
            <a:ext cx="61341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39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886200" cy="4724400"/>
          </a:xfrm>
        </p:spPr>
        <p:txBody>
          <a:bodyPr/>
          <a:lstStyle>
            <a:lvl1pPr marL="1828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•"/>
              <a:tabLst/>
              <a:defRPr sz="2400"/>
            </a:lvl1pPr>
            <a:lvl2pPr marL="6400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200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 marL="1828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•"/>
              <a:tabLst/>
              <a:defRPr sz="2400"/>
            </a:lvl1pPr>
            <a:lvl2pPr marL="6400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91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 b="0">
                <a:solidFill>
                  <a:srgbClr val="F3901D"/>
                </a:solidFill>
              </a:defRPr>
            </a:lvl3pPr>
            <a:lvl4pPr marL="1371600" indent="0">
              <a:buFontTx/>
              <a:buNone/>
              <a:defRPr sz="1400" b="1"/>
            </a:lvl4pPr>
            <a:lvl5pPr>
              <a:buFontTx/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ORC_ppt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81300"/>
            <a:ext cx="2057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6248400" y="2438400"/>
            <a:ext cx="304800" cy="11430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438400"/>
            <a:ext cx="6180138" cy="1143000"/>
          </a:xfrm>
          <a:prstGeom prst="rect">
            <a:avLst/>
          </a:prstGeom>
          <a:solidFill>
            <a:schemeClr val="bg2"/>
          </a:solidFill>
        </p:spPr>
        <p:txBody>
          <a:bodyPr lIns="457200" tIns="0" rIns="274320" bIns="0" anchor="ctr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10000"/>
            <a:ext cx="7772400" cy="1066800"/>
          </a:xfrm>
        </p:spPr>
        <p:txBody>
          <a:bodyPr anchor="ctr"/>
          <a:lstStyle>
            <a:lvl1pPr marL="0" indent="0">
              <a:buNone/>
              <a:defRPr sz="2000" b="1" baseline="0">
                <a:solidFill>
                  <a:srgbClr val="F3901D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518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2"/>
          <p:cNvSpPr>
            <a:spLocks noChangeArrowheads="1"/>
          </p:cNvSpPr>
          <p:nvPr userDrawn="1"/>
        </p:nvSpPr>
        <p:spPr bwMode="auto">
          <a:xfrm>
            <a:off x="6251575" y="1219200"/>
            <a:ext cx="301625" cy="47244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1"/>
          </p:nvPr>
        </p:nvSpPr>
        <p:spPr>
          <a:xfrm>
            <a:off x="6705600" y="2362200"/>
            <a:ext cx="1981200" cy="3581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05600" y="1219200"/>
            <a:ext cx="1981200" cy="1066800"/>
          </a:xfrm>
        </p:spPr>
        <p:txBody>
          <a:bodyPr tIns="9144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800" b="1" baseline="0">
                <a:solidFill>
                  <a:srgbClr val="F3901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219200"/>
            <a:ext cx="5715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7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32"/>
          <p:cNvSpPr>
            <a:spLocks noChangeArrowheads="1"/>
          </p:cNvSpPr>
          <p:nvPr userDrawn="1"/>
        </p:nvSpPr>
        <p:spPr bwMode="auto">
          <a:xfrm>
            <a:off x="6251575" y="1219200"/>
            <a:ext cx="301625" cy="47244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19201"/>
            <a:ext cx="5715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1"/>
          </p:nvPr>
        </p:nvSpPr>
        <p:spPr>
          <a:xfrm>
            <a:off x="6705600" y="2362200"/>
            <a:ext cx="1981200" cy="3581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05600" y="1219200"/>
            <a:ext cx="1981200" cy="1066800"/>
          </a:xfrm>
        </p:spPr>
        <p:txBody>
          <a:bodyPr tIns="9144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800" b="1" baseline="0">
                <a:solidFill>
                  <a:srgbClr val="F3901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62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6238876" y="1219201"/>
            <a:ext cx="2447924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457200" y="1219200"/>
            <a:ext cx="5715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23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19200"/>
            <a:ext cx="8229600" cy="4724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38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/Contact">
    <p:bg>
      <p:bgPr>
        <a:solidFill>
          <a:srgbClr val="F390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0" y="2438400"/>
            <a:ext cx="9144000" cy="1143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lIns="457200" tIns="91440" anchor="ctr"/>
          <a:lstStyle>
            <a:lvl1pPr algn="l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Thank You!</a:t>
            </a:r>
          </a:p>
        </p:txBody>
      </p: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5" t="34460" r="16724" b="37500"/>
          <a:stretch>
            <a:fillRect/>
          </a:stretch>
        </p:blipFill>
        <p:spPr bwMode="auto">
          <a:xfrm>
            <a:off x="6724650" y="2628900"/>
            <a:ext cx="21907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6" t="40196" r="23738" b="43954"/>
          <a:stretch>
            <a:fillRect/>
          </a:stretch>
        </p:blipFill>
        <p:spPr bwMode="auto">
          <a:xfrm>
            <a:off x="2971800" y="5715000"/>
            <a:ext cx="34004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-1371600" y="1676400"/>
            <a:ext cx="1841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ts val="2500"/>
              </a:lnSpc>
              <a:defRPr/>
            </a:pPr>
            <a:endParaRPr lang="en-US" sz="1800" b="1" dirty="0" smtClean="0">
              <a:solidFill>
                <a:srgbClr val="40404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1000"/>
            <a:ext cx="7772400" cy="1676400"/>
          </a:xfr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150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 b="0">
                <a:solidFill>
                  <a:srgbClr val="F3901D"/>
                </a:solidFill>
              </a:defRPr>
            </a:lvl3pPr>
            <a:lvl4pPr marL="1371600" indent="0">
              <a:buFontTx/>
              <a:buNone/>
              <a:defRPr sz="1400" b="1"/>
            </a:lvl4pPr>
            <a:lvl5pPr>
              <a:buFontTx/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232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F28BB5-0561-45A6-A1F9-BED7EB0DA2C2}" type="datetimeFigureOut">
              <a:rPr lang="en-US" smtClean="0">
                <a:solidFill>
                  <a:srgbClr val="404040"/>
                </a:solidFill>
              </a:rPr>
              <a:pPr/>
              <a:t>8/4/2012</a:t>
            </a:fld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0347-D176-43C5-9A08-FAF2B61914C2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457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722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DC5AD-6C04-4D6D-80AA-303BE70DEF4B}" type="datetime1">
              <a:rPr lang="en-US">
                <a:solidFill>
                  <a:srgbClr val="404040"/>
                </a:solidFill>
              </a:rPr>
              <a:pPr>
                <a:defRPr/>
              </a:pPr>
              <a:t>8/4/2012</a:t>
            </a:fld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95C26-8D6F-4397-9E78-F28BB71FFC72}" type="slidenum">
              <a:rPr lang="en-US">
                <a:solidFill>
                  <a:srgbClr val="F3901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351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32"/>
          <p:cNvSpPr>
            <a:spLocks noChangeArrowheads="1"/>
          </p:cNvSpPr>
          <p:nvPr userDrawn="1"/>
        </p:nvSpPr>
        <p:spPr bwMode="auto">
          <a:xfrm>
            <a:off x="381000" y="3352800"/>
            <a:ext cx="8356600" cy="1531566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Rectangle 1032"/>
          <p:cNvSpPr>
            <a:spLocks noChangeArrowheads="1"/>
          </p:cNvSpPr>
          <p:nvPr userDrawn="1"/>
        </p:nvSpPr>
        <p:spPr bwMode="auto">
          <a:xfrm>
            <a:off x="381000" y="381000"/>
            <a:ext cx="8356600" cy="28194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70525"/>
            <a:ext cx="3270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8001000" cy="1295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09600" y="5105400"/>
            <a:ext cx="4038600" cy="1524000"/>
          </a:xfrm>
        </p:spPr>
        <p:txBody>
          <a:bodyPr anchor="ctr"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rgbClr val="F3901D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rgbClr val="F3901D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09600" y="533400"/>
            <a:ext cx="8001000" cy="2819400"/>
          </a:xfrm>
        </p:spPr>
        <p:txBody>
          <a:bodyPr anchor="ctr"/>
          <a:lstStyle>
            <a:lvl1pPr marL="0" indent="0">
              <a:lnSpc>
                <a:spcPts val="36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4222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62200" y="6400800"/>
            <a:ext cx="61341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1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8153400" cy="457200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F3901D"/>
                </a:solidFill>
              </a:defRPr>
            </a:lvl1pPr>
            <a:lvl2pPr marL="457200" indent="0">
              <a:buFontTx/>
              <a:buNone/>
              <a:defRPr sz="2000" b="1">
                <a:solidFill>
                  <a:srgbClr val="F3901D"/>
                </a:solidFill>
              </a:defRPr>
            </a:lvl2pPr>
            <a:lvl3pPr marL="914400" indent="0">
              <a:buFontTx/>
              <a:buNone/>
              <a:defRPr sz="2000" b="1">
                <a:solidFill>
                  <a:srgbClr val="F3901D"/>
                </a:solidFill>
              </a:defRPr>
            </a:lvl3pPr>
            <a:lvl4pPr marL="1371600" indent="0">
              <a:buFontTx/>
              <a:buNone/>
              <a:defRPr sz="2000" b="1">
                <a:solidFill>
                  <a:srgbClr val="F3901D"/>
                </a:solidFill>
              </a:defRPr>
            </a:lvl4pPr>
            <a:lvl5pPr>
              <a:buFontTx/>
              <a:buNone/>
              <a:defRPr sz="2000" b="1">
                <a:solidFill>
                  <a:srgbClr val="F3901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62200" y="6400800"/>
            <a:ext cx="61341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15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886200" cy="4724400"/>
          </a:xfrm>
        </p:spPr>
        <p:txBody>
          <a:bodyPr/>
          <a:lstStyle>
            <a:lvl1pPr marL="1828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•"/>
              <a:tabLst/>
              <a:defRPr sz="2400"/>
            </a:lvl1pPr>
            <a:lvl2pPr marL="6400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200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 marL="1828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•"/>
              <a:tabLst/>
              <a:defRPr sz="2400"/>
            </a:lvl1pPr>
            <a:lvl2pPr marL="6400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43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 b="0">
                <a:solidFill>
                  <a:srgbClr val="F3901D"/>
                </a:solidFill>
              </a:defRPr>
            </a:lvl3pPr>
            <a:lvl4pPr marL="1371600" indent="0">
              <a:buFontTx/>
              <a:buNone/>
              <a:defRPr sz="1400" b="1"/>
            </a:lvl4pPr>
            <a:lvl5pPr>
              <a:buFontTx/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43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ORC_ppt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81300"/>
            <a:ext cx="2057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6248400" y="2438400"/>
            <a:ext cx="304800" cy="11430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438400"/>
            <a:ext cx="6180138" cy="1143000"/>
          </a:xfrm>
          <a:prstGeom prst="rect">
            <a:avLst/>
          </a:prstGeom>
          <a:solidFill>
            <a:schemeClr val="bg2"/>
          </a:solidFill>
        </p:spPr>
        <p:txBody>
          <a:bodyPr lIns="457200" tIns="0" rIns="274320" bIns="0" anchor="ctr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10000"/>
            <a:ext cx="7772400" cy="1066800"/>
          </a:xfrm>
        </p:spPr>
        <p:txBody>
          <a:bodyPr anchor="ctr"/>
          <a:lstStyle>
            <a:lvl1pPr marL="0" indent="0">
              <a:buNone/>
              <a:defRPr sz="2000" b="1" baseline="0">
                <a:solidFill>
                  <a:srgbClr val="F3901D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997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2"/>
          <p:cNvSpPr>
            <a:spLocks noChangeArrowheads="1"/>
          </p:cNvSpPr>
          <p:nvPr userDrawn="1"/>
        </p:nvSpPr>
        <p:spPr bwMode="auto">
          <a:xfrm>
            <a:off x="6251575" y="1219200"/>
            <a:ext cx="301625" cy="47244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1"/>
          </p:nvPr>
        </p:nvSpPr>
        <p:spPr>
          <a:xfrm>
            <a:off x="6705600" y="2362200"/>
            <a:ext cx="1981200" cy="3581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05600" y="1219200"/>
            <a:ext cx="1981200" cy="1066800"/>
          </a:xfrm>
        </p:spPr>
        <p:txBody>
          <a:bodyPr tIns="9144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800" b="1" baseline="0">
                <a:solidFill>
                  <a:srgbClr val="F3901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219200"/>
            <a:ext cx="5715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01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ORC_ppt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81300"/>
            <a:ext cx="2057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6248400" y="2438400"/>
            <a:ext cx="304800" cy="11430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438400"/>
            <a:ext cx="6180138" cy="1143000"/>
          </a:xfrm>
          <a:prstGeom prst="rect">
            <a:avLst/>
          </a:prstGeom>
          <a:solidFill>
            <a:schemeClr val="bg2"/>
          </a:solidFill>
        </p:spPr>
        <p:txBody>
          <a:bodyPr lIns="457200" tIns="0" rIns="274320" bIns="0" anchor="ctr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10000"/>
            <a:ext cx="7772400" cy="1066800"/>
          </a:xfrm>
        </p:spPr>
        <p:txBody>
          <a:bodyPr anchor="ctr"/>
          <a:lstStyle>
            <a:lvl1pPr marL="0" indent="0">
              <a:buNone/>
              <a:defRPr sz="2000" b="1" baseline="0">
                <a:solidFill>
                  <a:srgbClr val="F3901D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0841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32"/>
          <p:cNvSpPr>
            <a:spLocks noChangeArrowheads="1"/>
          </p:cNvSpPr>
          <p:nvPr userDrawn="1"/>
        </p:nvSpPr>
        <p:spPr bwMode="auto">
          <a:xfrm>
            <a:off x="6251575" y="1219200"/>
            <a:ext cx="301625" cy="47244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19201"/>
            <a:ext cx="5715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1"/>
          </p:nvPr>
        </p:nvSpPr>
        <p:spPr>
          <a:xfrm>
            <a:off x="6705600" y="2362200"/>
            <a:ext cx="1981200" cy="3581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05600" y="1219200"/>
            <a:ext cx="1981200" cy="1066800"/>
          </a:xfrm>
        </p:spPr>
        <p:txBody>
          <a:bodyPr tIns="9144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800" b="1" baseline="0">
                <a:solidFill>
                  <a:srgbClr val="F3901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629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6238876" y="1219201"/>
            <a:ext cx="2447924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457200" y="1219200"/>
            <a:ext cx="5715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5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19200"/>
            <a:ext cx="8229600" cy="4724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0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/Contact">
    <p:bg>
      <p:bgPr>
        <a:solidFill>
          <a:srgbClr val="F390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0" y="2438400"/>
            <a:ext cx="9144000" cy="1143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lIns="457200" tIns="91440" anchor="ctr"/>
          <a:lstStyle>
            <a:lvl1pPr algn="l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Thank You!</a:t>
            </a:r>
          </a:p>
        </p:txBody>
      </p: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5" t="34460" r="16724" b="37500"/>
          <a:stretch>
            <a:fillRect/>
          </a:stretch>
        </p:blipFill>
        <p:spPr bwMode="auto">
          <a:xfrm>
            <a:off x="6724650" y="2628900"/>
            <a:ext cx="21907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6" t="40196" r="23738" b="43954"/>
          <a:stretch>
            <a:fillRect/>
          </a:stretch>
        </p:blipFill>
        <p:spPr bwMode="auto">
          <a:xfrm>
            <a:off x="2971800" y="5715000"/>
            <a:ext cx="34004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-1371600" y="1676400"/>
            <a:ext cx="1841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ts val="2500"/>
              </a:lnSpc>
              <a:defRPr/>
            </a:pPr>
            <a:endParaRPr lang="en-US" sz="1800" b="1" dirty="0" smtClean="0">
              <a:solidFill>
                <a:srgbClr val="40404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1000"/>
            <a:ext cx="7772400" cy="1676400"/>
          </a:xfr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541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F28BB5-0561-45A6-A1F9-BED7EB0DA2C2}" type="datetimeFigureOut">
              <a:rPr lang="en-US" smtClean="0">
                <a:solidFill>
                  <a:srgbClr val="404040"/>
                </a:solidFill>
              </a:rPr>
              <a:pPr/>
              <a:t>8/4/2012</a:t>
            </a:fld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0347-D176-43C5-9A08-FAF2B61914C2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032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839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DC5AD-6C04-4D6D-80AA-303BE70DEF4B}" type="datetime1">
              <a:rPr lang="en-US">
                <a:solidFill>
                  <a:srgbClr val="404040"/>
                </a:solidFill>
              </a:rPr>
              <a:pPr>
                <a:defRPr/>
              </a:pPr>
              <a:t>8/4/2012</a:t>
            </a:fld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95C26-8D6F-4397-9E78-F28BB71FFC72}" type="slidenum">
              <a:rPr lang="en-US">
                <a:solidFill>
                  <a:srgbClr val="F3901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827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32"/>
          <p:cNvSpPr>
            <a:spLocks noChangeArrowheads="1"/>
          </p:cNvSpPr>
          <p:nvPr userDrawn="1"/>
        </p:nvSpPr>
        <p:spPr bwMode="auto">
          <a:xfrm>
            <a:off x="381000" y="3352800"/>
            <a:ext cx="8356600" cy="1531566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Rectangle 1032"/>
          <p:cNvSpPr>
            <a:spLocks noChangeArrowheads="1"/>
          </p:cNvSpPr>
          <p:nvPr userDrawn="1"/>
        </p:nvSpPr>
        <p:spPr bwMode="auto">
          <a:xfrm>
            <a:off x="381000" y="381000"/>
            <a:ext cx="8356600" cy="28194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70525"/>
            <a:ext cx="3270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8001000" cy="1295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09600" y="5105400"/>
            <a:ext cx="4038600" cy="1524000"/>
          </a:xfrm>
        </p:spPr>
        <p:txBody>
          <a:bodyPr anchor="ctr"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rgbClr val="F3901D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rgbClr val="F3901D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09600" y="533400"/>
            <a:ext cx="8001000" cy="2819400"/>
          </a:xfrm>
        </p:spPr>
        <p:txBody>
          <a:bodyPr anchor="ctr"/>
          <a:lstStyle>
            <a:lvl1pPr marL="0" indent="0">
              <a:lnSpc>
                <a:spcPts val="36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286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62200" y="6400800"/>
            <a:ext cx="61341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75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8153400" cy="457200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F3901D"/>
                </a:solidFill>
              </a:defRPr>
            </a:lvl1pPr>
            <a:lvl2pPr marL="457200" indent="0">
              <a:buFontTx/>
              <a:buNone/>
              <a:defRPr sz="2000" b="1">
                <a:solidFill>
                  <a:srgbClr val="F3901D"/>
                </a:solidFill>
              </a:defRPr>
            </a:lvl2pPr>
            <a:lvl3pPr marL="914400" indent="0">
              <a:buFontTx/>
              <a:buNone/>
              <a:defRPr sz="2000" b="1">
                <a:solidFill>
                  <a:srgbClr val="F3901D"/>
                </a:solidFill>
              </a:defRPr>
            </a:lvl3pPr>
            <a:lvl4pPr marL="1371600" indent="0">
              <a:buFontTx/>
              <a:buNone/>
              <a:defRPr sz="2000" b="1">
                <a:solidFill>
                  <a:srgbClr val="F3901D"/>
                </a:solidFill>
              </a:defRPr>
            </a:lvl4pPr>
            <a:lvl5pPr>
              <a:buFontTx/>
              <a:buNone/>
              <a:defRPr sz="2000" b="1">
                <a:solidFill>
                  <a:srgbClr val="F3901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62200" y="6400800"/>
            <a:ext cx="61341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55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2"/>
          <p:cNvSpPr>
            <a:spLocks noChangeArrowheads="1"/>
          </p:cNvSpPr>
          <p:nvPr userDrawn="1"/>
        </p:nvSpPr>
        <p:spPr bwMode="auto">
          <a:xfrm>
            <a:off x="6251575" y="1219200"/>
            <a:ext cx="301625" cy="47244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1"/>
          </p:nvPr>
        </p:nvSpPr>
        <p:spPr>
          <a:xfrm>
            <a:off x="6705600" y="2362200"/>
            <a:ext cx="1981200" cy="3581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05600" y="1219200"/>
            <a:ext cx="1981200" cy="1066800"/>
          </a:xfrm>
        </p:spPr>
        <p:txBody>
          <a:bodyPr tIns="9144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800" b="1" baseline="0">
                <a:solidFill>
                  <a:srgbClr val="F3901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219200"/>
            <a:ext cx="5715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8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886200" cy="4724400"/>
          </a:xfrm>
        </p:spPr>
        <p:txBody>
          <a:bodyPr/>
          <a:lstStyle>
            <a:lvl1pPr marL="1828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•"/>
              <a:tabLst/>
              <a:defRPr sz="2400"/>
            </a:lvl1pPr>
            <a:lvl2pPr marL="6400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200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 marL="1828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•"/>
              <a:tabLst/>
              <a:defRPr sz="2400"/>
            </a:lvl1pPr>
            <a:lvl2pPr marL="6400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39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 b="0">
                <a:solidFill>
                  <a:srgbClr val="F3901D"/>
                </a:solidFill>
              </a:defRPr>
            </a:lvl3pPr>
            <a:lvl4pPr marL="1371600" indent="0">
              <a:buFontTx/>
              <a:buNone/>
              <a:defRPr sz="1400" b="1"/>
            </a:lvl4pPr>
            <a:lvl5pPr>
              <a:buFontTx/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8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ORC_ppt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81300"/>
            <a:ext cx="2057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6248400" y="2438400"/>
            <a:ext cx="304800" cy="11430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438400"/>
            <a:ext cx="6180138" cy="1143000"/>
          </a:xfrm>
          <a:prstGeom prst="rect">
            <a:avLst/>
          </a:prstGeom>
          <a:solidFill>
            <a:schemeClr val="bg2"/>
          </a:solidFill>
        </p:spPr>
        <p:txBody>
          <a:bodyPr lIns="457200" tIns="0" rIns="274320" bIns="0" anchor="ctr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10000"/>
            <a:ext cx="7772400" cy="1066800"/>
          </a:xfrm>
        </p:spPr>
        <p:txBody>
          <a:bodyPr anchor="ctr"/>
          <a:lstStyle>
            <a:lvl1pPr marL="0" indent="0">
              <a:buNone/>
              <a:defRPr sz="2000" b="1" baseline="0">
                <a:solidFill>
                  <a:srgbClr val="F3901D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612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2"/>
          <p:cNvSpPr>
            <a:spLocks noChangeArrowheads="1"/>
          </p:cNvSpPr>
          <p:nvPr userDrawn="1"/>
        </p:nvSpPr>
        <p:spPr bwMode="auto">
          <a:xfrm>
            <a:off x="6251575" y="1219200"/>
            <a:ext cx="301625" cy="47244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1"/>
          </p:nvPr>
        </p:nvSpPr>
        <p:spPr>
          <a:xfrm>
            <a:off x="6705600" y="2362200"/>
            <a:ext cx="1981200" cy="3581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05600" y="1219200"/>
            <a:ext cx="1981200" cy="1066800"/>
          </a:xfrm>
        </p:spPr>
        <p:txBody>
          <a:bodyPr tIns="9144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800" b="1" baseline="0">
                <a:solidFill>
                  <a:srgbClr val="F3901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219200"/>
            <a:ext cx="5715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37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32"/>
          <p:cNvSpPr>
            <a:spLocks noChangeArrowheads="1"/>
          </p:cNvSpPr>
          <p:nvPr userDrawn="1"/>
        </p:nvSpPr>
        <p:spPr bwMode="auto">
          <a:xfrm>
            <a:off x="6251575" y="1219200"/>
            <a:ext cx="301625" cy="47244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19201"/>
            <a:ext cx="5715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1"/>
          </p:nvPr>
        </p:nvSpPr>
        <p:spPr>
          <a:xfrm>
            <a:off x="6705600" y="2362200"/>
            <a:ext cx="1981200" cy="3581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05600" y="1219200"/>
            <a:ext cx="1981200" cy="1066800"/>
          </a:xfrm>
        </p:spPr>
        <p:txBody>
          <a:bodyPr tIns="9144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800" b="1" baseline="0">
                <a:solidFill>
                  <a:srgbClr val="F3901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0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6238876" y="1219201"/>
            <a:ext cx="2447924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457200" y="1219200"/>
            <a:ext cx="5715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7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19200"/>
            <a:ext cx="8229600" cy="4724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87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/Contact">
    <p:bg>
      <p:bgPr>
        <a:solidFill>
          <a:srgbClr val="F390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0" y="2438400"/>
            <a:ext cx="9144000" cy="1143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lIns="457200" tIns="91440" anchor="ctr"/>
          <a:lstStyle>
            <a:lvl1pPr algn="l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Thank You!</a:t>
            </a:r>
          </a:p>
        </p:txBody>
      </p: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5" t="34460" r="16724" b="37500"/>
          <a:stretch>
            <a:fillRect/>
          </a:stretch>
        </p:blipFill>
        <p:spPr bwMode="auto">
          <a:xfrm>
            <a:off x="6724650" y="2628900"/>
            <a:ext cx="21907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6" t="40196" r="23738" b="43954"/>
          <a:stretch>
            <a:fillRect/>
          </a:stretch>
        </p:blipFill>
        <p:spPr bwMode="auto">
          <a:xfrm>
            <a:off x="2971800" y="5715000"/>
            <a:ext cx="34004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-1371600" y="1676400"/>
            <a:ext cx="1841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ts val="2500"/>
              </a:lnSpc>
              <a:defRPr/>
            </a:pPr>
            <a:endParaRPr lang="en-US" sz="1800" b="1" dirty="0" smtClean="0">
              <a:solidFill>
                <a:srgbClr val="40404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1000"/>
            <a:ext cx="7772400" cy="1676400"/>
          </a:xfr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4785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F28BB5-0561-45A6-A1F9-BED7EB0DA2C2}" type="datetimeFigureOut">
              <a:rPr lang="en-US" smtClean="0">
                <a:solidFill>
                  <a:srgbClr val="404040"/>
                </a:solidFill>
              </a:rPr>
              <a:pPr/>
              <a:t>8/4/2012</a:t>
            </a:fld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0347-D176-43C5-9A08-FAF2B61914C2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173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07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32"/>
          <p:cNvSpPr>
            <a:spLocks noChangeArrowheads="1"/>
          </p:cNvSpPr>
          <p:nvPr userDrawn="1"/>
        </p:nvSpPr>
        <p:spPr bwMode="auto">
          <a:xfrm>
            <a:off x="6251575" y="1219200"/>
            <a:ext cx="301625" cy="4724400"/>
          </a:xfrm>
          <a:prstGeom prst="rect">
            <a:avLst/>
          </a:pr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19201"/>
            <a:ext cx="5715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1"/>
          </p:nvPr>
        </p:nvSpPr>
        <p:spPr>
          <a:xfrm>
            <a:off x="6705600" y="2362200"/>
            <a:ext cx="1981200" cy="3581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05600" y="1219200"/>
            <a:ext cx="1981200" cy="1066800"/>
          </a:xfrm>
        </p:spPr>
        <p:txBody>
          <a:bodyPr tIns="9144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800" b="1" baseline="0">
                <a:solidFill>
                  <a:srgbClr val="F3901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1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DC5AD-6C04-4D6D-80AA-303BE70DEF4B}" type="datetime1">
              <a:rPr lang="en-US">
                <a:solidFill>
                  <a:srgbClr val="404040"/>
                </a:solidFill>
              </a:rPr>
              <a:pPr>
                <a:defRPr/>
              </a:pPr>
              <a:t>8/4/2012</a:t>
            </a:fld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95C26-8D6F-4397-9E78-F28BB71FFC72}" type="slidenum">
              <a:rPr lang="en-US">
                <a:solidFill>
                  <a:srgbClr val="F3901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5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6238876" y="1219201"/>
            <a:ext cx="2447924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457200" y="1219200"/>
            <a:ext cx="5715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5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373965"/>
            <a:ext cx="1625770" cy="39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400800"/>
            <a:ext cx="586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0" i="0" baseline="0">
                <a:solidFill>
                  <a:srgbClr val="BEB5AB"/>
                </a:solidFill>
                <a:latin typeface="+mn-lt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2" name="Rectangle 1"/>
          <p:cNvSpPr>
            <a:spLocks noChangeArrowheads="1"/>
          </p:cNvSpPr>
          <p:nvPr/>
        </p:nvSpPr>
        <p:spPr bwMode="auto">
          <a:xfrm>
            <a:off x="0" y="79375"/>
            <a:ext cx="304800" cy="831850"/>
          </a:xfrm>
          <a:prstGeom prst="rect">
            <a:avLst/>
          </a:prstGeom>
          <a:solidFill>
            <a:srgbClr val="F390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9375"/>
            <a:ext cx="8382000" cy="831850"/>
          </a:xfrm>
          <a:prstGeom prst="rect">
            <a:avLst/>
          </a:prstGeom>
          <a:solidFill>
            <a:schemeClr val="bg2"/>
          </a:solidFill>
        </p:spPr>
        <p:txBody>
          <a:bodyPr vert="horz" lIns="22860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6400801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/>
                </a:solidFill>
              </a:defRPr>
            </a:lvl1pPr>
          </a:lstStyle>
          <a:p>
            <a:fld id="{93688690-BBF5-4E3E-8BE7-B23C6D953C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8" r:id="rId11"/>
    <p:sldLayoutId id="2147483899" r:id="rId12"/>
    <p:sldLayoutId id="214748390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rgbClr val="F3901D"/>
        </a:buClr>
        <a:buFont typeface="Arial" pitchFamily="34" charset="0"/>
        <a:buChar char="•"/>
        <a:defRPr sz="2400">
          <a:solidFill>
            <a:srgbClr val="666666"/>
          </a:solidFill>
          <a:latin typeface="+mn-lt"/>
          <a:ea typeface="+mn-ea"/>
          <a:cs typeface="ＭＳ Ｐゴシック" charset="0"/>
        </a:defRPr>
      </a:lvl1pPr>
      <a:lvl2pPr marL="639763" indent="-18256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666666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3901D"/>
        </a:buClr>
        <a:buFont typeface="Arial" pitchFamily="34" charset="0"/>
        <a:buChar char="–"/>
        <a:defRPr>
          <a:solidFill>
            <a:schemeClr val="accent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b="1">
          <a:solidFill>
            <a:srgbClr val="666666"/>
          </a:solidFill>
          <a:latin typeface="+mn-lt"/>
          <a:ea typeface="+mn-ea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66666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373965"/>
            <a:ext cx="1625770" cy="39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400800"/>
            <a:ext cx="586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0" i="0" baseline="0">
                <a:solidFill>
                  <a:srgbClr val="BEB5AB"/>
                </a:solidFill>
                <a:latin typeface="+mn-lt"/>
                <a:ea typeface="ＭＳ Ｐゴシック" pitchFamily="-32" charset="-128"/>
                <a:cs typeface="+mn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404040"/>
              </a:solidFill>
              <a:latin typeface="Arial"/>
              <a:ea typeface="ＭＳ Ｐゴシック"/>
            </a:endParaRPr>
          </a:p>
        </p:txBody>
      </p:sp>
      <p:sp>
        <p:nvSpPr>
          <p:cNvPr id="1032" name="Rectangle 1"/>
          <p:cNvSpPr>
            <a:spLocks noChangeArrowheads="1"/>
          </p:cNvSpPr>
          <p:nvPr/>
        </p:nvSpPr>
        <p:spPr bwMode="auto">
          <a:xfrm>
            <a:off x="0" y="79375"/>
            <a:ext cx="304800" cy="831850"/>
          </a:xfrm>
          <a:prstGeom prst="rect">
            <a:avLst/>
          </a:prstGeom>
          <a:solidFill>
            <a:srgbClr val="F390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404040"/>
              </a:solidFill>
              <a:latin typeface="Arial"/>
              <a:ea typeface="ＭＳ Ｐゴシック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9375"/>
            <a:ext cx="8382000" cy="831850"/>
          </a:xfrm>
          <a:prstGeom prst="rect">
            <a:avLst/>
          </a:prstGeom>
          <a:solidFill>
            <a:schemeClr val="bg2"/>
          </a:solidFill>
        </p:spPr>
        <p:txBody>
          <a:bodyPr vert="horz" lIns="22860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6400801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3688690-BBF5-4E3E-8BE7-B23C6D953C7E}" type="slidenum">
              <a:rPr lang="en-US" smtClean="0">
                <a:solidFill>
                  <a:srgbClr val="F3901D"/>
                </a:solidFill>
                <a:latin typeface="Arial"/>
                <a:ea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F3901D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1355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rgbClr val="F3901D"/>
        </a:buClr>
        <a:buFont typeface="Arial" pitchFamily="34" charset="0"/>
        <a:buChar char="•"/>
        <a:defRPr sz="2400">
          <a:solidFill>
            <a:srgbClr val="666666"/>
          </a:solidFill>
          <a:latin typeface="+mn-lt"/>
          <a:ea typeface="+mn-ea"/>
          <a:cs typeface="ＭＳ Ｐゴシック" charset="0"/>
        </a:defRPr>
      </a:lvl1pPr>
      <a:lvl2pPr marL="639763" indent="-18256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666666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3901D"/>
        </a:buClr>
        <a:buFont typeface="Arial" pitchFamily="34" charset="0"/>
        <a:buChar char="–"/>
        <a:defRPr>
          <a:solidFill>
            <a:schemeClr val="accent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b="1">
          <a:solidFill>
            <a:srgbClr val="666666"/>
          </a:solidFill>
          <a:latin typeface="+mn-lt"/>
          <a:ea typeface="+mn-ea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66666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373965"/>
            <a:ext cx="1625770" cy="39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400800"/>
            <a:ext cx="586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0" i="0" baseline="0">
                <a:solidFill>
                  <a:srgbClr val="BEB5AB"/>
                </a:solidFill>
                <a:latin typeface="+mn-lt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032" name="Rectangle 1"/>
          <p:cNvSpPr>
            <a:spLocks noChangeArrowheads="1"/>
          </p:cNvSpPr>
          <p:nvPr/>
        </p:nvSpPr>
        <p:spPr bwMode="auto">
          <a:xfrm>
            <a:off x="0" y="79375"/>
            <a:ext cx="304800" cy="831850"/>
          </a:xfrm>
          <a:prstGeom prst="rect">
            <a:avLst/>
          </a:prstGeom>
          <a:solidFill>
            <a:srgbClr val="F390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9375"/>
            <a:ext cx="8382000" cy="831850"/>
          </a:xfrm>
          <a:prstGeom prst="rect">
            <a:avLst/>
          </a:prstGeom>
          <a:solidFill>
            <a:schemeClr val="bg2"/>
          </a:solidFill>
        </p:spPr>
        <p:txBody>
          <a:bodyPr vert="horz" lIns="22860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6400801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/>
                </a:solidFill>
              </a:defRPr>
            </a:lvl1pPr>
          </a:lstStyle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5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rgbClr val="F3901D"/>
        </a:buClr>
        <a:buFont typeface="Arial" pitchFamily="34" charset="0"/>
        <a:buChar char="•"/>
        <a:defRPr sz="2400">
          <a:solidFill>
            <a:srgbClr val="666666"/>
          </a:solidFill>
          <a:latin typeface="+mn-lt"/>
          <a:ea typeface="+mn-ea"/>
          <a:cs typeface="ＭＳ Ｐゴシック" charset="0"/>
        </a:defRPr>
      </a:lvl1pPr>
      <a:lvl2pPr marL="639763" indent="-18256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666666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3901D"/>
        </a:buClr>
        <a:buFont typeface="Arial" pitchFamily="34" charset="0"/>
        <a:buChar char="–"/>
        <a:defRPr>
          <a:solidFill>
            <a:schemeClr val="accent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b="1">
          <a:solidFill>
            <a:srgbClr val="666666"/>
          </a:solidFill>
          <a:latin typeface="+mn-lt"/>
          <a:ea typeface="+mn-ea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66666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373965"/>
            <a:ext cx="1625770" cy="39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400800"/>
            <a:ext cx="586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0" i="0" baseline="0">
                <a:solidFill>
                  <a:srgbClr val="BEB5AB"/>
                </a:solidFill>
                <a:latin typeface="+mn-lt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032" name="Rectangle 1"/>
          <p:cNvSpPr>
            <a:spLocks noChangeArrowheads="1"/>
          </p:cNvSpPr>
          <p:nvPr/>
        </p:nvSpPr>
        <p:spPr bwMode="auto">
          <a:xfrm>
            <a:off x="0" y="79375"/>
            <a:ext cx="304800" cy="831850"/>
          </a:xfrm>
          <a:prstGeom prst="rect">
            <a:avLst/>
          </a:prstGeom>
          <a:solidFill>
            <a:srgbClr val="F390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9375"/>
            <a:ext cx="8382000" cy="831850"/>
          </a:xfrm>
          <a:prstGeom prst="rect">
            <a:avLst/>
          </a:prstGeom>
          <a:solidFill>
            <a:schemeClr val="bg2"/>
          </a:solidFill>
        </p:spPr>
        <p:txBody>
          <a:bodyPr vert="horz" lIns="22860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6400801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/>
                </a:solidFill>
              </a:defRPr>
            </a:lvl1pPr>
          </a:lstStyle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7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rgbClr val="F3901D"/>
        </a:buClr>
        <a:buFont typeface="Arial" pitchFamily="34" charset="0"/>
        <a:buChar char="•"/>
        <a:defRPr sz="2400">
          <a:solidFill>
            <a:srgbClr val="666666"/>
          </a:solidFill>
          <a:latin typeface="+mn-lt"/>
          <a:ea typeface="+mn-ea"/>
          <a:cs typeface="ＭＳ Ｐゴシック" charset="0"/>
        </a:defRPr>
      </a:lvl1pPr>
      <a:lvl2pPr marL="639763" indent="-18256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666666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3901D"/>
        </a:buClr>
        <a:buFont typeface="Arial" pitchFamily="34" charset="0"/>
        <a:buChar char="–"/>
        <a:defRPr>
          <a:solidFill>
            <a:schemeClr val="accent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b="1">
          <a:solidFill>
            <a:srgbClr val="666666"/>
          </a:solidFill>
          <a:latin typeface="+mn-lt"/>
          <a:ea typeface="+mn-ea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66666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373965"/>
            <a:ext cx="1625770" cy="39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400800"/>
            <a:ext cx="586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0" i="0" baseline="0">
                <a:solidFill>
                  <a:srgbClr val="BEB5AB"/>
                </a:solidFill>
                <a:latin typeface="+mn-lt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032" name="Rectangle 1"/>
          <p:cNvSpPr>
            <a:spLocks noChangeArrowheads="1"/>
          </p:cNvSpPr>
          <p:nvPr/>
        </p:nvSpPr>
        <p:spPr bwMode="auto">
          <a:xfrm>
            <a:off x="0" y="79375"/>
            <a:ext cx="304800" cy="831850"/>
          </a:xfrm>
          <a:prstGeom prst="rect">
            <a:avLst/>
          </a:prstGeom>
          <a:solidFill>
            <a:srgbClr val="F390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9375"/>
            <a:ext cx="8382000" cy="831850"/>
          </a:xfrm>
          <a:prstGeom prst="rect">
            <a:avLst/>
          </a:prstGeom>
          <a:solidFill>
            <a:schemeClr val="bg2"/>
          </a:solidFill>
        </p:spPr>
        <p:txBody>
          <a:bodyPr vert="horz" lIns="22860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6400801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/>
                </a:solidFill>
              </a:defRPr>
            </a:lvl1pPr>
          </a:lstStyle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rgbClr val="F3901D"/>
        </a:buClr>
        <a:buFont typeface="Arial" pitchFamily="34" charset="0"/>
        <a:buChar char="•"/>
        <a:defRPr sz="2400">
          <a:solidFill>
            <a:srgbClr val="666666"/>
          </a:solidFill>
          <a:latin typeface="+mn-lt"/>
          <a:ea typeface="+mn-ea"/>
          <a:cs typeface="ＭＳ Ｐゴシック" charset="0"/>
        </a:defRPr>
      </a:lvl1pPr>
      <a:lvl2pPr marL="639763" indent="-18256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666666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3901D"/>
        </a:buClr>
        <a:buFont typeface="Arial" pitchFamily="34" charset="0"/>
        <a:buChar char="–"/>
        <a:defRPr>
          <a:solidFill>
            <a:schemeClr val="accent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b="1">
          <a:solidFill>
            <a:srgbClr val="666666"/>
          </a:solidFill>
          <a:latin typeface="+mn-lt"/>
          <a:ea typeface="+mn-ea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66666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373965"/>
            <a:ext cx="1625770" cy="39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400800"/>
            <a:ext cx="586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0" i="0" baseline="0">
                <a:solidFill>
                  <a:srgbClr val="BEB5AB"/>
                </a:solidFill>
                <a:latin typeface="+mn-lt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Footer Information Here</a:t>
            </a:r>
            <a:endParaRPr lang="en-US" dirty="0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032" name="Rectangle 1"/>
          <p:cNvSpPr>
            <a:spLocks noChangeArrowheads="1"/>
          </p:cNvSpPr>
          <p:nvPr/>
        </p:nvSpPr>
        <p:spPr bwMode="auto">
          <a:xfrm>
            <a:off x="0" y="79375"/>
            <a:ext cx="304800" cy="831850"/>
          </a:xfrm>
          <a:prstGeom prst="rect">
            <a:avLst/>
          </a:prstGeom>
          <a:solidFill>
            <a:srgbClr val="F390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9375"/>
            <a:ext cx="8382000" cy="831850"/>
          </a:xfrm>
          <a:prstGeom prst="rect">
            <a:avLst/>
          </a:prstGeom>
          <a:solidFill>
            <a:schemeClr val="bg2"/>
          </a:solidFill>
        </p:spPr>
        <p:txBody>
          <a:bodyPr vert="horz" lIns="22860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6400801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/>
                </a:solidFill>
              </a:defRPr>
            </a:lvl1pPr>
          </a:lstStyle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‹#›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1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rgbClr val="F3901D"/>
        </a:buClr>
        <a:buFont typeface="Arial" pitchFamily="34" charset="0"/>
        <a:buChar char="•"/>
        <a:defRPr sz="2400">
          <a:solidFill>
            <a:srgbClr val="666666"/>
          </a:solidFill>
          <a:latin typeface="+mn-lt"/>
          <a:ea typeface="+mn-ea"/>
          <a:cs typeface="ＭＳ Ｐゴシック" charset="0"/>
        </a:defRPr>
      </a:lvl1pPr>
      <a:lvl2pPr marL="639763" indent="-18256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666666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3901D"/>
        </a:buClr>
        <a:buFont typeface="Arial" pitchFamily="34" charset="0"/>
        <a:buChar char="–"/>
        <a:defRPr>
          <a:solidFill>
            <a:schemeClr val="accent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b="1">
          <a:solidFill>
            <a:srgbClr val="666666"/>
          </a:solidFill>
          <a:latin typeface="+mn-lt"/>
          <a:ea typeface="+mn-ea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66666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oplerud-eric@norc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s.hhs.gov/medicare-coverage-database/details/nca-decision-memo.aspx?NCAId=249" TargetMode="External"/><Relationship Id="rId2" Type="http://schemas.openxmlformats.org/officeDocument/2006/relationships/hyperlink" Target="http://www.cms.gov/medicare-coverage-database/details/nca-decision-memo.aspx" TargetMode="Externa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BIG Hospital Initiative</a:t>
            </a:r>
          </a:p>
          <a:p>
            <a:r>
              <a:rPr lang="en-US" dirty="0" smtClean="0"/>
              <a:t>	Steering Committee: August 7 2-3pm EDT</a:t>
            </a:r>
          </a:p>
          <a:p>
            <a:r>
              <a:rPr lang="en-US" dirty="0"/>
              <a:t>	</a:t>
            </a:r>
            <a:r>
              <a:rPr lang="en-US" dirty="0" smtClean="0"/>
              <a:t>All Committee: August 20 2-3 pm EDT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Eric Goplerud, Ph.D.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Senior Vice President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Director, Substance Abuse, Mental Health and Criminal Justice Studies</a:t>
            </a:r>
          </a:p>
          <a:p>
            <a:r>
              <a:rPr lang="en-US" sz="1200" dirty="0" smtClean="0">
                <a:solidFill>
                  <a:schemeClr val="tx1"/>
                </a:solidFill>
                <a:hlinkClick r:id="rId2"/>
              </a:rPr>
              <a:t>goplerud-eric@norc.org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301-634-9525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Future of Hospital SBIRT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57200" y="914400"/>
            <a:ext cx="8229600" cy="4724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563" lvl="0" indent="-182563" algn="ctr">
              <a:lnSpc>
                <a:spcPct val="100000"/>
              </a:lnSpc>
              <a:spcBef>
                <a:spcPct val="20000"/>
              </a:spcBef>
            </a:pPr>
            <a:r>
              <a:rPr lang="en-US" b="0" dirty="0" smtClean="0"/>
              <a:t>Consequences that matter to hospitals</a:t>
            </a:r>
            <a:br>
              <a:rPr lang="en-US" b="0" dirty="0" smtClean="0"/>
            </a:br>
            <a:r>
              <a:rPr lang="en-US" sz="2000" b="0" dirty="0" smtClean="0">
                <a:solidFill>
                  <a:srgbClr val="666666"/>
                </a:solidFill>
              </a:rPr>
              <a:t>Unstable </a:t>
            </a:r>
            <a:r>
              <a:rPr lang="en-US" sz="2000" b="0" dirty="0">
                <a:solidFill>
                  <a:srgbClr val="666666"/>
                </a:solidFill>
              </a:rPr>
              <a:t>discharges, rehospitalization risk </a:t>
            </a:r>
            <a:endParaRPr lang="en-US" b="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524000"/>
            <a:ext cx="922344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0800" y="6248400"/>
            <a:ext cx="5867400" cy="457200"/>
          </a:xfrm>
          <a:prstGeom prst="rect">
            <a:avLst/>
          </a:prstGeom>
          <a:noFill/>
          <a:ln>
            <a:noFill/>
          </a:ln>
        </p:spPr>
        <p:txBody>
          <a:bodyPr wrap="square" lIns="228600" rtlCol="0" anchor="ctr" anchorCtr="0">
            <a:spAutoFit/>
          </a:bodyPr>
          <a:lstStyle/>
          <a:p>
            <a:endParaRPr lang="en-US" dirty="0" smtClean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302915"/>
            <a:ext cx="5956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4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82563" lvl="0" indent="-182563" algn="ctr">
              <a:lnSpc>
                <a:spcPct val="100000"/>
              </a:lnSpc>
              <a:spcBef>
                <a:spcPct val="20000"/>
              </a:spcBef>
            </a:pPr>
            <a:r>
              <a:rPr lang="en-US" b="0" dirty="0">
                <a:solidFill>
                  <a:srgbClr val="404040"/>
                </a:solidFill>
              </a:rPr>
              <a:t>Consequences that matter to hospitals </a:t>
            </a:r>
            <a:br>
              <a:rPr lang="en-US" b="0" dirty="0">
                <a:solidFill>
                  <a:srgbClr val="404040"/>
                </a:solidFill>
              </a:rPr>
            </a:br>
            <a:r>
              <a:rPr lang="en-US" sz="2000" b="0" dirty="0" smtClean="0">
                <a:solidFill>
                  <a:srgbClr val="666666"/>
                </a:solidFill>
              </a:rPr>
              <a:t>Surgical </a:t>
            </a:r>
            <a:r>
              <a:rPr lang="en-US" sz="2000" b="0" dirty="0">
                <a:solidFill>
                  <a:srgbClr val="666666"/>
                </a:solidFill>
              </a:rPr>
              <a:t>complications, infection risk, longer hospital stays, </a:t>
            </a:r>
            <a:r>
              <a:rPr lang="en-US" sz="2000" b="0" dirty="0" smtClean="0">
                <a:solidFill>
                  <a:srgbClr val="666666"/>
                </a:solidFill>
              </a:rPr>
              <a:t/>
            </a:r>
            <a:br>
              <a:rPr lang="en-US" sz="2000" b="0" dirty="0" smtClean="0">
                <a:solidFill>
                  <a:srgbClr val="666666"/>
                </a:solidFill>
              </a:rPr>
            </a:br>
            <a:r>
              <a:rPr lang="en-US" sz="2000" b="0" dirty="0" smtClean="0">
                <a:solidFill>
                  <a:srgbClr val="666666"/>
                </a:solidFill>
              </a:rPr>
              <a:t>return </a:t>
            </a:r>
            <a:r>
              <a:rPr lang="en-US" sz="2000" b="0" dirty="0">
                <a:solidFill>
                  <a:srgbClr val="666666"/>
                </a:solidFill>
              </a:rPr>
              <a:t>to MICU and </a:t>
            </a:r>
            <a:r>
              <a:rPr lang="en-US" sz="2000" b="0" dirty="0" smtClean="0">
                <a:solidFill>
                  <a:srgbClr val="666666"/>
                </a:solidFill>
              </a:rPr>
              <a:t>surgery</a:t>
            </a:r>
            <a:endParaRPr lang="en-US" b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3" t="16875" r="21072" b="8344"/>
          <a:stretch/>
        </p:blipFill>
        <p:spPr bwMode="auto">
          <a:xfrm>
            <a:off x="1066800" y="2505974"/>
            <a:ext cx="7010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395089" cy="15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278563"/>
            <a:ext cx="5956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41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Huge Gap between Current and Evidence-based Practices</a:t>
            </a:r>
            <a:endParaRPr lang="en-US" b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2" t="21797" r="25377" b="17317"/>
          <a:stretch/>
        </p:blipFill>
        <p:spPr bwMode="auto">
          <a:xfrm>
            <a:off x="990600" y="915187"/>
            <a:ext cx="6934200" cy="529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6303504"/>
            <a:ext cx="5562600" cy="423193"/>
          </a:xfrm>
          <a:prstGeom prst="rect">
            <a:avLst/>
          </a:prstGeom>
          <a:noFill/>
          <a:ln>
            <a:noFill/>
          </a:ln>
        </p:spPr>
        <p:txBody>
          <a:bodyPr wrap="square" lIns="228600" rtlCol="0" anchor="ctr" anchorCtr="0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Kerr EA, McGlynn EA et al. Profiling the quality of care in 12 communities: Results from the CQI study.  Health Affairs. 2004; 23(3): 247-56.</a:t>
            </a: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438400" y="999067"/>
            <a:ext cx="1295400" cy="4267200"/>
          </a:xfrm>
          <a:prstGeom prst="ellipse">
            <a:avLst/>
          </a:prstGeom>
          <a:noFill/>
          <a:ln w="38100" cap="flat" cmpd="sng" algn="ctr">
            <a:solidFill>
              <a:srgbClr val="7E3A0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733800" y="1447800"/>
            <a:ext cx="2743200" cy="1371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E3A0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402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57200" y="1066800"/>
            <a:ext cx="8229600" cy="4724400"/>
          </a:xfrm>
        </p:spPr>
        <p:txBody>
          <a:bodyPr/>
          <a:lstStyle/>
          <a:p>
            <a:r>
              <a:rPr lang="en-US" dirty="0" smtClean="0"/>
              <a:t>EBPs growing from research and practice experience</a:t>
            </a:r>
          </a:p>
          <a:p>
            <a:endParaRPr lang="en-US" dirty="0" smtClean="0"/>
          </a:p>
          <a:p>
            <a:r>
              <a:rPr lang="en-US" dirty="0" smtClean="0"/>
              <a:t>Reimbursement base improving</a:t>
            </a:r>
          </a:p>
          <a:p>
            <a:endParaRPr lang="en-US" dirty="0" smtClean="0"/>
          </a:p>
          <a:p>
            <a:r>
              <a:rPr lang="en-US" dirty="0" smtClean="0"/>
              <a:t>Training and practice support networks strengthening</a:t>
            </a:r>
          </a:p>
          <a:p>
            <a:endParaRPr lang="en-US" dirty="0" smtClean="0"/>
          </a:p>
          <a:p>
            <a:r>
              <a:rPr lang="en-US" dirty="0" smtClean="0"/>
              <a:t>Accreditation requirements</a:t>
            </a:r>
          </a:p>
          <a:p>
            <a:endParaRPr lang="en-US" dirty="0" smtClean="0"/>
          </a:p>
          <a:p>
            <a:r>
              <a:rPr lang="en-US" dirty="0" smtClean="0"/>
              <a:t>Performance Metrics and Incentives to Report</a:t>
            </a:r>
          </a:p>
          <a:p>
            <a:endParaRPr lang="en-US" dirty="0" smtClean="0"/>
          </a:p>
          <a:p>
            <a:r>
              <a:rPr lang="en-US" dirty="0" smtClean="0"/>
              <a:t>Electronic Health Records (EHRs) and Health Information Exchanges (HIEs)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13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Current and Near Future Developments in Hospital SBIRT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590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6525"/>
            <a:ext cx="8505825" cy="777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0" dirty="0" smtClean="0"/>
              <a:t>Screening, Brief Interventions for Alcohol: </a:t>
            </a:r>
            <a:br>
              <a:rPr lang="en-US" b="0" dirty="0" smtClean="0"/>
            </a:br>
            <a:r>
              <a:rPr lang="en-US" b="0" dirty="0" smtClean="0"/>
              <a:t>Major Impact of SBI on Morbidity and Mortality</a:t>
            </a:r>
          </a:p>
        </p:txBody>
      </p:sp>
      <p:graphicFrame>
        <p:nvGraphicFramePr>
          <p:cNvPr id="924675" name="Group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58553895"/>
              </p:ext>
            </p:extLst>
          </p:nvPr>
        </p:nvGraphicFramePr>
        <p:xfrm>
          <a:off x="228600" y="1524000"/>
          <a:ext cx="8763000" cy="4516438"/>
        </p:xfrm>
        <a:graphic>
          <a:graphicData uri="http://schemas.openxmlformats.org/drawingml/2006/table">
            <a:tbl>
              <a:tblPr/>
              <a:tblGrid>
                <a:gridCol w="1795463"/>
                <a:gridCol w="4876800"/>
                <a:gridCol w="2090737"/>
              </a:tblGrid>
              <a:tr h="4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Study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Results - conclusions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Reference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0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Trauma patients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48% fewer re-injury (18 months)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 less likely to re-hospitalize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Gentilello et al, 1999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Hospital ER screening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Reduced DUI arrests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DUI arrest prevented for 9 screens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Schermer et al, 2006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8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Physician offices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20% fewer motor vehicle crashes over 48 month follow-up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Fleming et al, 2002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Meta-analysis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Interventions reduced mortality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Cuijpers et al, 2004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4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Meta-analysis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Treatment reduced alcohol, drug use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Positive social outcomes: substance-related work or academic impairment, physical symptoms (e.g., memory loss, injuries) or legal problems (e.g., driving under the influence)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Burke et al, 2003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Meta-analysis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Interventions can provide effective public health approach to reducing risky use.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Whitlock et al, 2004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8470" name="Straight Connector 6"/>
          <p:cNvCxnSpPr>
            <a:cxnSpLocks noChangeShapeType="1"/>
          </p:cNvCxnSpPr>
          <p:nvPr/>
        </p:nvCxnSpPr>
        <p:spPr bwMode="auto">
          <a:xfrm>
            <a:off x="-257175" y="1203325"/>
            <a:ext cx="8534400" cy="1588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457296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59" name="Straight Connector 4"/>
          <p:cNvCxnSpPr>
            <a:cxnSpLocks noChangeShapeType="1"/>
          </p:cNvCxnSpPr>
          <p:nvPr/>
        </p:nvCxnSpPr>
        <p:spPr bwMode="auto">
          <a:xfrm>
            <a:off x="-257175" y="1203325"/>
            <a:ext cx="8534400" cy="1588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26722" name="Group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66382054"/>
              </p:ext>
            </p:extLst>
          </p:nvPr>
        </p:nvGraphicFramePr>
        <p:xfrm>
          <a:off x="228600" y="1676400"/>
          <a:ext cx="8610600" cy="3986425"/>
        </p:xfrm>
        <a:graphic>
          <a:graphicData uri="http://schemas.openxmlformats.org/drawingml/2006/table">
            <a:tbl>
              <a:tblPr/>
              <a:tblGrid>
                <a:gridCol w="2819400"/>
                <a:gridCol w="4114800"/>
                <a:gridCol w="1676400"/>
              </a:tblGrid>
              <a:tr h="533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Study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 Savings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Reference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8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Randomized trial of brief treatment in the UK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Reductions in one-year healthcare costs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$2.30 cost savings for each $1.00 spent  in intervention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UKATT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4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Project TREAT (Trial for Early Alcohol Treatment) randomized clinical trial: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Screening, brief counseling in 64 primary care clinics of 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nondependent alcohol misuse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Reductions in future healthcare costs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$4.30 cost savings for each $1.00 spent in  intervention (48-month follow-up)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Fleming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 al, 2003)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00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Randomized control trial of SBI in a Level I trauma center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Alcohol screening and counseling for trauma patients (&gt;700 patients). 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Reductions in medical costs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$3.81 cost savings for each $1.00 spent in intervention.</a:t>
                      </a:r>
                      <a:endParaRPr kumimoji="0" lang="en-US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Gentilello et al,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36525"/>
            <a:ext cx="8505825" cy="777875"/>
          </a:xfrm>
          <a:prstGeom prst="rect">
            <a:avLst/>
          </a:prstGeom>
          <a:solidFill>
            <a:schemeClr val="bg2"/>
          </a:solidFill>
        </p:spPr>
        <p:txBody>
          <a:bodyPr vert="horz" lIns="228600" tIns="45720" rIns="91440" bIns="45720" rtlCol="0" anchor="ctr">
            <a:noAutofit/>
          </a:bodyPr>
          <a:lstStyle>
            <a:lvl1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r>
              <a:rPr lang="en-US" b="0" dirty="0"/>
              <a:t>Screening, Brief Interventions for Alcohol:</a:t>
            </a:r>
            <a:br>
              <a:rPr lang="en-US" b="0" dirty="0"/>
            </a:br>
            <a:r>
              <a:rPr lang="en-US" b="0" dirty="0"/>
              <a:t>Saves Healthcare Costs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1769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9" t="18589" r="21276" b="5825"/>
          <a:stretch/>
        </p:blipFill>
        <p:spPr bwMode="auto">
          <a:xfrm>
            <a:off x="1224951" y="1066800"/>
            <a:ext cx="7214246" cy="513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79801"/>
            <a:ext cx="8134397" cy="8309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228600" rtlCol="0" anchor="ctr" anchorCtr="0">
            <a:spAutoFit/>
          </a:bodyPr>
          <a:lstStyle/>
          <a:p>
            <a:r>
              <a:rPr lang="en-US" dirty="0" smtClean="0"/>
              <a:t>Practice-based SBIRT Outcomes: </a:t>
            </a:r>
          </a:p>
          <a:p>
            <a:r>
              <a:rPr lang="en-US" dirty="0" smtClean="0"/>
              <a:t>Denver Health</a:t>
            </a:r>
          </a:p>
        </p:txBody>
      </p:sp>
    </p:spTree>
    <p:extLst>
      <p:ext uri="{BB962C8B-B14F-4D97-AF65-F5344CB8AC3E}">
        <p14:creationId xmlns:p14="http://schemas.microsoft.com/office/powerpoint/2010/main" val="175793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2" cstate="print"/>
          <a:srcRect l="26875" t="11000" r="21249" b="20000"/>
          <a:stretch>
            <a:fillRect/>
          </a:stretch>
        </p:blipFill>
        <p:spPr bwMode="auto">
          <a:xfrm>
            <a:off x="613913" y="-685800"/>
            <a:ext cx="8153400" cy="677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81000" y="-104865"/>
            <a:ext cx="8386313" cy="1200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228600" rtlCol="0" anchor="ctr" anchorCtr="0">
            <a:spAutoFit/>
          </a:bodyPr>
          <a:lstStyle/>
          <a:p>
            <a:r>
              <a:rPr lang="en-US" dirty="0" smtClean="0"/>
              <a:t>Effectiveness of medical treatment of substance use that convinces payers:  Data from a major health insurer’s claims</a:t>
            </a:r>
          </a:p>
        </p:txBody>
      </p:sp>
    </p:spTree>
    <p:extLst>
      <p:ext uri="{BB962C8B-B14F-4D97-AF65-F5344CB8AC3E}">
        <p14:creationId xmlns:p14="http://schemas.microsoft.com/office/powerpoint/2010/main" val="26253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616679"/>
              </p:ext>
            </p:extLst>
          </p:nvPr>
        </p:nvGraphicFramePr>
        <p:xfrm>
          <a:off x="762000" y="228600"/>
          <a:ext cx="7620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5300" y="5715000"/>
            <a:ext cx="815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404040"/>
                </a:solidFill>
                <a:latin typeface="Arial"/>
                <a:ea typeface="ＭＳ Ｐゴシック"/>
              </a:rPr>
              <a:t>Baser O, Chalk M, Fiellin DA, Gastfriend DR.  Alcohol dependence treatments: comprehensive healthcare costs, utilization outcomes, and pharmacotherapy persistence.  Am J Manag Care. 2011:17(8);S222-234.</a:t>
            </a:r>
            <a:endParaRPr lang="en-US" sz="1100" dirty="0">
              <a:solidFill>
                <a:srgbClr val="404040"/>
              </a:solidFill>
              <a:latin typeface="Arial"/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1DF-FDA9-423A-85EC-62C85AB444A3}" type="slidenum">
              <a:rPr lang="en-US" smtClean="0">
                <a:solidFill>
                  <a:srgbClr val="F3901D"/>
                </a:solidFill>
              </a:rPr>
              <a:pPr/>
              <a:t>18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9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21"/>
    </mc:Choice>
    <mc:Fallback xmlns="">
      <p:transition spd="slow" advTm="4542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433419"/>
              </p:ext>
            </p:extLst>
          </p:nvPr>
        </p:nvGraphicFramePr>
        <p:xfrm>
          <a:off x="381000" y="228600"/>
          <a:ext cx="8382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5300" y="5776280"/>
            <a:ext cx="815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404040"/>
                </a:solidFill>
                <a:latin typeface="Arial"/>
                <a:ea typeface="ＭＳ Ｐゴシック"/>
              </a:rPr>
              <a:t>Baser O, Chalk M, Fiellin DA, Gastfriend DR.  Alcohol dependence treatments: comprehensive healthcare costs, utilization outcomes, and pharmacotherapy persistence.  Am J Manag Care. 2011:17(8);S222-234.</a:t>
            </a:r>
            <a:endParaRPr lang="en-US" sz="1100" dirty="0">
              <a:solidFill>
                <a:srgbClr val="404040"/>
              </a:solidFill>
              <a:latin typeface="Arial"/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1DF-FDA9-423A-85EC-62C85AB444A3}" type="slidenum">
              <a:rPr lang="en-US" smtClean="0">
                <a:solidFill>
                  <a:srgbClr val="F3901D"/>
                </a:solidFill>
              </a:rPr>
              <a:pPr/>
              <a:t>19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3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39"/>
    </mc:Choice>
    <mc:Fallback xmlns="">
      <p:transition spd="slow" advTm="3353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57200" y="990600"/>
            <a:ext cx="8229600" cy="4724400"/>
          </a:xfrm>
        </p:spPr>
        <p:txBody>
          <a:bodyPr/>
          <a:lstStyle/>
          <a:p>
            <a:r>
              <a:rPr lang="en-US" dirty="0" smtClean="0"/>
              <a:t>Excess mortality:</a:t>
            </a:r>
          </a:p>
          <a:p>
            <a:pPr lvl="1"/>
            <a:r>
              <a:rPr lang="en-US" dirty="0" smtClean="0"/>
              <a:t>98,334 deaths annually from </a:t>
            </a:r>
            <a:r>
              <a:rPr lang="en-US" dirty="0"/>
              <a:t>alcohol-related causes </a:t>
            </a:r>
            <a:endParaRPr lang="en-US" dirty="0" smtClean="0"/>
          </a:p>
          <a:p>
            <a:pPr lvl="1"/>
            <a:r>
              <a:rPr lang="en-US" dirty="0"/>
              <a:t>1</a:t>
            </a:r>
            <a:r>
              <a:rPr lang="en-US" dirty="0" smtClean="0"/>
              <a:t>6,044 </a:t>
            </a:r>
            <a:r>
              <a:rPr lang="en-US" dirty="0"/>
              <a:t>deaths </a:t>
            </a:r>
            <a:r>
              <a:rPr lang="en-US" dirty="0" smtClean="0"/>
              <a:t>annually from illicit drugs</a:t>
            </a:r>
          </a:p>
          <a:p>
            <a:pPr lvl="1"/>
            <a:r>
              <a:rPr lang="en-US" dirty="0" smtClean="0"/>
              <a:t>20,044 </a:t>
            </a:r>
            <a:r>
              <a:rPr lang="en-US" dirty="0"/>
              <a:t>overdose deaths </a:t>
            </a:r>
            <a:r>
              <a:rPr lang="en-US" dirty="0" smtClean="0"/>
              <a:t>from controlled </a:t>
            </a:r>
            <a:r>
              <a:rPr lang="en-US" dirty="0"/>
              <a:t>prescription </a:t>
            </a:r>
            <a:r>
              <a:rPr lang="en-US" dirty="0" smtClean="0"/>
              <a:t>drug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Excess morbidity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Substance Use Disorders and Risky Substance Use:</a:t>
            </a:r>
            <a:br>
              <a:rPr lang="en-US" b="0" dirty="0" smtClean="0"/>
            </a:br>
            <a:r>
              <a:rPr lang="en-US" b="0" dirty="0" smtClean="0"/>
              <a:t>Significant Public Health </a:t>
            </a:r>
            <a:r>
              <a:rPr lang="en-US" b="0" dirty="0"/>
              <a:t>P</a:t>
            </a:r>
            <a:r>
              <a:rPr lang="en-US" b="0" dirty="0" smtClean="0"/>
              <a:t>roblem</a:t>
            </a:r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6165844"/>
            <a:ext cx="7010400" cy="707886"/>
          </a:xfrm>
          <a:prstGeom prst="rect">
            <a:avLst/>
          </a:prstGeom>
          <a:noFill/>
          <a:ln>
            <a:noFill/>
          </a:ln>
        </p:spPr>
        <p:txBody>
          <a:bodyPr wrap="square" lIns="228600" rtlCol="0" anchor="ctr" anchorCtr="0">
            <a:spAutoFit/>
          </a:bodyPr>
          <a:lstStyle/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Mokdad, A. H., Marks, J. S., Stroup, D. F., &amp; Gerberding, J. L. (2004). Actual causes of death in the United States, 2000. JAMA, 291(10), 1238-1245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. Relative Risk of an Alcohol-Related Health Condition as a Function of Daily Alcohol Intake (a) adapted from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Corrao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et al. (2004). Preventive Medicine 38, 613–619. (b) National Institute on Alcohol Abuse and Alcoholism, National Epidemiological Survey on Alcohol and Related Conditions,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2001–2002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2514600"/>
            <a:ext cx="5943601" cy="366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5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367449"/>
              </p:ext>
            </p:extLst>
          </p:nvPr>
        </p:nvGraphicFramePr>
        <p:xfrm>
          <a:off x="933450" y="152400"/>
          <a:ext cx="72771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5300" y="5719796"/>
            <a:ext cx="815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404040"/>
                </a:solidFill>
                <a:latin typeface="Arial"/>
                <a:ea typeface="ＭＳ Ｐゴシック"/>
              </a:rPr>
              <a:t>Baser O, Chalk M, Fiellin DA, Gastfriend DR.  Alcohol dependence treatments: comprehensive healthcare costs, utilization outcomes, and pharmacotherapy persistence.  Am J Manag Care. 2011:17(8);S222-234.</a:t>
            </a:r>
            <a:endParaRPr lang="en-US" sz="1100" dirty="0">
              <a:solidFill>
                <a:srgbClr val="404040"/>
              </a:solidFill>
              <a:latin typeface="Arial"/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1DF-FDA9-423A-85EC-62C85AB444A3}" type="slidenum">
              <a:rPr lang="en-US" smtClean="0">
                <a:solidFill>
                  <a:srgbClr val="F3901D"/>
                </a:solidFill>
              </a:rPr>
              <a:pPr/>
              <a:t>20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82"/>
    </mc:Choice>
    <mc:Fallback xmlns="">
      <p:transition spd="slow" advTm="3138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638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404040"/>
                </a:solidFill>
                <a:latin typeface="Arial"/>
                <a:ea typeface="ＭＳ Ｐゴシック"/>
              </a:rPr>
              <a:t>Baser O, Chalk M, Fielin DA, Gastfriend DR.  Cost and utilization outcomes of opioid-dependence treatments.  Am J Managed Care, 2011:17(6);S235-248.</a:t>
            </a:r>
            <a:endParaRPr lang="en-US" sz="1200" dirty="0">
              <a:solidFill>
                <a:srgbClr val="404040"/>
              </a:solidFill>
              <a:latin typeface="Arial"/>
              <a:ea typeface="ＭＳ Ｐゴシック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50988527"/>
              </p:ext>
            </p:extLst>
          </p:nvPr>
        </p:nvGraphicFramePr>
        <p:xfrm>
          <a:off x="952500" y="304800"/>
          <a:ext cx="7239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1DF-FDA9-423A-85EC-62C85AB444A3}" type="slidenum">
              <a:rPr lang="en-US" smtClean="0">
                <a:solidFill>
                  <a:srgbClr val="F3901D"/>
                </a:solidFill>
              </a:rPr>
              <a:pPr/>
              <a:t>21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9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74"/>
    </mc:Choice>
    <mc:Fallback xmlns="">
      <p:transition spd="slow" advTm="9897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990577"/>
              </p:ext>
            </p:extLst>
          </p:nvPr>
        </p:nvGraphicFramePr>
        <p:xfrm>
          <a:off x="685800" y="228600"/>
          <a:ext cx="7772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571533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404040"/>
                </a:solidFill>
                <a:latin typeface="Arial"/>
                <a:ea typeface="ＭＳ Ｐゴシック"/>
              </a:rPr>
              <a:t>Baser O, Chalk M, Fielin DA, Gastfriend DR.  Cost and utilization outcomes of opioid-dependence treatments.  Am J Managed Care, 2011:17(6);S235-248.</a:t>
            </a:r>
            <a:endParaRPr lang="en-US" sz="1200" dirty="0">
              <a:solidFill>
                <a:srgbClr val="404040"/>
              </a:solidFill>
              <a:latin typeface="Arial"/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1DF-FDA9-423A-85EC-62C85AB444A3}" type="slidenum">
              <a:rPr lang="en-US" smtClean="0">
                <a:solidFill>
                  <a:srgbClr val="F3901D"/>
                </a:solidFill>
              </a:rPr>
              <a:pPr/>
              <a:t>22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76"/>
    </mc:Choice>
    <mc:Fallback xmlns="">
      <p:transition spd="slow" advTm="4807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177651"/>
              </p:ext>
            </p:extLst>
          </p:nvPr>
        </p:nvGraphicFramePr>
        <p:xfrm>
          <a:off x="436684" y="319001"/>
          <a:ext cx="8270632" cy="559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5681429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404040"/>
                </a:solidFill>
                <a:latin typeface="Arial"/>
                <a:ea typeface="ＭＳ Ｐゴシック"/>
              </a:rPr>
              <a:t>Baser O, Chalk M, Fielin DA, Gastfriend DR.  Cost and utilization outcomes of opioid-dependence treatments.  Am J Managed Care, 2011:17(6);S235-248.</a:t>
            </a:r>
            <a:endParaRPr lang="en-US" sz="1200" dirty="0">
              <a:solidFill>
                <a:srgbClr val="404040"/>
              </a:solidFill>
              <a:latin typeface="Arial"/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1DF-FDA9-423A-85EC-62C85AB444A3}" type="slidenum">
              <a:rPr lang="en-US" smtClean="0">
                <a:solidFill>
                  <a:srgbClr val="F3901D"/>
                </a:solidFill>
              </a:rPr>
              <a:pPr/>
              <a:t>23</a:t>
            </a:fld>
            <a:endParaRPr lang="en-US" dirty="0">
              <a:solidFill>
                <a:srgbClr val="F39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5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75"/>
    </mc:Choice>
    <mc:Fallback xmlns="">
      <p:transition spd="slow" advTm="41775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24840" t="9687" r="25641" b="11620"/>
          <a:stretch/>
        </p:blipFill>
        <p:spPr bwMode="auto">
          <a:xfrm>
            <a:off x="152400" y="914400"/>
            <a:ext cx="8839200" cy="5829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26367"/>
            <a:ext cx="8153399" cy="461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228600" rtlCol="0" anchor="ctr" anchorCtr="0">
            <a:spAutoFit/>
          </a:bodyPr>
          <a:lstStyle/>
          <a:p>
            <a:r>
              <a:rPr lang="en-US" dirty="0" smtClean="0"/>
              <a:t>SBIRT Reimbursement: Improving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54615" y="297935"/>
            <a:ext cx="3163019" cy="369332"/>
          </a:xfrm>
          <a:prstGeom prst="rect">
            <a:avLst/>
          </a:prstGeom>
          <a:noFill/>
          <a:ln>
            <a:solidFill>
              <a:srgbClr val="7E3A02"/>
            </a:solidFill>
          </a:ln>
        </p:spPr>
        <p:txBody>
          <a:bodyPr wrap="square" lIns="228600" rtlCol="0" anchor="ctr" anchorCtr="0">
            <a:spAutoFit/>
          </a:bodyPr>
          <a:lstStyle/>
          <a:p>
            <a:r>
              <a:rPr lang="en-US" sz="1800" dirty="0">
                <a:solidFill>
                  <a:srgbClr val="7E3A02"/>
                </a:solidFill>
              </a:rPr>
              <a:t>http://www.sbirtoregon.org/</a:t>
            </a:r>
            <a:endParaRPr lang="en-US" sz="1800" dirty="0" smtClean="0">
              <a:solidFill>
                <a:srgbClr val="7E3A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5000" t="9972" r="27647" b="25171"/>
          <a:stretch/>
        </p:blipFill>
        <p:spPr bwMode="auto">
          <a:xfrm>
            <a:off x="152400" y="990600"/>
            <a:ext cx="8915400" cy="5715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8369060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228600" rtlCol="0" anchor="ctr" anchorCtr="0">
            <a:spAutoFit/>
          </a:bodyPr>
          <a:lstStyle/>
          <a:p>
            <a:r>
              <a:rPr lang="en-US" dirty="0" smtClean="0"/>
              <a:t>Reimbursement: Improving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4615" y="297935"/>
            <a:ext cx="3163019" cy="369332"/>
          </a:xfrm>
          <a:prstGeom prst="rect">
            <a:avLst/>
          </a:prstGeom>
          <a:noFill/>
          <a:ln>
            <a:solidFill>
              <a:srgbClr val="7E3A02"/>
            </a:solidFill>
          </a:ln>
        </p:spPr>
        <p:txBody>
          <a:bodyPr wrap="square" lIns="228600" rtlCol="0" anchor="ctr" anchorCtr="0">
            <a:spAutoFit/>
          </a:bodyPr>
          <a:lstStyle/>
          <a:p>
            <a:r>
              <a:rPr lang="en-US" sz="1800" dirty="0">
                <a:solidFill>
                  <a:srgbClr val="7E3A02"/>
                </a:solidFill>
              </a:rPr>
              <a:t>http://www.sbirtoregon.org/</a:t>
            </a:r>
            <a:endParaRPr lang="en-US" sz="1800" dirty="0" smtClean="0">
              <a:solidFill>
                <a:srgbClr val="7E3A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5310" t="9402" r="26852" b="20838"/>
          <a:stretch/>
        </p:blipFill>
        <p:spPr bwMode="auto">
          <a:xfrm>
            <a:off x="228600" y="914400"/>
            <a:ext cx="8458200" cy="594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8369060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228600" rtlCol="0" anchor="ctr" anchorCtr="0">
            <a:spAutoFit/>
          </a:bodyPr>
          <a:lstStyle/>
          <a:p>
            <a:r>
              <a:rPr lang="en-US" dirty="0" smtClean="0"/>
              <a:t>Reimbursement: Improving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4615" y="297935"/>
            <a:ext cx="3163019" cy="369332"/>
          </a:xfrm>
          <a:prstGeom prst="rect">
            <a:avLst/>
          </a:prstGeom>
          <a:noFill/>
          <a:ln>
            <a:solidFill>
              <a:srgbClr val="7E3A02"/>
            </a:solidFill>
          </a:ln>
        </p:spPr>
        <p:txBody>
          <a:bodyPr wrap="square" lIns="228600" rtlCol="0" anchor="ctr" anchorCtr="0">
            <a:spAutoFit/>
          </a:bodyPr>
          <a:lstStyle/>
          <a:p>
            <a:r>
              <a:rPr lang="en-US" sz="1800" dirty="0">
                <a:solidFill>
                  <a:srgbClr val="7E3A02"/>
                </a:solidFill>
              </a:rPr>
              <a:t>http://www.sbirtoregon.org/</a:t>
            </a:r>
            <a:endParaRPr lang="en-US" sz="1800" dirty="0" smtClean="0">
              <a:solidFill>
                <a:srgbClr val="7E3A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4840" t="28205" r="26282" b="7122"/>
          <a:stretch/>
        </p:blipFill>
        <p:spPr bwMode="auto">
          <a:xfrm>
            <a:off x="152400" y="914400"/>
            <a:ext cx="8763000" cy="586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46810"/>
            <a:ext cx="8305800" cy="646331"/>
          </a:xfrm>
          <a:prstGeom prst="rect">
            <a:avLst/>
          </a:prstGeom>
          <a:noFill/>
          <a:ln>
            <a:noFill/>
          </a:ln>
        </p:spPr>
        <p:txBody>
          <a:bodyPr wrap="square" lIns="228600" rtlCol="0" anchor="ctr" anchorCtr="0">
            <a:spAutoFit/>
          </a:bodyPr>
          <a:lstStyle/>
          <a:p>
            <a:r>
              <a:rPr lang="en-US" sz="1800" dirty="0" smtClean="0"/>
              <a:t>Integrating reimbursement into electronic health records</a:t>
            </a:r>
          </a:p>
          <a:p>
            <a:r>
              <a:rPr lang="en-US" sz="1800" dirty="0" smtClean="0"/>
              <a:t> Oregon Health Sciences University EPIC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428446"/>
            <a:ext cx="3163019" cy="369332"/>
          </a:xfrm>
          <a:prstGeom prst="rect">
            <a:avLst/>
          </a:prstGeom>
          <a:noFill/>
          <a:ln>
            <a:solidFill>
              <a:srgbClr val="7E3A02"/>
            </a:solidFill>
          </a:ln>
        </p:spPr>
        <p:txBody>
          <a:bodyPr wrap="square" lIns="228600" rtlCol="0" anchor="ctr" anchorCtr="0">
            <a:spAutoFit/>
          </a:bodyPr>
          <a:lstStyle/>
          <a:p>
            <a:r>
              <a:rPr lang="en-US" sz="1800" dirty="0">
                <a:solidFill>
                  <a:srgbClr val="7E3A02"/>
                </a:solidFill>
              </a:rPr>
              <a:t>http://www.sbirtoregon.org/</a:t>
            </a:r>
            <a:endParaRPr lang="en-US" sz="1800" dirty="0" smtClean="0">
              <a:solidFill>
                <a:srgbClr val="7E3A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851312035"/>
              </p:ext>
            </p:extLst>
          </p:nvPr>
        </p:nvGraphicFramePr>
        <p:xfrm>
          <a:off x="381000" y="914399"/>
          <a:ext cx="8229600" cy="5257802"/>
        </p:xfrm>
        <a:graphic>
          <a:graphicData uri="http://schemas.openxmlformats.org/drawingml/2006/table">
            <a:tbl>
              <a:tblPr/>
              <a:tblGrid>
                <a:gridCol w="1300163"/>
                <a:gridCol w="1000124"/>
                <a:gridCol w="4786313"/>
                <a:gridCol w="1143000"/>
              </a:tblGrid>
              <a:tr h="3942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Payer</a:t>
                      </a:r>
                      <a:endParaRPr lang="en-US" sz="1100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Code</a:t>
                      </a:r>
                      <a:endParaRPr lang="en-US" sz="1100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Description</a:t>
                      </a:r>
                      <a:endParaRPr lang="en-US" sz="1100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Arial"/>
                          <a:ea typeface="Wingdings"/>
                          <a:cs typeface="Times New Roman"/>
                        </a:rPr>
                        <a:t>ED Fee </a:t>
                      </a: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Schedule</a:t>
                      </a:r>
                      <a:endParaRPr lang="en-US" sz="1100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06857">
                <a:tc>
                  <a:txBody>
                    <a:bodyPr/>
                    <a:lstStyle/>
                    <a:p>
                      <a:pPr marL="571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Commercial Insurance, Medicaid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 99408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1143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Alcohol and/or substance abuse structured screening and brief intervention services; 15 to 30min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952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Arial"/>
                          <a:ea typeface="Wingdings"/>
                          <a:cs typeface="Times New Roman"/>
                        </a:rPr>
                        <a:t>$85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8990">
                <a:tc>
                  <a:txBody>
                    <a:bodyPr/>
                    <a:lstStyle/>
                    <a:p>
                      <a:pPr marL="571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Commercial Insurance, Medicaid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95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99409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1143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Alcohol and/or substance abuse structured screening and brief intervention services; greater than 30min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952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Arial"/>
                          <a:ea typeface="Wingdings"/>
                          <a:cs typeface="Times New Roman"/>
                        </a:rPr>
                        <a:t>$185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504706">
                <a:tc>
                  <a:txBody>
                    <a:bodyPr/>
                    <a:lstStyle/>
                    <a:p>
                      <a:pPr marL="571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Medicare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G0396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114300" indent="95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Alcohol and/or substance abuse structured screening and brief intervention services; 15 to 30min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952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Arial"/>
                          <a:ea typeface="Wingdings"/>
                          <a:cs typeface="Times New Roman"/>
                        </a:rPr>
                        <a:t>$32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8990">
                <a:tc>
                  <a:txBody>
                    <a:bodyPr/>
                    <a:lstStyle/>
                    <a:p>
                      <a:pPr marL="571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Medicare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G0397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114300" indent="95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Alcohol and/or substance abuse structured screening and brief intervention services; greater than 30min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952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Arial"/>
                          <a:ea typeface="Wingdings"/>
                          <a:cs typeface="Times New Roman"/>
                        </a:rPr>
                        <a:t>$65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844762">
                <a:tc>
                  <a:txBody>
                    <a:bodyPr/>
                    <a:lstStyle/>
                    <a:p>
                      <a:pPr marL="571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Medicare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G0442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114300" indent="95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Prevention: Screening for alcohol misuse in adults including pregnant women once per year. </a:t>
                      </a:r>
                      <a:r>
                        <a:rPr lang="en-US" sz="1100" b="1" dirty="0" smtClean="0">
                          <a:effectLst/>
                          <a:latin typeface="Arial"/>
                          <a:ea typeface="Wingdings"/>
                          <a:cs typeface="Times New Roman"/>
                        </a:rPr>
                        <a:t> (outpatient) </a:t>
                      </a: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No coinsurance; no deductible for patient </a:t>
                      </a:r>
                      <a:r>
                        <a:rPr lang="en-US" sz="1100" b="1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Wingdings"/>
                          <a:cs typeface="Times New Roman"/>
                          <a:hlinkClick r:id="rId2"/>
                        </a:rPr>
                        <a:t>www.cms.gov/medicare-coverage-database/details/nca-decision-memo.aspx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952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Arial"/>
                          <a:ea typeface="Wingdings"/>
                          <a:cs typeface="Times New Roman"/>
                        </a:rPr>
                        <a:t>$17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82667">
                <a:tc>
                  <a:txBody>
                    <a:bodyPr/>
                    <a:lstStyle/>
                    <a:p>
                      <a:pPr marL="571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Medicare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G0443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114300" indent="95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Prevention: Up to four, 15 minute, brief face-to-face behavioral counseling interventions per year for individuals, including pregnant women, who screen positive for alcohol misuse; No coinsurance; no deductible for patient </a:t>
                      </a:r>
                      <a:r>
                        <a:rPr lang="en-US" sz="1100" b="1" dirty="0" smtClean="0">
                          <a:effectLst/>
                          <a:latin typeface="Arial"/>
                          <a:ea typeface="Wingdings"/>
                          <a:cs typeface="Times New Roman"/>
                        </a:rPr>
                        <a:t>(outpatient) </a:t>
                      </a:r>
                      <a:r>
                        <a:rPr lang="en-US" sz="1100" b="1" u="sng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Wingdings"/>
                          <a:cs typeface="Times New Roman"/>
                          <a:hlinkClick r:id="rId3"/>
                        </a:rPr>
                        <a:t>http</a:t>
                      </a:r>
                      <a:r>
                        <a:rPr lang="en-US" sz="1100" b="1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Wingdings"/>
                          <a:cs typeface="Times New Roman"/>
                          <a:hlinkClick r:id="rId3"/>
                        </a:rPr>
                        <a:t>://www.cms.hhs.gov/medicare-coverage-database/details/nca-decision-memo.aspx?NCAId=249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952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$</a:t>
                      </a:r>
                      <a:r>
                        <a:rPr lang="en-US" sz="1100" b="1" dirty="0" smtClean="0">
                          <a:effectLst/>
                          <a:latin typeface="Arial"/>
                          <a:ea typeface="Wingdings"/>
                          <a:cs typeface="Times New Roman"/>
                        </a:rPr>
                        <a:t>25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33298">
                <a:tc>
                  <a:txBody>
                    <a:bodyPr/>
                    <a:lstStyle/>
                    <a:p>
                      <a:pPr marL="571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Medicaid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H0049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114300" indent="95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Alcohol and/or drug screening (code not widely used)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952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$24.00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3289">
                <a:tc>
                  <a:txBody>
                    <a:bodyPr/>
                    <a:lstStyle/>
                    <a:p>
                      <a:pPr marL="571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Medicaid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H0050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114300" indent="95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Alcohol and/or drug service, brief intervention, per 15 min (code not widely used)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952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Wingdings"/>
                          <a:cs typeface="Times New Roman"/>
                        </a:rPr>
                        <a:t>$48.00</a:t>
                      </a:r>
                      <a:endParaRPr lang="en-US" sz="1100" b="1" dirty="0">
                        <a:effectLst/>
                        <a:latin typeface="Wingdings"/>
                        <a:ea typeface="Wingdings"/>
                        <a:cs typeface="Times New Roman"/>
                      </a:endParaRPr>
                    </a:p>
                  </a:txBody>
                  <a:tcPr marL="61847" marR="6184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28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82625"/>
          </a:xfrm>
        </p:spPr>
        <p:txBody>
          <a:bodyPr/>
          <a:lstStyle/>
          <a:p>
            <a:r>
              <a:rPr lang="en-US" b="0" dirty="0" smtClean="0"/>
              <a:t>Other Hospital SBIRT Reimbursement Supports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8420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BIG (Brief Intervention Group) Hospital Network</a:t>
            </a:r>
          </a:p>
          <a:p>
            <a:pPr lvl="1"/>
            <a:r>
              <a:rPr lang="en-US" dirty="0" smtClean="0"/>
              <a:t>Collaborative</a:t>
            </a:r>
          </a:p>
          <a:p>
            <a:pPr lvl="1"/>
            <a:r>
              <a:rPr lang="en-US" dirty="0" smtClean="0"/>
              <a:t>More than 200 hospitals participating</a:t>
            </a:r>
          </a:p>
          <a:p>
            <a:pPr lvl="1"/>
            <a:r>
              <a:rPr lang="en-US" dirty="0"/>
              <a:t>TA &amp; </a:t>
            </a:r>
            <a:r>
              <a:rPr lang="en-US" dirty="0" smtClean="0"/>
              <a:t>Training &amp; Mutual Support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Monthly calls </a:t>
            </a:r>
            <a:r>
              <a:rPr lang="en-US" dirty="0" smtClean="0">
                <a:solidFill>
                  <a:srgbClr val="0070C0"/>
                </a:solidFill>
              </a:rPr>
              <a:t>218-339-4600  426443#</a:t>
            </a:r>
          </a:p>
          <a:p>
            <a:pPr lvl="2"/>
            <a:r>
              <a:rPr lang="en-US" dirty="0" smtClean="0"/>
              <a:t>August </a:t>
            </a:r>
            <a:r>
              <a:rPr lang="en-US" dirty="0"/>
              <a:t>20, 2012 from 2pm - 3pm </a:t>
            </a:r>
            <a:r>
              <a:rPr lang="en-US" dirty="0" smtClean="0"/>
              <a:t>EST</a:t>
            </a:r>
            <a:endParaRPr lang="en-US" dirty="0"/>
          </a:p>
          <a:p>
            <a:pPr lvl="2"/>
            <a:r>
              <a:rPr lang="en-US" dirty="0" smtClean="0"/>
              <a:t>September </a:t>
            </a:r>
            <a:r>
              <a:rPr lang="en-US" dirty="0"/>
              <a:t>17, 2012 from 2pm - 3pm </a:t>
            </a:r>
            <a:r>
              <a:rPr lang="en-US" dirty="0" smtClean="0"/>
              <a:t>EST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Eric Goplerud – 301-634-9525 goplerud-eric@norc.org</a:t>
            </a:r>
          </a:p>
          <a:p>
            <a:pPr lvl="1"/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http</a:t>
            </a:r>
            <a:r>
              <a:rPr lang="en-US" sz="2400" dirty="0">
                <a:solidFill>
                  <a:srgbClr val="0070C0"/>
                </a:solidFill>
              </a:rPr>
              <a:t>//</a:t>
            </a:r>
            <a:r>
              <a:rPr lang="en-US" sz="2400" dirty="0" smtClean="0">
                <a:solidFill>
                  <a:srgbClr val="0070C0"/>
                </a:solidFill>
              </a:rPr>
              <a:t>hospitalsbirt.webs.com</a:t>
            </a:r>
            <a:endParaRPr lang="en-US" sz="2400" dirty="0">
              <a:solidFill>
                <a:srgbClr val="0070C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29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Training and implementation support networks</a:t>
            </a:r>
            <a:endParaRPr lang="en-US" b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2514600" cy="145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8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SUDs are public health issues, but how do SUDs impact hospitals?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Alcohol</a:t>
            </a:r>
            <a:r>
              <a:rPr lang="en-US" dirty="0" smtClean="0"/>
              <a:t>, drugs, and increasingly, prescription drug use are crowding </a:t>
            </a:r>
            <a:r>
              <a:rPr lang="en-US" dirty="0" smtClean="0"/>
              <a:t>Emergency Departments</a:t>
            </a:r>
            <a:endParaRPr lang="en-US" dirty="0" smtClean="0"/>
          </a:p>
          <a:p>
            <a:pPr lvl="1"/>
            <a:r>
              <a:rPr lang="en-US" dirty="0" smtClean="0"/>
              <a:t>Expensive ED visits, especially for uncompensated care and returning ED visits by uninsured</a:t>
            </a:r>
          </a:p>
          <a:p>
            <a:pPr lvl="1"/>
            <a:r>
              <a:rPr lang="en-US" dirty="0" smtClean="0"/>
              <a:t>Common complicating problem of </a:t>
            </a:r>
            <a:r>
              <a:rPr lang="en-US" dirty="0" smtClean="0"/>
              <a:t>hospitalized </a:t>
            </a:r>
            <a:r>
              <a:rPr lang="en-US" dirty="0" smtClean="0"/>
              <a:t>patients</a:t>
            </a:r>
          </a:p>
          <a:p>
            <a:pPr lvl="2"/>
            <a:r>
              <a:rPr lang="en-US" dirty="0" smtClean="0"/>
              <a:t>Medical complications (MICU, return to surgery, longer length of stays)</a:t>
            </a:r>
          </a:p>
          <a:p>
            <a:pPr lvl="2"/>
            <a:r>
              <a:rPr lang="en-US" dirty="0" smtClean="0"/>
              <a:t>Unstable discharges, rehospitalization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0" dirty="0" smtClean="0"/>
              <a:t>Public health </a:t>
            </a:r>
            <a:r>
              <a:rPr lang="en-US" b="0" dirty="0" err="1" smtClean="0"/>
              <a:t>problem</a:t>
            </a:r>
            <a:r>
              <a:rPr lang="en-US" b="0" dirty="0" err="1" smtClean="0"/>
              <a:t>,certainly</a:t>
            </a:r>
            <a:r>
              <a:rPr lang="en-US" b="0" dirty="0" smtClean="0"/>
              <a:t>.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>	</a:t>
            </a:r>
            <a:r>
              <a:rPr lang="en-US" b="0" dirty="0" smtClean="0"/>
              <a:t>	</a:t>
            </a:r>
            <a:r>
              <a:rPr lang="en-US" b="0" dirty="0" smtClean="0"/>
              <a:t>But why hospitals</a:t>
            </a:r>
            <a:r>
              <a:rPr lang="en-US" b="0" dirty="0" smtClean="0"/>
              <a:t>?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0953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0"/>
            <a:r>
              <a:rPr lang="en-US" dirty="0"/>
              <a:t>SAMHSA SBIRT </a:t>
            </a:r>
            <a:r>
              <a:rPr lang="en-US" dirty="0" smtClean="0"/>
              <a:t>grantees</a:t>
            </a:r>
          </a:p>
          <a:p>
            <a:pPr marL="0" lv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21 states, 17 medical residency training, 15 college campus</a:t>
            </a:r>
          </a:p>
          <a:p>
            <a:pPr lvl="1"/>
            <a:r>
              <a:rPr lang="en-US" dirty="0"/>
              <a:t>SBIRT Colorado – Brie Reimann  </a:t>
            </a:r>
            <a:r>
              <a:rPr lang="en-US" dirty="0">
                <a:solidFill>
                  <a:srgbClr val="0070C0"/>
                </a:solidFill>
              </a:rPr>
              <a:t>303.369.0039 x245 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0"/>
            <a:r>
              <a:rPr lang="en-US" dirty="0"/>
              <a:t>Emergency Nurses Assn SBIRT </a:t>
            </a:r>
            <a:r>
              <a:rPr lang="en-US" dirty="0" smtClean="0"/>
              <a:t>Mentors</a:t>
            </a:r>
            <a:endParaRPr lang="en-US" dirty="0"/>
          </a:p>
          <a:p>
            <a:pPr lvl="1"/>
            <a:r>
              <a:rPr lang="en-US" dirty="0"/>
              <a:t>167 ED </a:t>
            </a:r>
            <a:r>
              <a:rPr lang="en-US" dirty="0" smtClean="0"/>
              <a:t>Sites, 70 </a:t>
            </a:r>
            <a:r>
              <a:rPr lang="en-US" dirty="0"/>
              <a:t>Facility </a:t>
            </a:r>
            <a:r>
              <a:rPr lang="en-US" dirty="0" smtClean="0"/>
              <a:t>Leaders, 265 </a:t>
            </a:r>
            <a:r>
              <a:rPr lang="en-US" dirty="0"/>
              <a:t>Nurse Mentees</a:t>
            </a:r>
          </a:p>
          <a:p>
            <a:pPr lvl="1"/>
            <a:r>
              <a:rPr lang="en-US" dirty="0" smtClean="0"/>
              <a:t>Cydne Perhats  </a:t>
            </a:r>
            <a:r>
              <a:rPr lang="en-US" dirty="0" smtClean="0">
                <a:solidFill>
                  <a:srgbClr val="0070C0"/>
                </a:solidFill>
              </a:rPr>
              <a:t>800/900-9659, x 4108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30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404040"/>
                </a:solidFill>
              </a:rPr>
              <a:t>Training and implementation support networks</a:t>
            </a:r>
            <a:endParaRPr lang="en-US" b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00601"/>
            <a:ext cx="3833225" cy="97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43400"/>
            <a:ext cx="3160222" cy="181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09712"/>
            <a:ext cx="31813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8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American College of Surgeons-Committee on Trauma</a:t>
            </a:r>
          </a:p>
          <a:p>
            <a:pPr lvl="1"/>
            <a:r>
              <a:rPr lang="en-US" dirty="0" smtClean="0"/>
              <a:t>Level I and Level II Trauma Center accreditation includes SBI</a:t>
            </a:r>
          </a:p>
          <a:p>
            <a:pPr lvl="1"/>
            <a:r>
              <a:rPr lang="en-US" dirty="0" smtClean="0"/>
              <a:t>203 Level I and 271 Level II Trauma Centers in US Hospitals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Veterans Health Administration (VA)</a:t>
            </a:r>
          </a:p>
          <a:p>
            <a:pPr lvl="1"/>
            <a:r>
              <a:rPr lang="en-US" dirty="0" smtClean="0"/>
              <a:t>Mandatory screening for risky alcohol use with AUDIT-C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Joint Commission for Accreditation of Health Care Orgs</a:t>
            </a:r>
          </a:p>
          <a:p>
            <a:pPr lvl="1"/>
            <a:r>
              <a:rPr lang="en-US" dirty="0" smtClean="0"/>
              <a:t>Hospital-based inpatient psychiatric services (HBIPS) </a:t>
            </a:r>
          </a:p>
          <a:p>
            <a:pPr lvl="2"/>
            <a:r>
              <a:rPr lang="en-US" dirty="0" smtClean="0"/>
              <a:t>Mandatory reporting for 320 psychiatric hospitals since 2011</a:t>
            </a:r>
          </a:p>
          <a:p>
            <a:pPr lvl="2"/>
            <a:r>
              <a:rPr lang="en-US" dirty="0" smtClean="0"/>
              <a:t>Optional for general hospitals with psychiatric units</a:t>
            </a:r>
          </a:p>
          <a:p>
            <a:pPr lvl="2"/>
            <a:r>
              <a:rPr lang="en-US" dirty="0" smtClean="0"/>
              <a:t>HBIPS 1 – includes alcohol and drug screening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>
                <a:solidFill>
                  <a:srgbClr val="F3901D"/>
                </a:solidFill>
              </a:rPr>
              <a:pPr/>
              <a:t>31</a:t>
            </a:fld>
            <a:endParaRPr lang="en-US" dirty="0">
              <a:solidFill>
                <a:srgbClr val="F3901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Accreditation and Performance Metrics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522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0" dirty="0" smtClean="0"/>
              <a:t>Joint Commission: Substance Use Measures (SUB 1-4)</a:t>
            </a:r>
            <a:br>
              <a:rPr lang="en-US" b="0" dirty="0" smtClean="0"/>
            </a:br>
            <a:r>
              <a:rPr lang="en-US" b="0" dirty="0" smtClean="0"/>
              <a:t>Expectations for CMS IPPS 2014</a:t>
            </a:r>
            <a:endParaRPr lang="en-US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47675" y="1190198"/>
            <a:ext cx="8229600" cy="4305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4 hospital tobacco and 4 substance use SBIRT measures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Adopted by TJC 2011 as reportable measure sets for accreditation</a:t>
            </a:r>
          </a:p>
          <a:p>
            <a:pPr marL="457200" lvl="1" indent="0">
              <a:buNone/>
            </a:pPr>
            <a:r>
              <a:rPr lang="en-US" dirty="0" smtClean="0"/>
              <a:t>NQF review 2012, additional data submitted fall 2012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CMS Inpatient Prospective Payment System Rule (IPPS)</a:t>
            </a:r>
          </a:p>
          <a:p>
            <a:pPr marL="457200" lvl="1" indent="0">
              <a:buNone/>
            </a:pPr>
            <a:endParaRPr lang="en-US" sz="2400" dirty="0" smtClean="0">
              <a:latin typeface="TimesNewRoman"/>
            </a:endParaRPr>
          </a:p>
          <a:p>
            <a:pPr marL="457200" lvl="1" indent="0">
              <a:buNone/>
            </a:pPr>
            <a:r>
              <a:rPr lang="en-US" dirty="0" smtClean="0">
                <a:latin typeface="TimesNewRoman"/>
              </a:rPr>
              <a:t>“Once </a:t>
            </a:r>
            <a:r>
              <a:rPr lang="en-US" dirty="0">
                <a:latin typeface="TimesNewRoman"/>
              </a:rPr>
              <a:t>the e-specifications and the EHR-based collection mechanism are </a:t>
            </a:r>
            <a:r>
              <a:rPr lang="en-US" dirty="0" smtClean="0">
                <a:latin typeface="TimesNewRoman"/>
              </a:rPr>
              <a:t>available for </a:t>
            </a:r>
            <a:r>
              <a:rPr lang="en-US" dirty="0">
                <a:latin typeface="TimesNewRoman"/>
              </a:rPr>
              <a:t>the smoking and alcohol cessations measures developed by TJC, we intend to </a:t>
            </a:r>
            <a:r>
              <a:rPr lang="en-US" dirty="0" smtClean="0">
                <a:latin typeface="TimesNewRoman"/>
              </a:rPr>
              <a:t>propose two </a:t>
            </a:r>
            <a:r>
              <a:rPr lang="en-US" dirty="0">
                <a:latin typeface="TimesNewRoman"/>
              </a:rPr>
              <a:t>TJC smoking and alcohol cessation measure sets for inclusion in the Hospital </a:t>
            </a:r>
            <a:r>
              <a:rPr lang="en-US" dirty="0" smtClean="0">
                <a:latin typeface="TimesNewRoman"/>
              </a:rPr>
              <a:t>IQR Program</a:t>
            </a:r>
            <a:r>
              <a:rPr lang="en-US" sz="2400" dirty="0" smtClean="0">
                <a:latin typeface="TimesNewRoman"/>
              </a:rPr>
              <a:t>.” </a:t>
            </a:r>
            <a:r>
              <a:rPr lang="en-US" sz="1400" dirty="0" smtClean="0">
                <a:latin typeface="TimesNewRoman"/>
              </a:rPr>
              <a:t>(p. 715)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1A20AA-3C6A-478E-9809-36A8380D3BBA}" type="slidenum">
              <a:rPr lang="en-US" smtClean="0"/>
              <a:pPr>
                <a:defRPr/>
              </a:pPr>
              <a:t>32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62200" y="6226560"/>
            <a:ext cx="6553200" cy="577081"/>
          </a:xfrm>
          <a:prstGeom prst="rect">
            <a:avLst/>
          </a:prstGeom>
          <a:noFill/>
          <a:ln>
            <a:noFill/>
          </a:ln>
        </p:spPr>
        <p:txBody>
          <a:bodyPr wrap="square" lIns="228600" rtlCol="0" anchor="ctr" anchorCtr="0">
            <a:spAutoFit/>
          </a:bodyPr>
          <a:lstStyle/>
          <a:p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Federal Register, 42 CFR Parts 412, 413, 424, et.al. Medicare Program; Hospital Inpatient Prospective Payment Systems for Acute Care Hospitals and the Long-Term Care Hospital Prospective Payment System and Fiscal Year 2013 Rates, May 11, 2012:77(92) Part II. http://www.gpo.gov/fdsys/pkg/FR-2012-05-11/pdf/2012-9985.pdf</a:t>
            </a:r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Joint Commission’s </a:t>
            </a:r>
            <a:r>
              <a:rPr lang="en-US" b="0" dirty="0" smtClean="0"/>
              <a:t>SUB-1 </a:t>
            </a:r>
            <a:r>
              <a:rPr lang="en-US" b="0" dirty="0"/>
              <a:t>Alcohol Use </a:t>
            </a:r>
            <a:r>
              <a:rPr lang="en-US" b="0" dirty="0" smtClean="0"/>
              <a:t>Screening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2000" dirty="0">
                <a:cs typeface="+mn-cs"/>
              </a:rPr>
              <a:t>Numerator: </a:t>
            </a:r>
            <a:r>
              <a:rPr lang="en-US" dirty="0" smtClean="0">
                <a:cs typeface="+mn-cs"/>
              </a:rPr>
              <a:t>The </a:t>
            </a:r>
            <a:r>
              <a:rPr lang="en-US" dirty="0">
                <a:cs typeface="+mn-cs"/>
              </a:rPr>
              <a:t>number of patients who were screened for alcohol use using a validated screening questionnaire for unhealthy drinking </a:t>
            </a:r>
            <a:endParaRPr lang="en-US" dirty="0" smtClean="0">
              <a:cs typeface="+mn-cs"/>
            </a:endParaRPr>
          </a:p>
          <a:p>
            <a:pPr lvl="0"/>
            <a:endParaRPr lang="en-US" sz="2800" dirty="0">
              <a:cs typeface="+mn-cs"/>
            </a:endParaRPr>
          </a:p>
          <a:p>
            <a:pPr lvl="0"/>
            <a:r>
              <a:rPr lang="en-US" sz="2000" dirty="0">
                <a:cs typeface="+mn-cs"/>
              </a:rPr>
              <a:t>Denominator: </a:t>
            </a:r>
            <a:r>
              <a:rPr lang="en-US" dirty="0" smtClean="0">
                <a:cs typeface="+mn-cs"/>
              </a:rPr>
              <a:t>The </a:t>
            </a:r>
            <a:r>
              <a:rPr lang="en-US" dirty="0">
                <a:cs typeface="+mn-cs"/>
              </a:rPr>
              <a:t>number of hospitalized inpatients 18 years of age and </a:t>
            </a:r>
            <a:r>
              <a:rPr lang="en-US" dirty="0" smtClean="0">
                <a:cs typeface="+mn-cs"/>
              </a:rPr>
              <a:t>older</a:t>
            </a:r>
          </a:p>
          <a:p>
            <a:pPr lvl="0"/>
            <a:endParaRPr lang="en-US" dirty="0">
              <a:cs typeface="+mn-cs"/>
            </a:endParaRPr>
          </a:p>
          <a:p>
            <a:pPr lvl="0"/>
            <a:r>
              <a:rPr lang="en-US" sz="2000" dirty="0" smtClean="0"/>
              <a:t>Key Point</a:t>
            </a:r>
            <a:r>
              <a:rPr lang="en-US" dirty="0" smtClean="0"/>
              <a:t>: Validated </a:t>
            </a:r>
            <a:r>
              <a:rPr lang="en-US" dirty="0"/>
              <a:t>Questionnaire</a:t>
            </a:r>
          </a:p>
          <a:p>
            <a:pPr lvl="1"/>
            <a:r>
              <a:rPr lang="en-US" dirty="0"/>
              <a:t>Instrument that has been psychometrically tested for reliability, validity, sensitivity, and </a:t>
            </a:r>
            <a:r>
              <a:rPr lang="en-US" dirty="0" smtClean="0"/>
              <a:t>specificity.  AUDIT</a:t>
            </a:r>
            <a:r>
              <a:rPr lang="en-US" dirty="0"/>
              <a:t>, AUDIT-C, </a:t>
            </a:r>
            <a:r>
              <a:rPr lang="en-US" dirty="0" smtClean="0"/>
              <a:t>ASSIST. CAGE </a:t>
            </a:r>
            <a:r>
              <a:rPr lang="en-US" dirty="0"/>
              <a:t>not recommended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10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563" lvl="0" indent="-182563">
              <a:lnSpc>
                <a:spcPct val="100000"/>
              </a:lnSpc>
              <a:spcBef>
                <a:spcPct val="20000"/>
              </a:spcBef>
            </a:pPr>
            <a:r>
              <a:rPr lang="en-US" b="0" dirty="0">
                <a:solidFill>
                  <a:srgbClr val="666666"/>
                </a:solidFill>
              </a:rPr>
              <a:t>SUB 2: Alcohol Use Brief Intervention Provided or </a:t>
            </a:r>
            <a:r>
              <a:rPr lang="en-US" b="0" dirty="0" smtClean="0">
                <a:solidFill>
                  <a:srgbClr val="666666"/>
                </a:solidFill>
              </a:rPr>
              <a:t>Offered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017588" y="1082675"/>
            <a:ext cx="7669212" cy="4305300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Numerator</a:t>
            </a:r>
            <a:r>
              <a:rPr lang="en-US" dirty="0" smtClean="0"/>
              <a:t>: The number of patients who received or refused a brief intervention</a:t>
            </a:r>
          </a:p>
          <a:p>
            <a:endParaRPr lang="en-US" dirty="0"/>
          </a:p>
          <a:p>
            <a:r>
              <a:rPr lang="en-US" sz="2000" dirty="0" smtClean="0"/>
              <a:t>Denominator: </a:t>
            </a:r>
            <a:r>
              <a:rPr lang="en-US" dirty="0" smtClean="0"/>
              <a:t>The number of hospitalized inpatients 18 years of age and older who screen positive for unhealthy alcohol use or an alcohol use disorder.</a:t>
            </a:r>
          </a:p>
          <a:p>
            <a:endParaRPr lang="en-US" sz="2000" dirty="0"/>
          </a:p>
          <a:p>
            <a:r>
              <a:rPr lang="en-US" sz="2000" dirty="0" smtClean="0"/>
              <a:t>Key Point: </a:t>
            </a:r>
            <a:r>
              <a:rPr lang="en-US" dirty="0" smtClean="0"/>
              <a:t>Components</a:t>
            </a:r>
            <a:endParaRPr lang="en-US" dirty="0"/>
          </a:p>
          <a:p>
            <a:pPr lvl="1"/>
            <a:r>
              <a:rPr lang="en-US" dirty="0">
                <a:solidFill>
                  <a:srgbClr val="717074"/>
                </a:solidFill>
              </a:rPr>
              <a:t>Feedback on </a:t>
            </a:r>
            <a:r>
              <a:rPr lang="en-US" dirty="0" smtClean="0">
                <a:solidFill>
                  <a:srgbClr val="717074"/>
                </a:solidFill>
              </a:rPr>
              <a:t>use compared </a:t>
            </a:r>
            <a:r>
              <a:rPr lang="en-US" dirty="0">
                <a:solidFill>
                  <a:srgbClr val="717074"/>
                </a:solidFill>
              </a:rPr>
              <a:t>with national norms</a:t>
            </a:r>
          </a:p>
          <a:p>
            <a:pPr lvl="1"/>
            <a:r>
              <a:rPr lang="en-US" dirty="0">
                <a:solidFill>
                  <a:srgbClr val="717074"/>
                </a:solidFill>
              </a:rPr>
              <a:t>Discussion of </a:t>
            </a:r>
            <a:r>
              <a:rPr lang="en-US" dirty="0" smtClean="0">
                <a:solidFill>
                  <a:srgbClr val="717074"/>
                </a:solidFill>
              </a:rPr>
              <a:t>consequences of use</a:t>
            </a:r>
            <a:endParaRPr lang="en-US" dirty="0">
              <a:solidFill>
                <a:srgbClr val="717074"/>
              </a:solidFill>
            </a:endParaRPr>
          </a:p>
          <a:p>
            <a:pPr lvl="1"/>
            <a:r>
              <a:rPr lang="en-US" dirty="0">
                <a:solidFill>
                  <a:srgbClr val="717074"/>
                </a:solidFill>
              </a:rPr>
              <a:t>Joint decision making re: plans for follow-up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1A20AA-3C6A-478E-9809-36A8380D3BBA}" type="slidenum">
              <a:rPr lang="en-US" smtClean="0"/>
              <a:pPr>
                <a:defRPr/>
              </a:pPr>
              <a:t>34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6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563" lvl="0" indent="-182563">
              <a:lnSpc>
                <a:spcPct val="100000"/>
              </a:lnSpc>
              <a:spcBef>
                <a:spcPct val="20000"/>
              </a:spcBef>
            </a:pPr>
            <a:r>
              <a:rPr lang="en-US" b="0" dirty="0" smtClean="0">
                <a:solidFill>
                  <a:srgbClr val="666666"/>
                </a:solidFill>
              </a:rPr>
              <a:t>SUB-3 </a:t>
            </a:r>
            <a:r>
              <a:rPr lang="en-US" b="0" dirty="0" smtClean="0">
                <a:solidFill>
                  <a:srgbClr val="666666"/>
                </a:solidFill>
              </a:rPr>
              <a:t>Substance Use Disorder </a:t>
            </a:r>
            <a:r>
              <a:rPr lang="en-US" b="0" dirty="0">
                <a:solidFill>
                  <a:srgbClr val="666666"/>
                </a:solidFill>
              </a:rPr>
              <a:t>Treatment Provided </a:t>
            </a:r>
            <a:r>
              <a:rPr lang="en-US" b="0" dirty="0" smtClean="0">
                <a:solidFill>
                  <a:srgbClr val="666666"/>
                </a:solidFill>
              </a:rPr>
              <a:t>or Offered </a:t>
            </a:r>
            <a:r>
              <a:rPr lang="en-US" b="0" dirty="0">
                <a:solidFill>
                  <a:srgbClr val="666666"/>
                </a:solidFill>
              </a:rPr>
              <a:t>at </a:t>
            </a:r>
            <a:r>
              <a:rPr lang="en-US" b="0" dirty="0" smtClean="0">
                <a:solidFill>
                  <a:srgbClr val="666666"/>
                </a:solidFill>
              </a:rPr>
              <a:t>Discharge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990600" y="1066800"/>
            <a:ext cx="7669212" cy="4305300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Numerator:</a:t>
            </a:r>
            <a:r>
              <a:rPr lang="en-US" sz="2200" dirty="0" smtClean="0"/>
              <a:t> </a:t>
            </a:r>
            <a:r>
              <a:rPr lang="en-US" dirty="0" smtClean="0"/>
              <a:t>The number of patients who received or refused at discharge a prescription for medication for treatment of alcohol or drug use disorder </a:t>
            </a:r>
            <a:r>
              <a:rPr lang="en-US" sz="1800" b="1" dirty="0" smtClean="0"/>
              <a:t>OR</a:t>
            </a:r>
            <a:r>
              <a:rPr lang="en-US" dirty="0" smtClean="0"/>
              <a:t> received or refused a referral for addictions treatment.</a:t>
            </a:r>
          </a:p>
          <a:p>
            <a:endParaRPr lang="en-US" sz="2000" dirty="0" smtClean="0"/>
          </a:p>
          <a:p>
            <a:r>
              <a:rPr lang="en-US" sz="2000" dirty="0" smtClean="0"/>
              <a:t>Denominator</a:t>
            </a:r>
            <a:r>
              <a:rPr lang="en-US" sz="2200" dirty="0" smtClean="0"/>
              <a:t>: </a:t>
            </a:r>
            <a:r>
              <a:rPr lang="en-US" dirty="0" smtClean="0"/>
              <a:t>The number of hospitalized inpatients 18 years of age and older identified with an alcohol or drug use disorder</a:t>
            </a:r>
          </a:p>
          <a:p>
            <a:endParaRPr lang="en-US" sz="1800" dirty="0" smtClean="0"/>
          </a:p>
          <a:p>
            <a:r>
              <a:rPr lang="en-US" sz="2000" dirty="0" smtClean="0"/>
              <a:t>Key Point:  </a:t>
            </a:r>
            <a:r>
              <a:rPr lang="en-US" dirty="0" smtClean="0"/>
              <a:t>TJC now testing SUB-3 in hospital selected services rather than whole hospital.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1A20AA-3C6A-478E-9809-36A8380D3BBA}" type="slidenum">
              <a:rPr lang="en-US" smtClean="0"/>
              <a:pPr>
                <a:defRPr/>
              </a:pPr>
              <a:t>35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563" lvl="0" indent="-182563">
              <a:lnSpc>
                <a:spcPct val="100000"/>
              </a:lnSpc>
              <a:spcBef>
                <a:spcPct val="20000"/>
              </a:spcBef>
            </a:pPr>
            <a:r>
              <a:rPr lang="en-US" b="0" dirty="0">
                <a:solidFill>
                  <a:srgbClr val="666666"/>
                </a:solidFill>
              </a:rPr>
              <a:t>SUB-4 Alcohol &amp; Drug Use: Assessing Status After </a:t>
            </a:r>
            <a:r>
              <a:rPr lang="en-US" b="0" dirty="0" smtClean="0">
                <a:solidFill>
                  <a:srgbClr val="666666"/>
                </a:solidFill>
              </a:rPr>
              <a:t>Discharge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990600" y="1143000"/>
            <a:ext cx="7669212" cy="4305300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Numerator</a:t>
            </a:r>
            <a:r>
              <a:rPr lang="en-US" dirty="0" smtClean="0"/>
              <a:t>: The number of discharged patients that are contacted within 30 days after hospital discharge and follow-up information regarding alcohol or drug use status is collected.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Denominator:</a:t>
            </a:r>
            <a:r>
              <a:rPr lang="en-US" sz="2400" dirty="0" smtClean="0"/>
              <a:t> </a:t>
            </a:r>
            <a:r>
              <a:rPr lang="en-US" dirty="0" smtClean="0"/>
              <a:t>The number of discharged patients 18 years of age and older who screened positive for unhealthy alcohol use or who received a diagnosis of alcohol or drug use disorder during their hospital stay</a:t>
            </a:r>
          </a:p>
          <a:p>
            <a:endParaRPr lang="en-US" sz="2000" dirty="0"/>
          </a:p>
          <a:p>
            <a:r>
              <a:rPr lang="en-US" sz="2000" dirty="0"/>
              <a:t>Key Point</a:t>
            </a:r>
            <a:r>
              <a:rPr lang="en-US" dirty="0"/>
              <a:t>:  TJC now testing </a:t>
            </a:r>
            <a:r>
              <a:rPr lang="en-US" dirty="0" smtClean="0"/>
              <a:t>SUB-4 only for patients identified in SUB-3 – patients with a substance use disorder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1A20AA-3C6A-478E-9809-36A8380D3BBA}" type="slidenum">
              <a:rPr lang="en-US" smtClean="0"/>
              <a:pPr>
                <a:defRPr/>
              </a:pPr>
              <a:t>36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Standardization of SBIRT </a:t>
            </a:r>
          </a:p>
          <a:p>
            <a:pPr lvl="1"/>
            <a:r>
              <a:rPr lang="en-US" dirty="0" smtClean="0"/>
              <a:t>Screening, prescreening measures</a:t>
            </a:r>
          </a:p>
          <a:p>
            <a:pPr lvl="1"/>
            <a:r>
              <a:rPr lang="en-US" dirty="0" smtClean="0"/>
              <a:t>Link with standard protocols for other routinely performed</a:t>
            </a:r>
          </a:p>
          <a:p>
            <a:pPr lvl="1"/>
            <a:r>
              <a:rPr lang="en-US" dirty="0" smtClean="0"/>
              <a:t>Competencies and processes generalizable</a:t>
            </a:r>
          </a:p>
          <a:p>
            <a:pPr lvl="1"/>
            <a:r>
              <a:rPr lang="en-US" dirty="0" smtClean="0"/>
              <a:t>Professional standards – nursing, social work, medicine</a:t>
            </a:r>
          </a:p>
          <a:p>
            <a:r>
              <a:rPr lang="en-US" dirty="0" smtClean="0"/>
              <a:t>Training availability</a:t>
            </a:r>
          </a:p>
          <a:p>
            <a:pPr lvl="1"/>
            <a:r>
              <a:rPr lang="en-US" dirty="0" smtClean="0"/>
              <a:t>Remote - MedRespond</a:t>
            </a:r>
          </a:p>
          <a:p>
            <a:pPr lvl="1"/>
            <a:r>
              <a:rPr lang="en-US" dirty="0" smtClean="0"/>
              <a:t>Discipline specific – SBIRT Colorado leading</a:t>
            </a:r>
          </a:p>
          <a:p>
            <a:pPr lvl="1"/>
            <a:r>
              <a:rPr lang="en-US" dirty="0" smtClean="0"/>
              <a:t>Competency standards</a:t>
            </a:r>
          </a:p>
          <a:p>
            <a:r>
              <a:rPr lang="en-US" dirty="0" smtClean="0"/>
              <a:t>Financial and clinical accountability</a:t>
            </a:r>
          </a:p>
          <a:p>
            <a:pPr lvl="1"/>
            <a:r>
              <a:rPr lang="en-US" dirty="0" smtClean="0"/>
              <a:t>ACO and PCMH </a:t>
            </a:r>
          </a:p>
          <a:p>
            <a:pPr lvl="1"/>
            <a:r>
              <a:rPr lang="en-US" dirty="0" smtClean="0"/>
              <a:t>Incentives through IPPS, bundled payment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Developments: Looking into the near future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0055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EHRs and HIEs </a:t>
            </a:r>
          </a:p>
          <a:p>
            <a:pPr lvl="1"/>
            <a:r>
              <a:rPr lang="en-US" dirty="0" smtClean="0"/>
              <a:t>Prescreening and management to avoid surgical complications</a:t>
            </a:r>
          </a:p>
          <a:p>
            <a:pPr lvl="1"/>
            <a:r>
              <a:rPr lang="en-US" dirty="0" smtClean="0"/>
              <a:t>Avoid drug drug interactions</a:t>
            </a:r>
          </a:p>
          <a:p>
            <a:pPr lvl="1"/>
            <a:r>
              <a:rPr lang="en-US" dirty="0" smtClean="0"/>
              <a:t>Avoid risk potentials with opioids, other psychotropics</a:t>
            </a:r>
          </a:p>
          <a:p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Hospital SBIRT, Hospital SBIRT with community linkages</a:t>
            </a:r>
          </a:p>
          <a:p>
            <a:pPr lvl="1"/>
            <a:r>
              <a:rPr lang="en-US" dirty="0" smtClean="0"/>
              <a:t>Drug SBIRT</a:t>
            </a:r>
          </a:p>
          <a:p>
            <a:pPr lvl="1"/>
            <a:r>
              <a:rPr lang="en-US" dirty="0" smtClean="0"/>
              <a:t>Nurse-led hospital SBRT</a:t>
            </a:r>
          </a:p>
          <a:p>
            <a:pPr lvl="1"/>
            <a:r>
              <a:rPr lang="en-US" dirty="0" smtClean="0"/>
              <a:t>High risk, high cost inpatients with SUDs</a:t>
            </a:r>
          </a:p>
          <a:p>
            <a:r>
              <a:rPr lang="en-US" dirty="0" smtClean="0"/>
              <a:t>Community SA treatment infrastructure development</a:t>
            </a:r>
          </a:p>
          <a:p>
            <a:pPr lvl="1"/>
            <a:r>
              <a:rPr lang="en-US" dirty="0" smtClean="0"/>
              <a:t>Primary care</a:t>
            </a:r>
          </a:p>
          <a:p>
            <a:pPr lvl="1"/>
            <a:r>
              <a:rPr lang="en-US" dirty="0" smtClean="0"/>
              <a:t>Medical treatment</a:t>
            </a:r>
          </a:p>
          <a:p>
            <a:pPr lvl="1"/>
            <a:r>
              <a:rPr lang="en-US" dirty="0" smtClean="0"/>
              <a:t>Community BH and FQHCs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Developments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1666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 Goplerud  Senior Vice President</a:t>
            </a:r>
          </a:p>
          <a:p>
            <a:pPr lvl="1"/>
            <a:r>
              <a:rPr lang="en-US" sz="1200" dirty="0"/>
              <a:t>Substance Abuse, Mental Health and Criminal Justice Studies</a:t>
            </a:r>
          </a:p>
          <a:p>
            <a:pPr lvl="1"/>
            <a:r>
              <a:rPr lang="en-US" sz="1200" dirty="0"/>
              <a:t>NORC at the University of Chicago </a:t>
            </a:r>
          </a:p>
          <a:p>
            <a:pPr lvl="1"/>
            <a:r>
              <a:rPr lang="en-US" sz="1200" dirty="0"/>
              <a:t>4350 East West Highway 8th Floor, Bethesda, MD 20814 </a:t>
            </a:r>
          </a:p>
          <a:p>
            <a:pPr lvl="1"/>
            <a:r>
              <a:rPr lang="en-US" sz="1200" dirty="0"/>
              <a:t>goplerud-eric@norc.org | office 301-634-9525 | mobile 301-852-8427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41467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382000" cy="830997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lIns="457200" rIns="4572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Why Hospital SBIRT: Drug-Related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Emergency Department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Visits: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2004 to 2010</a:t>
            </a:r>
          </a:p>
        </p:txBody>
      </p:sp>
      <p:sp>
        <p:nvSpPr>
          <p:cNvPr id="6" name="Rectangle 5"/>
          <p:cNvSpPr/>
          <p:nvPr/>
        </p:nvSpPr>
        <p:spPr>
          <a:xfrm>
            <a:off x="2413000" y="6242447"/>
            <a:ext cx="6477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85000"/>
              </a:lnSpc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SOURCE:  Adapted by CESAR from Substance Abuse and Mental health Services Administration (SAMHSA), “Highlights of the 2010 Drug Abuse Warning Network (DAWN) Findings on Drug-Related Emergency Department Visits,” </a:t>
            </a:r>
            <a:r>
              <a:rPr lang="en-US" sz="1000" i="1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The DAWN Report</a:t>
            </a:r>
            <a:r>
              <a:rPr lang="en-US" sz="10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, July 2, 2012. Available online at http://www.samhsa.gov/data/2k12/DAWN096/SR096EDHighlights2010.pdf.</a:t>
            </a:r>
          </a:p>
        </p:txBody>
      </p:sp>
    </p:spTree>
    <p:extLst>
      <p:ext uri="{BB962C8B-B14F-4D97-AF65-F5344CB8AC3E}">
        <p14:creationId xmlns:p14="http://schemas.microsoft.com/office/powerpoint/2010/main" val="338380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Why Hospital SBIRT: Costly Patients in the ED</a:t>
            </a:r>
            <a:br>
              <a:rPr lang="en-US" b="0" dirty="0" smtClean="0"/>
            </a:br>
            <a:r>
              <a:rPr lang="en-US" b="0" dirty="0" smtClean="0"/>
              <a:t>   Excess ED Costs --  </a:t>
            </a:r>
            <a:r>
              <a:rPr lang="en-US" b="0" dirty="0"/>
              <a:t>$</a:t>
            </a:r>
            <a:r>
              <a:rPr lang="en-US" b="0" dirty="0" smtClean="0"/>
              <a:t>248 million annually</a:t>
            </a:r>
            <a:endParaRPr lang="en-US" b="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" y="1447800"/>
            <a:ext cx="913222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6276201"/>
            <a:ext cx="6019800" cy="553998"/>
          </a:xfrm>
          <a:prstGeom prst="rect">
            <a:avLst/>
          </a:prstGeom>
          <a:noFill/>
          <a:ln>
            <a:noFill/>
          </a:ln>
        </p:spPr>
        <p:txBody>
          <a:bodyPr wrap="square" lIns="228600" rtlCol="0" anchor="ctr" anchorCtr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SOURCE: Terence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O'Keeffe, Shahid Shafi, Jason L. Sperry, and Larry M. Gentilello The implications of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alcohol intoxication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and the Uniform Policy Provision Law on trauma centers; a national trauma data bank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analysis of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minimally injured patients. J Trauma. 2009 February; 66(2): 495–498.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05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Why Hospital SBIRT? </a:t>
            </a:r>
            <a:r>
              <a:rPr lang="en-US" b="0" dirty="0" smtClean="0"/>
              <a:t>Example </a:t>
            </a:r>
            <a:r>
              <a:rPr lang="en-US" b="0" dirty="0" smtClean="0"/>
              <a:t>in </a:t>
            </a:r>
            <a:r>
              <a:rPr lang="en-US" b="0" dirty="0" smtClean="0"/>
              <a:t>Colorado of ED </a:t>
            </a:r>
            <a:r>
              <a:rPr lang="en-US" b="0" dirty="0" smtClean="0"/>
              <a:t>Visits Likely Positive for Risky Substance Use, Costs &amp; Savings*</a:t>
            </a:r>
            <a:endParaRPr lang="en-US" b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163736"/>
              </p:ext>
            </p:extLst>
          </p:nvPr>
        </p:nvGraphicFramePr>
        <p:xfrm>
          <a:off x="76200" y="1371600"/>
          <a:ext cx="8928164" cy="449579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835756"/>
                <a:gridCol w="2228930"/>
                <a:gridCol w="1950677"/>
                <a:gridCol w="1912801"/>
              </a:tblGrid>
              <a:tr h="817408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Likely to Screen </a:t>
                      </a:r>
                      <a:r>
                        <a:rPr lang="en-US" sz="1800" b="1" u="none" strike="noStrike" dirty="0">
                          <a:effectLst/>
                        </a:rPr>
                        <a:t>Positive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Annual</a:t>
                      </a:r>
                      <a:r>
                        <a:rPr lang="en-US" sz="18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800" b="1" u="none" strike="noStrike" dirty="0" smtClean="0">
                          <a:effectLst/>
                        </a:rPr>
                        <a:t>Costs  </a:t>
                      </a:r>
                      <a:r>
                        <a:rPr lang="en-US" sz="1800" b="1" u="none" strike="noStrike" dirty="0">
                          <a:effectLst/>
                        </a:rPr>
                        <a:t>Undetected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Savings if Detected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5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All Payers ED Visits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123,398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$175,101,664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$35,328,918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5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Insurance </a:t>
                      </a:r>
                      <a:r>
                        <a:rPr lang="en-US" sz="1800" b="1" u="none" strike="noStrike" dirty="0">
                          <a:effectLst/>
                        </a:rPr>
                        <a:t>ED Visits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  34,405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$ 61,030,664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$12,077,104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5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Medicaid ED Visits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  18,183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$ 32,253,864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$ 6,382,385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5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Medicare ED Visits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   4,941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$  8,763,843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$ 1,734,240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5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Uninsured ED </a:t>
                      </a:r>
                      <a:r>
                        <a:rPr lang="en-US" sz="1800" b="1" u="none" strike="noStrike" dirty="0">
                          <a:effectLst/>
                        </a:rPr>
                        <a:t>Visits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  43,120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$ 76,848,444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$15,135,188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90800" y="6262469"/>
            <a:ext cx="6540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 Of 1,045,155 ED visits 2006; Schur, Goplerud (2007) Estimating the costs and benefits of routine emergency department SBI.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5194012"/>
            <a:ext cx="3505200" cy="584775"/>
          </a:xfrm>
          <a:prstGeom prst="rect">
            <a:avLst/>
          </a:prstGeom>
          <a:noFill/>
          <a:ln>
            <a:noFill/>
          </a:ln>
        </p:spPr>
        <p:txBody>
          <a:bodyPr wrap="square" lIns="228600" rtlCol="0" anchor="ctr" anchorCtr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Charity/bad debt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5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b="0" kern="1200" dirty="0" smtClean="0">
                <a:solidFill>
                  <a:srgbClr val="404040"/>
                </a:solidFill>
                <a:latin typeface="Arial" pitchFamily="34" charset="0"/>
                <a:ea typeface="ＭＳ Ｐゴシック" charset="-128"/>
                <a:cs typeface="+mn-cs"/>
              </a:rPr>
              <a:t>Why Hospital SBIRT? </a:t>
            </a:r>
            <a:br>
              <a:rPr lang="en-US" b="0" kern="1200" dirty="0" smtClean="0">
                <a:solidFill>
                  <a:srgbClr val="404040"/>
                </a:solidFill>
                <a:latin typeface="Arial" pitchFamily="34" charset="0"/>
                <a:ea typeface="ＭＳ Ｐゴシック" charset="-128"/>
                <a:cs typeface="+mn-cs"/>
              </a:rPr>
            </a:br>
            <a:r>
              <a:rPr lang="en-US" b="0" kern="1200" dirty="0" smtClean="0">
                <a:solidFill>
                  <a:srgbClr val="404040"/>
                </a:solidFill>
                <a:latin typeface="Arial" pitchFamily="34" charset="0"/>
                <a:ea typeface="ＭＳ Ｐゴシック" charset="-128"/>
                <a:cs typeface="+mn-cs"/>
              </a:rPr>
              <a:t>Problem </a:t>
            </a:r>
            <a:r>
              <a:rPr lang="en-US" b="0" kern="1200" dirty="0">
                <a:solidFill>
                  <a:srgbClr val="404040"/>
                </a:solidFill>
                <a:latin typeface="Arial" pitchFamily="34" charset="0"/>
                <a:ea typeface="ＭＳ Ｐゴシック" charset="-128"/>
                <a:cs typeface="+mn-cs"/>
              </a:rPr>
              <a:t>Drinking Causes Disease and Injury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0" t="11908" r="23050" b="8686"/>
          <a:stretch/>
        </p:blipFill>
        <p:spPr bwMode="auto">
          <a:xfrm>
            <a:off x="1143000" y="914400"/>
            <a:ext cx="6221938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 Brace 5"/>
          <p:cNvSpPr/>
          <p:nvPr/>
        </p:nvSpPr>
        <p:spPr bwMode="auto">
          <a:xfrm>
            <a:off x="685800" y="1143000"/>
            <a:ext cx="457200" cy="4038600"/>
          </a:xfrm>
          <a:prstGeom prst="leftBrac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7" name="Right Brace 6"/>
          <p:cNvSpPr/>
          <p:nvPr/>
        </p:nvSpPr>
        <p:spPr bwMode="auto">
          <a:xfrm>
            <a:off x="7364938" y="1231900"/>
            <a:ext cx="483662" cy="4838700"/>
          </a:xfrm>
          <a:prstGeom prst="rightBrac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1" y="1599674"/>
            <a:ext cx="448732" cy="37856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228600" rtlCol="0" anchor="ctr" anchorCtr="0">
            <a:spAutoFit/>
          </a:bodyPr>
          <a:lstStyle/>
          <a:p>
            <a:r>
              <a:rPr lang="en-US" sz="2000" b="1" dirty="0" smtClean="0"/>
              <a:t>Under</a:t>
            </a:r>
          </a:p>
          <a:p>
            <a:r>
              <a:rPr lang="en-US" sz="2000" b="1" dirty="0" smtClean="0"/>
              <a:t>  </a:t>
            </a:r>
          </a:p>
          <a:p>
            <a:r>
              <a:rPr lang="en-US" sz="2000" b="1" dirty="0" smtClean="0"/>
              <a:t>35 Yrs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24800" y="1688574"/>
            <a:ext cx="457200" cy="37856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228600" rtlCol="0" anchor="ctr" anchorCtr="0">
            <a:spAutoFit/>
          </a:bodyPr>
          <a:lstStyle/>
          <a:p>
            <a:r>
              <a:rPr lang="en-US" sz="2000" b="1" dirty="0" smtClean="0"/>
              <a:t>Over   </a:t>
            </a:r>
          </a:p>
          <a:p>
            <a:endParaRPr lang="en-US" sz="2000" b="1" dirty="0"/>
          </a:p>
          <a:p>
            <a:r>
              <a:rPr lang="en-US" sz="2000" b="1" dirty="0" smtClean="0"/>
              <a:t>35 </a:t>
            </a:r>
          </a:p>
          <a:p>
            <a:endParaRPr lang="en-US" sz="2000" b="1" dirty="0"/>
          </a:p>
          <a:p>
            <a:r>
              <a:rPr lang="en-US" sz="2000" b="1" dirty="0" smtClean="0"/>
              <a:t>yrs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4600" y="6407379"/>
            <a:ext cx="5943600" cy="215444"/>
          </a:xfrm>
          <a:prstGeom prst="rect">
            <a:avLst/>
          </a:prstGeom>
          <a:noFill/>
          <a:ln>
            <a:noFill/>
          </a:ln>
        </p:spPr>
        <p:txBody>
          <a:bodyPr wrap="square" lIns="228600" rtlCol="0" anchor="ctr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aseline="30000" dirty="0" smtClean="0">
                <a:latin typeface="Times New Roman"/>
                <a:ea typeface="Times New Roman"/>
              </a:rPr>
              <a:t>SOURCE: Centers </a:t>
            </a:r>
            <a:r>
              <a:rPr lang="en-US" sz="1200" baseline="30000" dirty="0">
                <a:latin typeface="Times New Roman"/>
                <a:ea typeface="Times New Roman"/>
              </a:rPr>
              <a:t>for Disease Control and Prevention. (2008a). </a:t>
            </a:r>
            <a:r>
              <a:rPr lang="en-US" sz="1200" i="1" baseline="30000" dirty="0">
                <a:latin typeface="Times New Roman"/>
                <a:ea typeface="Times New Roman"/>
              </a:rPr>
              <a:t>Alcohol and public health: Alcohol-Related Disease Impact (ARDI)</a:t>
            </a:r>
            <a:r>
              <a:rPr lang="en-US" sz="1200" baseline="30000" dirty="0">
                <a:latin typeface="Times New Roman"/>
                <a:ea typeface="Times New Roman"/>
              </a:rPr>
              <a:t>. </a:t>
            </a:r>
            <a:endParaRPr lang="en-US" sz="1800" baseline="30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871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Prevalence Colorado </a:t>
            </a:r>
            <a:r>
              <a:rPr lang="en-US" b="0" dirty="0" smtClean="0"/>
              <a:t>Inpatients with SUDs or Unhealthy Use by Payer</a:t>
            </a:r>
            <a:endParaRPr lang="en-US" b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322955"/>
              </p:ext>
            </p:extLst>
          </p:nvPr>
        </p:nvGraphicFramePr>
        <p:xfrm>
          <a:off x="152400" y="1676400"/>
          <a:ext cx="8907381" cy="35814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071654"/>
                <a:gridCol w="1400714"/>
                <a:gridCol w="1056808"/>
                <a:gridCol w="1132294"/>
                <a:gridCol w="981322"/>
                <a:gridCol w="981322"/>
                <a:gridCol w="1283267"/>
              </a:tblGrid>
              <a:tr h="66503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7E3A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7E3A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Total hospital discharges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T w="38100" cap="flat" cmpd="sng" algn="ctr">
                      <a:solidFill>
                        <a:srgbClr val="7E3A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Medicare 32%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T w="38100" cap="flat" cmpd="sng" algn="ctr">
                      <a:solidFill>
                        <a:srgbClr val="7E3A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Medicaid 12%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T w="38100" cap="flat" cmpd="sng" algn="ctr">
                      <a:solidFill>
                        <a:srgbClr val="7E3A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Self pay 8%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T w="38100" cap="flat" cmpd="sng" algn="ctr">
                      <a:solidFill>
                        <a:srgbClr val="7E3A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Insurance 42%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T w="38100" cap="flat" cmpd="sng" algn="ctr">
                      <a:solidFill>
                        <a:srgbClr val="7E3A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Other, </a:t>
                      </a:r>
                      <a:r>
                        <a:rPr lang="en-US" sz="1600" b="0" u="none" strike="noStrike" dirty="0" smtClean="0">
                          <a:effectLst/>
                        </a:rPr>
                        <a:t>charity</a:t>
                      </a:r>
                    </a:p>
                    <a:p>
                      <a:pPr algn="ctr" fontAlgn="b"/>
                      <a:r>
                        <a:rPr lang="en-US" sz="1600" b="0" u="none" strike="noStrike" dirty="0" smtClean="0">
                          <a:effectLst/>
                        </a:rPr>
                        <a:t>6</a:t>
                      </a:r>
                      <a:r>
                        <a:rPr lang="en-US" sz="1600" b="0" u="none" strike="noStrike" dirty="0">
                          <a:effectLst/>
                        </a:rPr>
                        <a:t>%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R w="38100" cap="flat" cmpd="sng" algn="ctr">
                      <a:solidFill>
                        <a:srgbClr val="7E3A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E3A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0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 smtClean="0">
                          <a:effectLst/>
                        </a:rPr>
                        <a:t>Colorado</a:t>
                      </a:r>
                      <a:r>
                        <a:rPr lang="en-US" sz="1600" b="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600" b="0" u="none" strike="noStrike" dirty="0" smtClean="0">
                          <a:effectLst/>
                        </a:rPr>
                        <a:t>Inpatient Discharges 2009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7E3A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349,613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111,876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41,954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27,969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146,837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20,977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R w="38100" cap="flat" cmpd="sng" algn="ctr">
                      <a:solidFill>
                        <a:srgbClr val="7E3A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413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baseline="0" dirty="0" smtClean="0">
                          <a:effectLst/>
                        </a:rPr>
                        <a:t>Colorado Inpatients with likely substance use disorders 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7E3A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22,725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2,363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2,550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3,054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8,552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2,291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R w="38100" cap="flat" cmpd="sng" algn="ctr">
                      <a:solidFill>
                        <a:srgbClr val="7E3A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 smtClean="0">
                          <a:effectLst/>
                        </a:rPr>
                        <a:t>Colorado</a:t>
                      </a:r>
                      <a:r>
                        <a:rPr lang="en-US" sz="1600" b="0" u="none" strike="noStrike" baseline="0" dirty="0" smtClean="0">
                          <a:effectLst/>
                        </a:rPr>
                        <a:t> Inpatients with likely SUDs or unhealthy substance use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7E3A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7E3A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48,946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B w="38100" cap="flat" cmpd="sng" algn="ctr">
                      <a:solidFill>
                        <a:srgbClr val="7E3A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5,090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B w="38100" cap="flat" cmpd="sng" algn="ctr">
                      <a:solidFill>
                        <a:srgbClr val="7E3A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5,492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B w="38100" cap="flat" cmpd="sng" algn="ctr">
                      <a:solidFill>
                        <a:srgbClr val="7E3A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6,578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B w="38100" cap="flat" cmpd="sng" algn="ctr">
                      <a:solidFill>
                        <a:srgbClr val="7E3A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18,419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B w="38100" cap="flat" cmpd="sng" algn="ctr">
                      <a:solidFill>
                        <a:srgbClr val="7E3A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4,934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R w="38100" cap="flat" cmpd="sng" algn="ctr">
                      <a:solidFill>
                        <a:srgbClr val="7E3A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7E3A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48600" y="3084611"/>
            <a:ext cx="1143000" cy="1323439"/>
          </a:xfrm>
          <a:prstGeom prst="rect">
            <a:avLst/>
          </a:prstGeom>
          <a:noFill/>
          <a:ln>
            <a:noFill/>
          </a:ln>
        </p:spPr>
        <p:txBody>
          <a:bodyPr wrap="square" lIns="228600" rtlCol="0" anchor="ctr" anchorCtr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Bad Debt, Charity Care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5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688690-BBF5-4E3E-8BE7-B23C6D953C7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79375"/>
            <a:ext cx="8763000" cy="831850"/>
          </a:xfrm>
        </p:spPr>
        <p:txBody>
          <a:bodyPr>
            <a:normAutofit/>
          </a:bodyPr>
          <a:lstStyle/>
          <a:p>
            <a:r>
              <a:rPr lang="en-US" b="0" dirty="0" smtClean="0"/>
              <a:t>Concentrated substance use risk in specific hospital services</a:t>
            </a:r>
            <a:endParaRPr lang="en-US" b="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143000"/>
            <a:ext cx="90295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RC Template PowerPoint">
  <a:themeElements>
    <a:clrScheme name="NORC Color Scheme">
      <a:dk1>
        <a:srgbClr val="404040"/>
      </a:dk1>
      <a:lt1>
        <a:srgbClr val="FFFFFF"/>
      </a:lt1>
      <a:dk2>
        <a:srgbClr val="404040"/>
      </a:dk2>
      <a:lt2>
        <a:srgbClr val="CCCCCC"/>
      </a:lt2>
      <a:accent1>
        <a:srgbClr val="717074"/>
      </a:accent1>
      <a:accent2>
        <a:srgbClr val="F3901D"/>
      </a:accent2>
      <a:accent3>
        <a:srgbClr val="5C7F92"/>
      </a:accent3>
      <a:accent4>
        <a:srgbClr val="C6BF70"/>
      </a:accent4>
      <a:accent5>
        <a:srgbClr val="70A489"/>
      </a:accent5>
      <a:accent6>
        <a:srgbClr val="98002E"/>
      </a:accent6>
      <a:hlink>
        <a:srgbClr val="F3901D"/>
      </a:hlink>
      <a:folHlink>
        <a:srgbClr val="717074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  <a:txDef>
      <a:spPr>
        <a:solidFill>
          <a:schemeClr val="bg2"/>
        </a:solidFill>
        <a:ln>
          <a:noFill/>
        </a:ln>
      </a:spPr>
      <a:bodyPr lIns="228600" anchor="ctr" anchorCtr="0"/>
      <a:lstStyle>
        <a:defPPr>
          <a:defRPr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ORC">
  <a:themeElements>
    <a:clrScheme name="NORC Color Scheme">
      <a:dk1>
        <a:srgbClr val="404040"/>
      </a:dk1>
      <a:lt1>
        <a:srgbClr val="FFFFFF"/>
      </a:lt1>
      <a:dk2>
        <a:srgbClr val="404040"/>
      </a:dk2>
      <a:lt2>
        <a:srgbClr val="CCCCCC"/>
      </a:lt2>
      <a:accent1>
        <a:srgbClr val="717074"/>
      </a:accent1>
      <a:accent2>
        <a:srgbClr val="F3901D"/>
      </a:accent2>
      <a:accent3>
        <a:srgbClr val="5C7F92"/>
      </a:accent3>
      <a:accent4>
        <a:srgbClr val="C6BF70"/>
      </a:accent4>
      <a:accent5>
        <a:srgbClr val="70A489"/>
      </a:accent5>
      <a:accent6>
        <a:srgbClr val="98002E"/>
      </a:accent6>
      <a:hlink>
        <a:srgbClr val="F3901D"/>
      </a:hlink>
      <a:folHlink>
        <a:srgbClr val="717074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  <a:txDef>
      <a:spPr>
        <a:solidFill>
          <a:schemeClr val="bg2"/>
        </a:solidFill>
        <a:ln>
          <a:noFill/>
        </a:ln>
      </a:spPr>
      <a:bodyPr lIns="228600" anchor="ctr" anchorCtr="0"/>
      <a:lstStyle>
        <a:defPPr>
          <a:defRPr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ORC Template PowerPoint">
  <a:themeElements>
    <a:clrScheme name="NORC Color Scheme">
      <a:dk1>
        <a:srgbClr val="404040"/>
      </a:dk1>
      <a:lt1>
        <a:srgbClr val="FFFFFF"/>
      </a:lt1>
      <a:dk2>
        <a:srgbClr val="404040"/>
      </a:dk2>
      <a:lt2>
        <a:srgbClr val="CCCCCC"/>
      </a:lt2>
      <a:accent1>
        <a:srgbClr val="717074"/>
      </a:accent1>
      <a:accent2>
        <a:srgbClr val="F3901D"/>
      </a:accent2>
      <a:accent3>
        <a:srgbClr val="5C7F92"/>
      </a:accent3>
      <a:accent4>
        <a:srgbClr val="C6BF70"/>
      </a:accent4>
      <a:accent5>
        <a:srgbClr val="70A489"/>
      </a:accent5>
      <a:accent6>
        <a:srgbClr val="98002E"/>
      </a:accent6>
      <a:hlink>
        <a:srgbClr val="F3901D"/>
      </a:hlink>
      <a:folHlink>
        <a:srgbClr val="717074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  <a:txDef>
      <a:spPr>
        <a:solidFill>
          <a:schemeClr val="bg2"/>
        </a:solidFill>
        <a:ln>
          <a:noFill/>
        </a:ln>
      </a:spPr>
      <a:bodyPr lIns="228600" anchor="ctr" anchorCtr="0"/>
      <a:lstStyle>
        <a:defPPr>
          <a:defRPr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NORC Template PowerPoint">
  <a:themeElements>
    <a:clrScheme name="NORC Color Scheme">
      <a:dk1>
        <a:srgbClr val="404040"/>
      </a:dk1>
      <a:lt1>
        <a:srgbClr val="FFFFFF"/>
      </a:lt1>
      <a:dk2>
        <a:srgbClr val="404040"/>
      </a:dk2>
      <a:lt2>
        <a:srgbClr val="CCCCCC"/>
      </a:lt2>
      <a:accent1>
        <a:srgbClr val="717074"/>
      </a:accent1>
      <a:accent2>
        <a:srgbClr val="F3901D"/>
      </a:accent2>
      <a:accent3>
        <a:srgbClr val="5C7F92"/>
      </a:accent3>
      <a:accent4>
        <a:srgbClr val="C6BF70"/>
      </a:accent4>
      <a:accent5>
        <a:srgbClr val="70A489"/>
      </a:accent5>
      <a:accent6>
        <a:srgbClr val="98002E"/>
      </a:accent6>
      <a:hlink>
        <a:srgbClr val="F3901D"/>
      </a:hlink>
      <a:folHlink>
        <a:srgbClr val="717074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  <a:txDef>
      <a:spPr>
        <a:solidFill>
          <a:schemeClr val="bg2"/>
        </a:solidFill>
        <a:ln>
          <a:noFill/>
        </a:ln>
      </a:spPr>
      <a:bodyPr lIns="228600" anchor="ctr" anchorCtr="0"/>
      <a:lstStyle>
        <a:defPPr>
          <a:defRPr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NORC Template PowerPoint">
  <a:themeElements>
    <a:clrScheme name="NORC Color Scheme">
      <a:dk1>
        <a:srgbClr val="404040"/>
      </a:dk1>
      <a:lt1>
        <a:srgbClr val="FFFFFF"/>
      </a:lt1>
      <a:dk2>
        <a:srgbClr val="404040"/>
      </a:dk2>
      <a:lt2>
        <a:srgbClr val="CCCCCC"/>
      </a:lt2>
      <a:accent1>
        <a:srgbClr val="717074"/>
      </a:accent1>
      <a:accent2>
        <a:srgbClr val="F3901D"/>
      </a:accent2>
      <a:accent3>
        <a:srgbClr val="5C7F92"/>
      </a:accent3>
      <a:accent4>
        <a:srgbClr val="C6BF70"/>
      </a:accent4>
      <a:accent5>
        <a:srgbClr val="70A489"/>
      </a:accent5>
      <a:accent6>
        <a:srgbClr val="98002E"/>
      </a:accent6>
      <a:hlink>
        <a:srgbClr val="F3901D"/>
      </a:hlink>
      <a:folHlink>
        <a:srgbClr val="717074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  <a:txDef>
      <a:spPr>
        <a:solidFill>
          <a:schemeClr val="bg2"/>
        </a:solidFill>
        <a:ln>
          <a:noFill/>
        </a:ln>
      </a:spPr>
      <a:bodyPr lIns="228600" anchor="ctr" anchorCtr="0"/>
      <a:lstStyle>
        <a:defPPr>
          <a:defRPr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NORC Template PowerPoint">
  <a:themeElements>
    <a:clrScheme name="NORC Color Scheme">
      <a:dk1>
        <a:srgbClr val="404040"/>
      </a:dk1>
      <a:lt1>
        <a:srgbClr val="FFFFFF"/>
      </a:lt1>
      <a:dk2>
        <a:srgbClr val="404040"/>
      </a:dk2>
      <a:lt2>
        <a:srgbClr val="CCCCCC"/>
      </a:lt2>
      <a:accent1>
        <a:srgbClr val="717074"/>
      </a:accent1>
      <a:accent2>
        <a:srgbClr val="F3901D"/>
      </a:accent2>
      <a:accent3>
        <a:srgbClr val="5C7F92"/>
      </a:accent3>
      <a:accent4>
        <a:srgbClr val="C6BF70"/>
      </a:accent4>
      <a:accent5>
        <a:srgbClr val="70A489"/>
      </a:accent5>
      <a:accent6>
        <a:srgbClr val="98002E"/>
      </a:accent6>
      <a:hlink>
        <a:srgbClr val="F3901D"/>
      </a:hlink>
      <a:folHlink>
        <a:srgbClr val="717074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  <a:txDef>
      <a:spPr>
        <a:solidFill>
          <a:schemeClr val="bg2"/>
        </a:solidFill>
        <a:ln>
          <a:noFill/>
        </a:ln>
      </a:spPr>
      <a:bodyPr lIns="228600" anchor="ctr" anchorCtr="0"/>
      <a:lstStyle>
        <a:defPPr>
          <a:defRPr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78E575E95FE341B5954C427979F220" ma:contentTypeVersion="5" ma:contentTypeDescription="Create a new document." ma:contentTypeScope="" ma:versionID="94db8f5e4a904c252199f146abc08d84">
  <xsd:schema xmlns:xsd="http://www.w3.org/2001/XMLSchema" xmlns:p="http://schemas.microsoft.com/office/2006/metadata/properties" targetNamespace="http://schemas.microsoft.com/office/2006/metadata/properties" ma:root="true" ma:fieldsID="daff7a8922ca223246d6f9669ee62a9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78692C-AE39-4C78-8CE6-8496738A46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9F52267D-12DB-49F3-8695-FA5A8535A03B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77407EE-719C-4461-943C-1F1A4D3A92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NORC Template PowerPoint</Template>
  <TotalTime>953</TotalTime>
  <Words>2409</Words>
  <Application>Microsoft Office PowerPoint</Application>
  <PresentationFormat>On-screen Show (4:3)</PresentationFormat>
  <Paragraphs>408</Paragraphs>
  <Slides>39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NORC Template PowerPoint</vt:lpstr>
      <vt:lpstr>NORC</vt:lpstr>
      <vt:lpstr>1_NORC Template PowerPoint</vt:lpstr>
      <vt:lpstr>2_NORC Template PowerPoint</vt:lpstr>
      <vt:lpstr>3_NORC Template PowerPoint</vt:lpstr>
      <vt:lpstr>4_NORC Template PowerPoint</vt:lpstr>
      <vt:lpstr>PowerPoint Presentation</vt:lpstr>
      <vt:lpstr>Substance Use Disorders and Risky Substance Use: Significant Public Health Problem</vt:lpstr>
      <vt:lpstr>Public health problem,certainly.    But why hospitals?</vt:lpstr>
      <vt:lpstr>Why Hospital SBIRT: Drug-Related Emergency Department Visits: 2004 to 2010</vt:lpstr>
      <vt:lpstr>Why Hospital SBIRT: Costly Patients in the ED    Excess ED Costs --  $248 million annually</vt:lpstr>
      <vt:lpstr>Why Hospital SBIRT? Example in Colorado of ED Visits Likely Positive for Risky Substance Use, Costs &amp; Savings*</vt:lpstr>
      <vt:lpstr>Why Hospital SBIRT?  Problem Drinking Causes Disease and Injury</vt:lpstr>
      <vt:lpstr>Prevalence Colorado Inpatients with SUDs or Unhealthy Use by Payer</vt:lpstr>
      <vt:lpstr>Concentrated substance use risk in specific hospital services</vt:lpstr>
      <vt:lpstr>Consequences that matter to hospitals Unstable discharges, rehospitalization risk </vt:lpstr>
      <vt:lpstr>Consequences that matter to hospitals  Surgical complications, infection risk, longer hospital stays,  return to MICU and surgery</vt:lpstr>
      <vt:lpstr>Huge Gap between Current and Evidence-based Practices</vt:lpstr>
      <vt:lpstr>Current and Near Future Developments in Hospital SBIRT</vt:lpstr>
      <vt:lpstr>Screening, Brief Interventions for Alcohol:  Major Impact of SBI on Morbidity and Mortality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Hospital SBIRT Reimbursement Supports</vt:lpstr>
      <vt:lpstr>Training and implementation support networks</vt:lpstr>
      <vt:lpstr>Training and implementation support networks</vt:lpstr>
      <vt:lpstr>Accreditation and Performance Metrics</vt:lpstr>
      <vt:lpstr>Joint Commission: Substance Use Measures (SUB 1-4) Expectations for CMS IPPS 2014</vt:lpstr>
      <vt:lpstr>Joint Commission’s SUB-1 Alcohol Use Screening</vt:lpstr>
      <vt:lpstr>SUB 2: Alcohol Use Brief Intervention Provided or Offered</vt:lpstr>
      <vt:lpstr>SUB-3 Substance Use Disorder Treatment Provided or Offered at Discharge</vt:lpstr>
      <vt:lpstr>SUB-4 Alcohol &amp; Drug Use: Assessing Status After Discharge</vt:lpstr>
      <vt:lpstr>Developments: Looking into the near future</vt:lpstr>
      <vt:lpstr>Developments</vt:lpstr>
      <vt:lpstr>PowerPoint Presentation</vt:lpstr>
    </vt:vector>
  </TitlesOfParts>
  <Company>NORC at the Univeristy of Chicago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Lanier</dc:creator>
  <cp:lastModifiedBy>Eric Goplerud</cp:lastModifiedBy>
  <cp:revision>68</cp:revision>
  <cp:lastPrinted>2012-08-03T19:30:41Z</cp:lastPrinted>
  <dcterms:created xsi:type="dcterms:W3CDTF">2011-01-21T18:17:35Z</dcterms:created>
  <dcterms:modified xsi:type="dcterms:W3CDTF">2012-08-04T20:08:45Z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0x0101001B78E575E95FE341B5954C427979F220</vt:lpwstr>
  </property>
</Properties>
</file>