
<file path=[Content_Types].xml><?xml version="1.0" encoding="utf-8"?>
<Types xmlns="http://schemas.openxmlformats.org/package/2006/content-types">
  <Default Extension="png" ContentType="image/png"/>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81" r:id="rId3"/>
    <p:sldId id="268" r:id="rId4"/>
    <p:sldId id="273" r:id="rId5"/>
    <p:sldId id="288" r:id="rId6"/>
    <p:sldId id="284" r:id="rId7"/>
    <p:sldId id="283" r:id="rId8"/>
    <p:sldId id="276" r:id="rId9"/>
    <p:sldId id="280" r:id="rId10"/>
    <p:sldId id="279" r:id="rId11"/>
    <p:sldId id="270" r:id="rId12"/>
    <p:sldId id="275" r:id="rId13"/>
    <p:sldId id="271" r:id="rId14"/>
    <p:sldId id="272" r:id="rId15"/>
    <p:sldId id="257" r:id="rId16"/>
    <p:sldId id="289" r:id="rId17"/>
    <p:sldId id="259" r:id="rId18"/>
    <p:sldId id="286" r:id="rId19"/>
    <p:sldId id="263" r:id="rId20"/>
    <p:sldId id="282" r:id="rId21"/>
    <p:sldId id="261" r:id="rId22"/>
    <p:sldId id="285" r:id="rId23"/>
    <p:sldId id="266" r:id="rId24"/>
    <p:sldId id="290" r:id="rId25"/>
    <p:sldId id="278" r:id="rId26"/>
    <p:sldId id="26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195" autoAdjust="0"/>
  </p:normalViewPr>
  <p:slideViewPr>
    <p:cSldViewPr>
      <p:cViewPr varScale="1">
        <p:scale>
          <a:sx n="59" d="100"/>
          <a:sy n="59" d="100"/>
        </p:scale>
        <p:origin x="-73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title>
      <c:tx>
        <c:rich>
          <a:bodyPr/>
          <a:lstStyle/>
          <a:p>
            <a:pPr>
              <a:defRPr/>
            </a:pPr>
            <a:r>
              <a:rPr lang="en-US" dirty="0" smtClean="0"/>
              <a:t>Percentage of US Smoking Population</a:t>
            </a:r>
            <a:endParaRPr lang="en-US" dirty="0"/>
          </a:p>
        </c:rich>
      </c:tx>
      <c:layout/>
      <c:overlay val="0"/>
    </c:title>
    <c:autoTitleDeleted val="0"/>
    <c:plotArea>
      <c:layout>
        <c:manualLayout>
          <c:layoutTarget val="inner"/>
          <c:xMode val="edge"/>
          <c:yMode val="edge"/>
          <c:x val="1.8518518518518517E-2"/>
          <c:y val="0.20264880645290295"/>
          <c:w val="0.96604938271604934"/>
          <c:h val="0.73027773315866695"/>
        </c:manualLayout>
      </c:layout>
      <c:barChart>
        <c:barDir val="col"/>
        <c:grouping val="clustered"/>
        <c:varyColors val="0"/>
        <c:ser>
          <c:idx val="0"/>
          <c:order val="0"/>
          <c:tx>
            <c:strRef>
              <c:f>Sheet1!$B$1</c:f>
              <c:strCache>
                <c:ptCount val="1"/>
                <c:pt idx="0">
                  <c:v>1950</c:v>
                </c:pt>
              </c:strCache>
            </c:strRef>
          </c:tx>
          <c:invertIfNegative val="0"/>
          <c:cat>
            <c:numRef>
              <c:f>Sheet1!$A$2</c:f>
              <c:numCache>
                <c:formatCode>General</c:formatCode>
                <c:ptCount val="1"/>
              </c:numCache>
            </c:numRef>
          </c:cat>
          <c:val>
            <c:numRef>
              <c:f>Sheet1!$B$2</c:f>
              <c:numCache>
                <c:formatCode>0%</c:formatCode>
                <c:ptCount val="1"/>
                <c:pt idx="0">
                  <c:v>0.45</c:v>
                </c:pt>
              </c:numCache>
            </c:numRef>
          </c:val>
        </c:ser>
        <c:ser>
          <c:idx val="1"/>
          <c:order val="1"/>
          <c:tx>
            <c:strRef>
              <c:f>Sheet1!$C$1</c:f>
              <c:strCache>
                <c:ptCount val="1"/>
                <c:pt idx="0">
                  <c:v>1970</c:v>
                </c:pt>
              </c:strCache>
            </c:strRef>
          </c:tx>
          <c:invertIfNegative val="0"/>
          <c:cat>
            <c:numRef>
              <c:f>Sheet1!$A$2</c:f>
              <c:numCache>
                <c:formatCode>General</c:formatCode>
                <c:ptCount val="1"/>
              </c:numCache>
            </c:numRef>
          </c:cat>
          <c:val>
            <c:numRef>
              <c:f>Sheet1!$C$2</c:f>
              <c:numCache>
                <c:formatCode>0%</c:formatCode>
                <c:ptCount val="1"/>
                <c:pt idx="0">
                  <c:v>0.4</c:v>
                </c:pt>
              </c:numCache>
            </c:numRef>
          </c:val>
        </c:ser>
        <c:ser>
          <c:idx val="2"/>
          <c:order val="2"/>
          <c:tx>
            <c:strRef>
              <c:f>Sheet1!$D$1</c:f>
              <c:strCache>
                <c:ptCount val="1"/>
                <c:pt idx="0">
                  <c:v>1990</c:v>
                </c:pt>
              </c:strCache>
            </c:strRef>
          </c:tx>
          <c:invertIfNegative val="0"/>
          <c:cat>
            <c:numRef>
              <c:f>Sheet1!$A$2</c:f>
              <c:numCache>
                <c:formatCode>General</c:formatCode>
                <c:ptCount val="1"/>
              </c:numCache>
            </c:numRef>
          </c:cat>
          <c:val>
            <c:numRef>
              <c:f>Sheet1!$D$2</c:f>
              <c:numCache>
                <c:formatCode>0%</c:formatCode>
                <c:ptCount val="1"/>
                <c:pt idx="0">
                  <c:v>0.25</c:v>
                </c:pt>
              </c:numCache>
            </c:numRef>
          </c:val>
        </c:ser>
        <c:ser>
          <c:idx val="3"/>
          <c:order val="3"/>
          <c:tx>
            <c:strRef>
              <c:f>Sheet1!$E$1</c:f>
              <c:strCache>
                <c:ptCount val="1"/>
                <c:pt idx="0">
                  <c:v>2010</c:v>
                </c:pt>
              </c:strCache>
            </c:strRef>
          </c:tx>
          <c:invertIfNegative val="0"/>
          <c:cat>
            <c:numRef>
              <c:f>Sheet1!$A$2</c:f>
              <c:numCache>
                <c:formatCode>General</c:formatCode>
                <c:ptCount val="1"/>
              </c:numCache>
            </c:numRef>
          </c:cat>
          <c:val>
            <c:numRef>
              <c:f>Sheet1!$E$2</c:f>
              <c:numCache>
                <c:formatCode>0%</c:formatCode>
                <c:ptCount val="1"/>
                <c:pt idx="0">
                  <c:v>0.21</c:v>
                </c:pt>
              </c:numCache>
            </c:numRef>
          </c:val>
        </c:ser>
        <c:dLbls>
          <c:showLegendKey val="0"/>
          <c:showVal val="1"/>
          <c:showCatName val="0"/>
          <c:showSerName val="0"/>
          <c:showPercent val="0"/>
          <c:showBubbleSize val="0"/>
        </c:dLbls>
        <c:gapWidth val="150"/>
        <c:overlap val="-25"/>
        <c:axId val="194279680"/>
        <c:axId val="194297856"/>
      </c:barChart>
      <c:catAx>
        <c:axId val="194279680"/>
        <c:scaling>
          <c:orientation val="minMax"/>
        </c:scaling>
        <c:delete val="0"/>
        <c:axPos val="b"/>
        <c:numFmt formatCode="General" sourceLinked="1"/>
        <c:majorTickMark val="none"/>
        <c:minorTickMark val="none"/>
        <c:tickLblPos val="nextTo"/>
        <c:crossAx val="194297856"/>
        <c:crosses val="autoZero"/>
        <c:auto val="1"/>
        <c:lblAlgn val="ctr"/>
        <c:lblOffset val="100"/>
        <c:tickMarkSkip val="2"/>
        <c:noMultiLvlLbl val="0"/>
      </c:catAx>
      <c:valAx>
        <c:axId val="194297856"/>
        <c:scaling>
          <c:orientation val="minMax"/>
        </c:scaling>
        <c:delete val="1"/>
        <c:axPos val="l"/>
        <c:numFmt formatCode="0%" sourceLinked="1"/>
        <c:majorTickMark val="out"/>
        <c:minorTickMark val="none"/>
        <c:tickLblPos val="nextTo"/>
        <c:crossAx val="194279680"/>
        <c:crosses val="autoZero"/>
        <c:crossBetween val="between"/>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1FF45B-F352-49F9-ABE6-7EC996FBA1F8}" type="datetimeFigureOut">
              <a:rPr lang="en-US" smtClean="0"/>
              <a:t>10/8/2012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727872-E636-4048-8DFE-4A35B30E6742}" type="slidenum">
              <a:rPr lang="en-US" smtClean="0"/>
              <a:t>‹#›</a:t>
            </a:fld>
            <a:endParaRPr lang="en-US"/>
          </a:p>
        </p:txBody>
      </p:sp>
    </p:spTree>
    <p:extLst>
      <p:ext uri="{BB962C8B-B14F-4D97-AF65-F5344CB8AC3E}">
        <p14:creationId xmlns:p14="http://schemas.microsoft.com/office/powerpoint/2010/main" val="4253487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hospitalsbirt.webs.com/NEJM%20Perspective%20March%2014%202012%20Joint%20Commission%20Tobacco%20Cessation%20Performance%20Measure.pdf"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Increasing 5.34%</a:t>
            </a:r>
            <a:r>
              <a:rPr lang="en-US" baseline="0" dirty="0" smtClean="0"/>
              <a:t> annually</a:t>
            </a:r>
          </a:p>
        </p:txBody>
      </p:sp>
      <p:sp>
        <p:nvSpPr>
          <p:cNvPr id="4" name="Slide Number Placeholder 3"/>
          <p:cNvSpPr>
            <a:spLocks noGrp="1"/>
          </p:cNvSpPr>
          <p:nvPr>
            <p:ph type="sldNum" sz="quarter" idx="10"/>
          </p:nvPr>
        </p:nvSpPr>
        <p:spPr/>
        <p:txBody>
          <a:bodyPr/>
          <a:lstStyle/>
          <a:p>
            <a:fld id="{44727872-E636-4048-8DFE-4A35B30E6742}" type="slidenum">
              <a:rPr lang="en-US" smtClean="0"/>
              <a:t>4</a:t>
            </a:fld>
            <a:endParaRPr lang="en-US"/>
          </a:p>
        </p:txBody>
      </p:sp>
    </p:spTree>
    <p:extLst>
      <p:ext uri="{BB962C8B-B14F-4D97-AF65-F5344CB8AC3E}">
        <p14:creationId xmlns:p14="http://schemas.microsoft.com/office/powerpoint/2010/main" val="3032166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BSI improves employee health and benefits employers, because it ...</a:t>
            </a:r>
          </a:p>
          <a:p>
            <a:r>
              <a:rPr lang="en-US" dirty="0" smtClean="0"/>
              <a:t>• Increases smoking quit rates from 3% to 28%</a:t>
            </a:r>
          </a:p>
          <a:p>
            <a:r>
              <a:rPr lang="en-US" dirty="0" smtClean="0"/>
              <a:t>• Decreases ED visits by 20% and hospitalizations by 37% by reducing binge drinking</a:t>
            </a:r>
          </a:p>
          <a:p>
            <a:endParaRPr lang="en-US" dirty="0"/>
          </a:p>
        </p:txBody>
      </p:sp>
      <p:sp>
        <p:nvSpPr>
          <p:cNvPr id="4" name="Slide Number Placeholder 3"/>
          <p:cNvSpPr>
            <a:spLocks noGrp="1"/>
          </p:cNvSpPr>
          <p:nvPr>
            <p:ph type="sldNum" sz="quarter" idx="10"/>
          </p:nvPr>
        </p:nvSpPr>
        <p:spPr/>
        <p:txBody>
          <a:bodyPr/>
          <a:lstStyle/>
          <a:p>
            <a:fld id="{44727872-E636-4048-8DFE-4A35B30E6742}" type="slidenum">
              <a:rPr lang="en-US" smtClean="0"/>
              <a:t>14</a:t>
            </a:fld>
            <a:endParaRPr lang="en-US"/>
          </a:p>
        </p:txBody>
      </p:sp>
    </p:spTree>
    <p:extLst>
      <p:ext uri="{BB962C8B-B14F-4D97-AF65-F5344CB8AC3E}">
        <p14:creationId xmlns:p14="http://schemas.microsoft.com/office/powerpoint/2010/main" val="18114335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27872-E636-4048-8DFE-4A35B30E6742}" type="slidenum">
              <a:rPr lang="en-US" smtClean="0"/>
              <a:t>15</a:t>
            </a:fld>
            <a:endParaRPr lang="en-US"/>
          </a:p>
        </p:txBody>
      </p:sp>
    </p:spTree>
    <p:extLst>
      <p:ext uri="{BB962C8B-B14F-4D97-AF65-F5344CB8AC3E}">
        <p14:creationId xmlns:p14="http://schemas.microsoft.com/office/powerpoint/2010/main" val="20752531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27872-E636-4048-8DFE-4A35B30E6742}" type="slidenum">
              <a:rPr lang="en-US" smtClean="0"/>
              <a:t>17</a:t>
            </a:fld>
            <a:endParaRPr lang="en-US"/>
          </a:p>
        </p:txBody>
      </p:sp>
    </p:spTree>
    <p:extLst>
      <p:ext uri="{BB962C8B-B14F-4D97-AF65-F5344CB8AC3E}">
        <p14:creationId xmlns:p14="http://schemas.microsoft.com/office/powerpoint/2010/main" val="14436266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pPr>
            <a:r>
              <a:rPr lang="en-US" dirty="0" smtClean="0"/>
              <a:t>Alcohol, drugs, and increasingly, prescription drug use are crowding Emergency Departments</a:t>
            </a:r>
          </a:p>
          <a:p>
            <a:pPr>
              <a:spcBef>
                <a:spcPts val="1200"/>
              </a:spcBef>
            </a:pPr>
            <a:r>
              <a:rPr lang="en-US" dirty="0" smtClean="0"/>
              <a:t>Expensive ED visits, especially for uncompensated care and returning ED visits by uninsured</a:t>
            </a:r>
          </a:p>
          <a:p>
            <a:endParaRPr lang="en-US" dirty="0"/>
          </a:p>
        </p:txBody>
      </p:sp>
      <p:sp>
        <p:nvSpPr>
          <p:cNvPr id="4" name="Slide Number Placeholder 3"/>
          <p:cNvSpPr>
            <a:spLocks noGrp="1"/>
          </p:cNvSpPr>
          <p:nvPr>
            <p:ph type="sldNum" sz="quarter" idx="10"/>
          </p:nvPr>
        </p:nvSpPr>
        <p:spPr/>
        <p:txBody>
          <a:bodyPr/>
          <a:lstStyle/>
          <a:p>
            <a:fld id="{44727872-E636-4048-8DFE-4A35B30E6742}" type="slidenum">
              <a:rPr lang="en-US" smtClean="0"/>
              <a:t>19</a:t>
            </a:fld>
            <a:endParaRPr lang="en-US"/>
          </a:p>
        </p:txBody>
      </p:sp>
    </p:spTree>
    <p:extLst>
      <p:ext uri="{BB962C8B-B14F-4D97-AF65-F5344CB8AC3E}">
        <p14:creationId xmlns:p14="http://schemas.microsoft.com/office/powerpoint/2010/main" val="10124389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27872-E636-4048-8DFE-4A35B30E6742}" type="slidenum">
              <a:rPr lang="en-US" smtClean="0"/>
              <a:t>20</a:t>
            </a:fld>
            <a:endParaRPr lang="en-US"/>
          </a:p>
        </p:txBody>
      </p:sp>
    </p:spTree>
    <p:extLst>
      <p:ext uri="{BB962C8B-B14F-4D97-AF65-F5344CB8AC3E}">
        <p14:creationId xmlns:p14="http://schemas.microsoft.com/office/powerpoint/2010/main" val="5006216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27872-E636-4048-8DFE-4A35B30E6742}" type="slidenum">
              <a:rPr lang="en-US" smtClean="0"/>
              <a:t>21</a:t>
            </a:fld>
            <a:endParaRPr lang="en-US"/>
          </a:p>
        </p:txBody>
      </p:sp>
    </p:spTree>
    <p:extLst>
      <p:ext uri="{BB962C8B-B14F-4D97-AF65-F5344CB8AC3E}">
        <p14:creationId xmlns:p14="http://schemas.microsoft.com/office/powerpoint/2010/main" val="18281619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Excluded, head injuries, deaths</a:t>
            </a:r>
            <a:endParaRPr lang="en-US" dirty="0"/>
          </a:p>
        </p:txBody>
      </p:sp>
      <p:sp>
        <p:nvSpPr>
          <p:cNvPr id="4" name="Slide Number Placeholder 3"/>
          <p:cNvSpPr>
            <a:spLocks noGrp="1"/>
          </p:cNvSpPr>
          <p:nvPr>
            <p:ph type="sldNum" sz="quarter" idx="10"/>
          </p:nvPr>
        </p:nvSpPr>
        <p:spPr/>
        <p:txBody>
          <a:bodyPr/>
          <a:lstStyle/>
          <a:p>
            <a:fld id="{44727872-E636-4048-8DFE-4A35B30E6742}" type="slidenum">
              <a:rPr lang="en-US" smtClean="0"/>
              <a:t>22</a:t>
            </a:fld>
            <a:endParaRPr lang="en-US"/>
          </a:p>
        </p:txBody>
      </p:sp>
    </p:spTree>
    <p:extLst>
      <p:ext uri="{BB962C8B-B14F-4D97-AF65-F5344CB8AC3E}">
        <p14:creationId xmlns:p14="http://schemas.microsoft.com/office/powerpoint/2010/main" val="338185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pPr>
            <a:r>
              <a:rPr lang="en-US" sz="1400" dirty="0" smtClean="0"/>
              <a:t>Concern is the 24% follow up rate </a:t>
            </a:r>
          </a:p>
          <a:p>
            <a:pPr>
              <a:spcBef>
                <a:spcPts val="600"/>
              </a:spcBef>
              <a:spcAft>
                <a:spcPts val="1200"/>
              </a:spcAft>
            </a:pPr>
            <a:r>
              <a:rPr lang="en-US" sz="1400" dirty="0" smtClean="0"/>
              <a:t>Review of process by providers revealed different mannerisms when asking for follow up consent</a:t>
            </a:r>
          </a:p>
          <a:p>
            <a:pPr lvl="1">
              <a:spcBef>
                <a:spcPts val="1200"/>
              </a:spcBef>
            </a:pPr>
            <a:r>
              <a:rPr lang="en-US" sz="1050" i="1" dirty="0" smtClean="0"/>
              <a:t>“I like the plan we have developed, is it ok if I call you in a week and see how you are </a:t>
            </a:r>
          </a:p>
          <a:p>
            <a:pPr marL="457200" lvl="1" indent="0">
              <a:spcBef>
                <a:spcPts val="1200"/>
              </a:spcBef>
              <a:spcAft>
                <a:spcPts val="600"/>
              </a:spcAft>
              <a:buNone/>
            </a:pPr>
            <a:r>
              <a:rPr lang="en-US" sz="1050" b="1" i="1" dirty="0" smtClean="0"/>
              <a:t>				</a:t>
            </a:r>
            <a:r>
              <a:rPr lang="en-US" sz="1050" b="1" dirty="0" smtClean="0"/>
              <a:t>versus 	</a:t>
            </a:r>
          </a:p>
          <a:p>
            <a:pPr lvl="1">
              <a:spcBef>
                <a:spcPts val="600"/>
              </a:spcBef>
            </a:pPr>
            <a:r>
              <a:rPr lang="en-US" sz="1050" i="1" dirty="0" smtClean="0"/>
              <a:t>“Can I call you in a week or  provide you with these educational materials to help you with your plan? “</a:t>
            </a:r>
            <a:endParaRPr lang="en-US" sz="1050" i="1" dirty="0"/>
          </a:p>
        </p:txBody>
      </p:sp>
      <p:sp>
        <p:nvSpPr>
          <p:cNvPr id="4" name="Slide Number Placeholder 3"/>
          <p:cNvSpPr>
            <a:spLocks noGrp="1"/>
          </p:cNvSpPr>
          <p:nvPr>
            <p:ph type="sldNum" sz="quarter" idx="10"/>
          </p:nvPr>
        </p:nvSpPr>
        <p:spPr/>
        <p:txBody>
          <a:bodyPr/>
          <a:lstStyle/>
          <a:p>
            <a:fld id="{44727872-E636-4048-8DFE-4A35B30E6742}" type="slidenum">
              <a:rPr lang="en-US" smtClean="0"/>
              <a:t>23</a:t>
            </a:fld>
            <a:endParaRPr lang="en-US"/>
          </a:p>
        </p:txBody>
      </p:sp>
    </p:spTree>
    <p:extLst>
      <p:ext uri="{BB962C8B-B14F-4D97-AF65-F5344CB8AC3E}">
        <p14:creationId xmlns:p14="http://schemas.microsoft.com/office/powerpoint/2010/main" val="40535522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19</a:t>
            </a:r>
            <a:r>
              <a:rPr lang="en-US" baseline="0" dirty="0" smtClean="0"/>
              <a:t> regional clinics and 2 small level IV WI classified trauma Centers</a:t>
            </a:r>
            <a:endParaRPr lang="en-US" dirty="0"/>
          </a:p>
        </p:txBody>
      </p:sp>
      <p:sp>
        <p:nvSpPr>
          <p:cNvPr id="4" name="Slide Number Placeholder 3"/>
          <p:cNvSpPr>
            <a:spLocks noGrp="1"/>
          </p:cNvSpPr>
          <p:nvPr>
            <p:ph type="sldNum" sz="quarter" idx="10"/>
          </p:nvPr>
        </p:nvSpPr>
        <p:spPr/>
        <p:txBody>
          <a:bodyPr/>
          <a:lstStyle/>
          <a:p>
            <a:fld id="{44727872-E636-4048-8DFE-4A35B30E6742}" type="slidenum">
              <a:rPr lang="en-US" smtClean="0"/>
              <a:t>25</a:t>
            </a:fld>
            <a:endParaRPr lang="en-US"/>
          </a:p>
        </p:txBody>
      </p:sp>
    </p:spTree>
    <p:extLst>
      <p:ext uri="{BB962C8B-B14F-4D97-AF65-F5344CB8AC3E}">
        <p14:creationId xmlns:p14="http://schemas.microsoft.com/office/powerpoint/2010/main" val="4148340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largest proportion of cost is from lost potential productivity followed by non-health other costs and then health care costs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71% productivity – reflects the loss of potential resources, work in the labor market and in household that was never performed but could easily have been expected to have been performed absent the impact of drug abuse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Other 20% -- Criminal Justice system, federal corrections (operations of prison systems), crime victim costs, and administration of the social welfare system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health care cost 8.7% -- The big contributors have HIV and community-based</a:t>
            </a:r>
            <a:r>
              <a:rPr lang="en-US" baseline="0" dirty="0" smtClean="0"/>
              <a:t> treatment.</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44727872-E636-4048-8DFE-4A35B30E6742}" type="slidenum">
              <a:rPr lang="en-US" smtClean="0"/>
              <a:t>6</a:t>
            </a:fld>
            <a:endParaRPr lang="en-US"/>
          </a:p>
        </p:txBody>
      </p:sp>
    </p:spTree>
    <p:extLst>
      <p:ext uri="{BB962C8B-B14F-4D97-AF65-F5344CB8AC3E}">
        <p14:creationId xmlns:p14="http://schemas.microsoft.com/office/powerpoint/2010/main" val="1849041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A table from a research study of the harms caused by drugs found alcohol to be the most harmful.</a:t>
            </a:r>
          </a:p>
          <a:p>
            <a:endParaRPr lang="en-US" dirty="0"/>
          </a:p>
        </p:txBody>
      </p:sp>
      <p:sp>
        <p:nvSpPr>
          <p:cNvPr id="4" name="Slide Number Placeholder 3"/>
          <p:cNvSpPr>
            <a:spLocks noGrp="1"/>
          </p:cNvSpPr>
          <p:nvPr>
            <p:ph type="sldNum" sz="quarter" idx="10"/>
          </p:nvPr>
        </p:nvSpPr>
        <p:spPr/>
        <p:txBody>
          <a:bodyPr/>
          <a:lstStyle/>
          <a:p>
            <a:fld id="{44727872-E636-4048-8DFE-4A35B30E6742}" type="slidenum">
              <a:rPr lang="en-US" smtClean="0"/>
              <a:t>7</a:t>
            </a:fld>
            <a:endParaRPr lang="en-US"/>
          </a:p>
        </p:txBody>
      </p:sp>
    </p:spTree>
    <p:extLst>
      <p:ext uri="{BB962C8B-B14F-4D97-AF65-F5344CB8AC3E}">
        <p14:creationId xmlns:p14="http://schemas.microsoft.com/office/powerpoint/2010/main" val="830134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27872-E636-4048-8DFE-4A35B30E6742}" type="slidenum">
              <a:rPr lang="en-US" smtClean="0"/>
              <a:t>8</a:t>
            </a:fld>
            <a:endParaRPr lang="en-US"/>
          </a:p>
        </p:txBody>
      </p:sp>
    </p:spTree>
    <p:extLst>
      <p:ext uri="{BB962C8B-B14F-4D97-AF65-F5344CB8AC3E}">
        <p14:creationId xmlns:p14="http://schemas.microsoft.com/office/powerpoint/2010/main" val="1876956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AUDIT-C scores of 5 or more up to a year before surgery were associated with increased postoperative complications.</a:t>
            </a:r>
            <a:r>
              <a:rPr lang="en-US" sz="1200" b="0" i="0" u="none" strike="noStrike" kern="1200" baseline="0" dirty="0" smtClean="0">
                <a:solidFill>
                  <a:schemeClr val="tx1"/>
                </a:solidFill>
                <a:latin typeface="+mn-lt"/>
                <a:ea typeface="+mn-ea"/>
                <a:cs typeface="+mn-cs"/>
              </a:rPr>
              <a:t> The proportions of subjects</a:t>
            </a:r>
          </a:p>
          <a:p>
            <a:r>
              <a:rPr lang="en-US" sz="1200" b="0" i="0" u="none" strike="noStrike" kern="1200" baseline="0" dirty="0" smtClean="0">
                <a:solidFill>
                  <a:schemeClr val="tx1"/>
                </a:solidFill>
                <a:latin typeface="+mn-lt"/>
                <a:ea typeface="+mn-ea"/>
                <a:cs typeface="+mn-cs"/>
              </a:rPr>
              <a:t>who were </a:t>
            </a:r>
            <a:r>
              <a:rPr lang="en-US" sz="1200" b="0" i="0" u="none" strike="noStrike" kern="1200" baseline="0" dirty="0" err="1" smtClean="0">
                <a:solidFill>
                  <a:schemeClr val="tx1"/>
                </a:solidFill>
                <a:latin typeface="+mn-lt"/>
                <a:ea typeface="+mn-ea"/>
                <a:cs typeface="+mn-cs"/>
              </a:rPr>
              <a:t>rehospitalized</a:t>
            </a:r>
            <a:r>
              <a:rPr lang="en-US" sz="1200" b="0" i="0" u="none" strike="noStrike" kern="1200" baseline="0" dirty="0" smtClean="0">
                <a:solidFill>
                  <a:schemeClr val="tx1"/>
                </a:solidFill>
                <a:latin typeface="+mn-lt"/>
                <a:ea typeface="+mn-ea"/>
                <a:cs typeface="+mn-cs"/>
              </a:rPr>
              <a:t> or visited the ED were also higher</a:t>
            </a:r>
            <a:endParaRPr lang="en-US" dirty="0" smtClean="0"/>
          </a:p>
          <a:p>
            <a:endParaRPr lang="en-US" dirty="0"/>
          </a:p>
        </p:txBody>
      </p:sp>
      <p:sp>
        <p:nvSpPr>
          <p:cNvPr id="4" name="Slide Number Placeholder 3"/>
          <p:cNvSpPr>
            <a:spLocks noGrp="1"/>
          </p:cNvSpPr>
          <p:nvPr>
            <p:ph type="sldNum" sz="quarter" idx="10"/>
          </p:nvPr>
        </p:nvSpPr>
        <p:spPr/>
        <p:txBody>
          <a:bodyPr/>
          <a:lstStyle/>
          <a:p>
            <a:fld id="{44727872-E636-4048-8DFE-4A35B30E6742}" type="slidenum">
              <a:rPr lang="en-US" smtClean="0"/>
              <a:t>9</a:t>
            </a:fld>
            <a:endParaRPr lang="en-US"/>
          </a:p>
        </p:txBody>
      </p:sp>
    </p:spTree>
    <p:extLst>
      <p:ext uri="{BB962C8B-B14F-4D97-AF65-F5344CB8AC3E}">
        <p14:creationId xmlns:p14="http://schemas.microsoft.com/office/powerpoint/2010/main" val="1499687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Subjects with substance use disorders had higher rates of acute care service reutilization, including ED visits and</a:t>
            </a:r>
          </a:p>
          <a:p>
            <a:r>
              <a:rPr lang="en-US" sz="1200" b="0" i="0" u="none" strike="noStrike" kern="1200" baseline="0" dirty="0" smtClean="0">
                <a:solidFill>
                  <a:schemeClr val="tx1"/>
                </a:solidFill>
                <a:latin typeface="+mn-lt"/>
                <a:ea typeface="+mn-ea"/>
                <a:cs typeface="+mn-cs"/>
              </a:rPr>
              <a:t>Re-hospitalizations, at 30 days.</a:t>
            </a:r>
            <a:endParaRPr lang="en-US" dirty="0"/>
          </a:p>
        </p:txBody>
      </p:sp>
      <p:sp>
        <p:nvSpPr>
          <p:cNvPr id="4" name="Slide Number Placeholder 3"/>
          <p:cNvSpPr>
            <a:spLocks noGrp="1"/>
          </p:cNvSpPr>
          <p:nvPr>
            <p:ph type="sldNum" sz="quarter" idx="10"/>
          </p:nvPr>
        </p:nvSpPr>
        <p:spPr/>
        <p:txBody>
          <a:bodyPr/>
          <a:lstStyle/>
          <a:p>
            <a:fld id="{44727872-E636-4048-8DFE-4A35B30E6742}" type="slidenum">
              <a:rPr lang="en-US" smtClean="0"/>
              <a:t>10</a:t>
            </a:fld>
            <a:endParaRPr lang="en-US"/>
          </a:p>
        </p:txBody>
      </p:sp>
    </p:spTree>
    <p:extLst>
      <p:ext uri="{BB962C8B-B14F-4D97-AF65-F5344CB8AC3E}">
        <p14:creationId xmlns:p14="http://schemas.microsoft.com/office/powerpoint/2010/main" val="2929716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sz="1200" kern="1200" dirty="0" smtClean="0">
                <a:solidFill>
                  <a:schemeClr val="tx1"/>
                </a:solidFill>
                <a:effectLst/>
                <a:latin typeface="+mn-lt"/>
                <a:ea typeface="+mn-ea"/>
                <a:cs typeface="+mn-cs"/>
              </a:rPr>
              <a:t>First, many tobacco users are hospitalized because of a tobacco-caused disease (e.g., chronic obstructive pulmonary disease, cardiovascular diseases, cancer, or infections), making the need to stop the use of tobacco particularly salient.</a:t>
            </a:r>
          </a:p>
          <a:p>
            <a:pPr marL="228600" indent="-228600">
              <a:buFont typeface="+mj-lt"/>
              <a:buAutoNum type="arabicPeriod"/>
            </a:pPr>
            <a:r>
              <a:rPr lang="en-US" sz="1200" kern="1200" dirty="0" smtClean="0">
                <a:solidFill>
                  <a:schemeClr val="tx1"/>
                </a:solidFill>
                <a:effectLst/>
                <a:latin typeface="+mn-lt"/>
                <a:ea typeface="+mn-ea"/>
                <a:cs typeface="+mn-cs"/>
              </a:rPr>
              <a:t>Second, most U.S. hospitals are now smoke-free, and many have smoke-free campuses, which makes smoking during hospitalization difficult and inconvenient and therefore encourages cessation.</a:t>
            </a:r>
          </a:p>
          <a:p>
            <a:pPr marL="228600" indent="-228600">
              <a:buFont typeface="+mj-lt"/>
              <a:buAutoNum type="arabicPeriod"/>
            </a:pPr>
            <a:r>
              <a:rPr lang="en-US" sz="1200" kern="1200" dirty="0" smtClean="0">
                <a:solidFill>
                  <a:schemeClr val="tx1"/>
                </a:solidFill>
                <a:effectLst/>
                <a:latin typeface="+mn-lt"/>
                <a:ea typeface="+mn-ea"/>
                <a:cs typeface="+mn-cs"/>
              </a:rPr>
              <a:t>Third, evidence-based treatments could be made readily available in hospital settings,  allowing hospitalized patients to receive expert advice on how to quit smoking and  information on how their diseases and symptoms are related to tobacco use. Patients could also directly experience the mitigation of withdrawal symptoms provided by tobacco-cessation medications during forced abstinence in a hospital.</a:t>
            </a:r>
            <a:r>
              <a:rPr lang="en-US" sz="1200" u="sng" kern="1200" dirty="0" smtClean="0">
                <a:solidFill>
                  <a:schemeClr val="tx1"/>
                </a:solidFill>
                <a:effectLst/>
                <a:latin typeface="+mn-lt"/>
                <a:ea typeface="+mn-ea"/>
                <a:cs typeface="+mn-cs"/>
                <a:hlinkClick r:id="rId3"/>
              </a:rPr>
              <a:t> The Joint Commission’s New Tobacco-Cessation Measures - Will Hospitals Do the Right Thing?</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pPr marL="228600" indent="-228600">
              <a:buFont typeface="+mj-lt"/>
              <a:buAutoNum type="arabicPeriod"/>
            </a:pPr>
            <a:endParaRPr lang="en-US" sz="1200" kern="1200" dirty="0" smtClean="0">
              <a:solidFill>
                <a:schemeClr val="tx1"/>
              </a:solidFill>
              <a:effectLst/>
              <a:latin typeface="+mn-lt"/>
              <a:ea typeface="+mn-ea"/>
              <a:cs typeface="+mn-cs"/>
            </a:endParaRPr>
          </a:p>
          <a:p>
            <a:pPr marL="228600" indent="-228600">
              <a:buFont typeface="+mj-lt"/>
              <a:buAutoNum type="arabicPeriod"/>
            </a:pPr>
            <a:endParaRPr lang="en-US" sz="1200" kern="1200" dirty="0" smtClean="0">
              <a:solidFill>
                <a:schemeClr val="tx1"/>
              </a:solidFill>
              <a:effectLst/>
              <a:latin typeface="+mn-lt"/>
              <a:ea typeface="+mn-ea"/>
              <a:cs typeface="+mn-cs"/>
            </a:endParaRPr>
          </a:p>
          <a:p>
            <a:pPr marL="228600" indent="-228600">
              <a:buFont typeface="+mj-lt"/>
              <a:buAutoNum type="arabicPeriod"/>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4727872-E636-4048-8DFE-4A35B30E6742}" type="slidenum">
              <a:rPr lang="en-US" smtClean="0"/>
              <a:t>11</a:t>
            </a:fld>
            <a:endParaRPr lang="en-US"/>
          </a:p>
        </p:txBody>
      </p:sp>
    </p:spTree>
    <p:extLst>
      <p:ext uri="{BB962C8B-B14F-4D97-AF65-F5344CB8AC3E}">
        <p14:creationId xmlns:p14="http://schemas.microsoft.com/office/powerpoint/2010/main" val="979252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44727872-E636-4048-8DFE-4A35B30E6742}" type="slidenum">
              <a:rPr lang="en-US" smtClean="0"/>
              <a:t>12</a:t>
            </a:fld>
            <a:endParaRPr lang="en-US"/>
          </a:p>
        </p:txBody>
      </p:sp>
    </p:spTree>
    <p:extLst>
      <p:ext uri="{BB962C8B-B14F-4D97-AF65-F5344CB8AC3E}">
        <p14:creationId xmlns:p14="http://schemas.microsoft.com/office/powerpoint/2010/main" val="2234185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27872-E636-4048-8DFE-4A35B30E6742}" type="slidenum">
              <a:rPr lang="en-US" smtClean="0"/>
              <a:t>13</a:t>
            </a:fld>
            <a:endParaRPr lang="en-US"/>
          </a:p>
        </p:txBody>
      </p:sp>
    </p:spTree>
    <p:extLst>
      <p:ext uri="{BB962C8B-B14F-4D97-AF65-F5344CB8AC3E}">
        <p14:creationId xmlns:p14="http://schemas.microsoft.com/office/powerpoint/2010/main" val="257176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EB3643-1B24-4ACE-A622-39A35A191652}" type="datetimeFigureOut">
              <a:rPr lang="en-US" smtClean="0"/>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97993-26B4-4F76-95AB-12D29894CAD4}" type="slidenum">
              <a:rPr lang="en-US" smtClean="0"/>
              <a:t>‹#›</a:t>
            </a:fld>
            <a:endParaRPr lang="en-US"/>
          </a:p>
        </p:txBody>
      </p:sp>
    </p:spTree>
    <p:extLst>
      <p:ext uri="{BB962C8B-B14F-4D97-AF65-F5344CB8AC3E}">
        <p14:creationId xmlns:p14="http://schemas.microsoft.com/office/powerpoint/2010/main" val="4085871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EB3643-1B24-4ACE-A622-39A35A191652}" type="datetimeFigureOut">
              <a:rPr lang="en-US" smtClean="0"/>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97993-26B4-4F76-95AB-12D29894CAD4}" type="slidenum">
              <a:rPr lang="en-US" smtClean="0"/>
              <a:t>‹#›</a:t>
            </a:fld>
            <a:endParaRPr lang="en-US"/>
          </a:p>
        </p:txBody>
      </p:sp>
    </p:spTree>
    <p:extLst>
      <p:ext uri="{BB962C8B-B14F-4D97-AF65-F5344CB8AC3E}">
        <p14:creationId xmlns:p14="http://schemas.microsoft.com/office/powerpoint/2010/main" val="2765678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EB3643-1B24-4ACE-A622-39A35A191652}" type="datetimeFigureOut">
              <a:rPr lang="en-US" smtClean="0"/>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97993-26B4-4F76-95AB-12D29894CAD4}" type="slidenum">
              <a:rPr lang="en-US" smtClean="0"/>
              <a:t>‹#›</a:t>
            </a:fld>
            <a:endParaRPr lang="en-US"/>
          </a:p>
        </p:txBody>
      </p:sp>
    </p:spTree>
    <p:extLst>
      <p:ext uri="{BB962C8B-B14F-4D97-AF65-F5344CB8AC3E}">
        <p14:creationId xmlns:p14="http://schemas.microsoft.com/office/powerpoint/2010/main" val="3119192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EB3643-1B24-4ACE-A622-39A35A191652}" type="datetimeFigureOut">
              <a:rPr lang="en-US" smtClean="0"/>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97993-26B4-4F76-95AB-12D29894CAD4}" type="slidenum">
              <a:rPr lang="en-US" smtClean="0"/>
              <a:t>‹#›</a:t>
            </a:fld>
            <a:endParaRPr lang="en-US"/>
          </a:p>
        </p:txBody>
      </p:sp>
    </p:spTree>
    <p:extLst>
      <p:ext uri="{BB962C8B-B14F-4D97-AF65-F5344CB8AC3E}">
        <p14:creationId xmlns:p14="http://schemas.microsoft.com/office/powerpoint/2010/main" val="2556362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EB3643-1B24-4ACE-A622-39A35A191652}" type="datetimeFigureOut">
              <a:rPr lang="en-US" smtClean="0"/>
              <a:t>10/8/2012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97993-26B4-4F76-95AB-12D29894CAD4}" type="slidenum">
              <a:rPr lang="en-US" smtClean="0"/>
              <a:t>‹#›</a:t>
            </a:fld>
            <a:endParaRPr lang="en-US"/>
          </a:p>
        </p:txBody>
      </p:sp>
    </p:spTree>
    <p:extLst>
      <p:ext uri="{BB962C8B-B14F-4D97-AF65-F5344CB8AC3E}">
        <p14:creationId xmlns:p14="http://schemas.microsoft.com/office/powerpoint/2010/main" val="2052822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EB3643-1B24-4ACE-A622-39A35A191652}" type="datetimeFigureOut">
              <a:rPr lang="en-US" smtClean="0"/>
              <a:t>10/8/2012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97993-26B4-4F76-95AB-12D29894CAD4}" type="slidenum">
              <a:rPr lang="en-US" smtClean="0"/>
              <a:t>‹#›</a:t>
            </a:fld>
            <a:endParaRPr lang="en-US"/>
          </a:p>
        </p:txBody>
      </p:sp>
    </p:spTree>
    <p:extLst>
      <p:ext uri="{BB962C8B-B14F-4D97-AF65-F5344CB8AC3E}">
        <p14:creationId xmlns:p14="http://schemas.microsoft.com/office/powerpoint/2010/main" val="272674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EB3643-1B24-4ACE-A622-39A35A191652}" type="datetimeFigureOut">
              <a:rPr lang="en-US" smtClean="0"/>
              <a:t>10/8/2012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C97993-26B4-4F76-95AB-12D29894CAD4}" type="slidenum">
              <a:rPr lang="en-US" smtClean="0"/>
              <a:t>‹#›</a:t>
            </a:fld>
            <a:endParaRPr lang="en-US"/>
          </a:p>
        </p:txBody>
      </p:sp>
    </p:spTree>
    <p:extLst>
      <p:ext uri="{BB962C8B-B14F-4D97-AF65-F5344CB8AC3E}">
        <p14:creationId xmlns:p14="http://schemas.microsoft.com/office/powerpoint/2010/main" val="445015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EB3643-1B24-4ACE-A622-39A35A191652}" type="datetimeFigureOut">
              <a:rPr lang="en-US" smtClean="0"/>
              <a:t>10/8/2012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C97993-26B4-4F76-95AB-12D29894CAD4}" type="slidenum">
              <a:rPr lang="en-US" smtClean="0"/>
              <a:t>‹#›</a:t>
            </a:fld>
            <a:endParaRPr lang="en-US"/>
          </a:p>
        </p:txBody>
      </p:sp>
    </p:spTree>
    <p:extLst>
      <p:ext uri="{BB962C8B-B14F-4D97-AF65-F5344CB8AC3E}">
        <p14:creationId xmlns:p14="http://schemas.microsoft.com/office/powerpoint/2010/main" val="2039031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EB3643-1B24-4ACE-A622-39A35A191652}" type="datetimeFigureOut">
              <a:rPr lang="en-US" smtClean="0"/>
              <a:t>10/8/2012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C97993-26B4-4F76-95AB-12D29894CAD4}" type="slidenum">
              <a:rPr lang="en-US" smtClean="0"/>
              <a:t>‹#›</a:t>
            </a:fld>
            <a:endParaRPr lang="en-US"/>
          </a:p>
        </p:txBody>
      </p:sp>
    </p:spTree>
    <p:extLst>
      <p:ext uri="{BB962C8B-B14F-4D97-AF65-F5344CB8AC3E}">
        <p14:creationId xmlns:p14="http://schemas.microsoft.com/office/powerpoint/2010/main" val="2064684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EB3643-1B24-4ACE-A622-39A35A191652}" type="datetimeFigureOut">
              <a:rPr lang="en-US" smtClean="0"/>
              <a:t>10/8/2012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97993-26B4-4F76-95AB-12D29894CAD4}" type="slidenum">
              <a:rPr lang="en-US" smtClean="0"/>
              <a:t>‹#›</a:t>
            </a:fld>
            <a:endParaRPr lang="en-US"/>
          </a:p>
        </p:txBody>
      </p:sp>
    </p:spTree>
    <p:extLst>
      <p:ext uri="{BB962C8B-B14F-4D97-AF65-F5344CB8AC3E}">
        <p14:creationId xmlns:p14="http://schemas.microsoft.com/office/powerpoint/2010/main" val="808846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EB3643-1B24-4ACE-A622-39A35A191652}" type="datetimeFigureOut">
              <a:rPr lang="en-US" smtClean="0"/>
              <a:t>10/8/2012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97993-26B4-4F76-95AB-12D29894CAD4}" type="slidenum">
              <a:rPr lang="en-US" smtClean="0"/>
              <a:t>‹#›</a:t>
            </a:fld>
            <a:endParaRPr lang="en-US"/>
          </a:p>
        </p:txBody>
      </p:sp>
    </p:spTree>
    <p:extLst>
      <p:ext uri="{BB962C8B-B14F-4D97-AF65-F5344CB8AC3E}">
        <p14:creationId xmlns:p14="http://schemas.microsoft.com/office/powerpoint/2010/main" val="4093681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EB3643-1B24-4ACE-A622-39A35A191652}" type="datetimeFigureOut">
              <a:rPr lang="en-US" smtClean="0"/>
              <a:t>10/8/2012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C97993-26B4-4F76-95AB-12D29894CAD4}" type="slidenum">
              <a:rPr lang="en-US" smtClean="0"/>
              <a:t>‹#›</a:t>
            </a:fld>
            <a:endParaRPr lang="en-US"/>
          </a:p>
        </p:txBody>
      </p:sp>
    </p:spTree>
    <p:extLst>
      <p:ext uri="{BB962C8B-B14F-4D97-AF65-F5344CB8AC3E}">
        <p14:creationId xmlns:p14="http://schemas.microsoft.com/office/powerpoint/2010/main" val="304732724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3.wdp"/></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hospitalsbirt.webs.com/webinars.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Excel_97-2003_Worksheet1.xls"/></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2.wdp"/></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295400"/>
            <a:ext cx="8686800" cy="1470025"/>
          </a:xfrm>
        </p:spPr>
        <p:txBody>
          <a:bodyPr>
            <a:noAutofit/>
          </a:bodyPr>
          <a:lstStyle/>
          <a:p>
            <a:pPr>
              <a:lnSpc>
                <a:spcPct val="150000"/>
              </a:lnSpc>
            </a:pPr>
            <a:r>
              <a:rPr lang="en-US" sz="5400" b="1" dirty="0" smtClean="0"/>
              <a:t>SBIRT</a:t>
            </a:r>
            <a:r>
              <a:rPr lang="en-US" sz="3600" dirty="0" smtClean="0"/>
              <a:t/>
            </a:r>
            <a:br>
              <a:rPr lang="en-US" sz="3600" dirty="0" smtClean="0"/>
            </a:br>
            <a:r>
              <a:rPr lang="en-US" sz="3600" dirty="0" smtClean="0"/>
              <a:t> </a:t>
            </a:r>
            <a:r>
              <a:rPr lang="en-US" sz="3600" cap="small" dirty="0" smtClean="0"/>
              <a:t>The Right Thing for Everyone</a:t>
            </a:r>
            <a:r>
              <a:rPr lang="en-US" sz="3600" dirty="0" smtClean="0"/>
              <a:t/>
            </a:r>
            <a:br>
              <a:rPr lang="en-US" sz="3600" dirty="0" smtClean="0"/>
            </a:br>
            <a:r>
              <a:rPr lang="en-US" sz="2800" b="1" dirty="0"/>
              <a:t>S</a:t>
            </a:r>
            <a:r>
              <a:rPr lang="en-US" sz="2000" dirty="0"/>
              <a:t>creening, </a:t>
            </a:r>
            <a:r>
              <a:rPr lang="en-US" sz="2800" b="1" dirty="0"/>
              <a:t>B</a:t>
            </a:r>
            <a:r>
              <a:rPr lang="en-US" sz="2000" dirty="0"/>
              <a:t>rief </a:t>
            </a:r>
            <a:r>
              <a:rPr lang="en-US" sz="2800" b="1" dirty="0"/>
              <a:t>I</a:t>
            </a:r>
            <a:r>
              <a:rPr lang="en-US" sz="2000" dirty="0"/>
              <a:t>ntervention, and </a:t>
            </a:r>
            <a:r>
              <a:rPr lang="en-US" sz="2800" b="1" dirty="0"/>
              <a:t>R</a:t>
            </a:r>
            <a:r>
              <a:rPr lang="en-US" sz="2000" dirty="0"/>
              <a:t>eferral to </a:t>
            </a:r>
            <a:r>
              <a:rPr lang="en-US" sz="2800" b="1" dirty="0"/>
              <a:t>T</a:t>
            </a:r>
            <a:r>
              <a:rPr lang="en-US" sz="2000" dirty="0"/>
              <a:t>reatment</a:t>
            </a:r>
          </a:p>
        </p:txBody>
      </p:sp>
      <p:sp>
        <p:nvSpPr>
          <p:cNvPr id="3" name="Subtitle 2"/>
          <p:cNvSpPr>
            <a:spLocks noGrp="1"/>
          </p:cNvSpPr>
          <p:nvPr>
            <p:ph type="subTitle" idx="1"/>
          </p:nvPr>
        </p:nvSpPr>
        <p:spPr>
          <a:xfrm>
            <a:off x="1295400" y="4572000"/>
            <a:ext cx="6400800" cy="1752600"/>
          </a:xfrm>
        </p:spPr>
        <p:txBody>
          <a:bodyPr>
            <a:normAutofit/>
          </a:bodyPr>
          <a:lstStyle/>
          <a:p>
            <a:r>
              <a:rPr lang="en-US" sz="2000" b="1" dirty="0" smtClean="0"/>
              <a:t>Cecile D’Huyvetter RN, MSN</a:t>
            </a:r>
          </a:p>
          <a:p>
            <a:r>
              <a:rPr lang="en-US" sz="1800" dirty="0" smtClean="0"/>
              <a:t>Trauma Program Director</a:t>
            </a:r>
          </a:p>
          <a:p>
            <a:r>
              <a:rPr lang="en-US" sz="2000" dirty="0" smtClean="0"/>
              <a:t>Gundersen Lutheran Health System</a:t>
            </a:r>
          </a:p>
          <a:p>
            <a:r>
              <a:rPr lang="en-US" sz="1800" dirty="0" smtClean="0"/>
              <a:t>October 24</a:t>
            </a:r>
            <a:r>
              <a:rPr lang="en-US" sz="1800" baseline="30000" dirty="0" smtClean="0"/>
              <a:t>th</a:t>
            </a:r>
            <a:r>
              <a:rPr lang="en-US" sz="1800" dirty="0" smtClean="0"/>
              <a:t>, 2012</a:t>
            </a:r>
            <a:endParaRPr lang="en-US" sz="1800" dirty="0"/>
          </a:p>
        </p:txBody>
      </p:sp>
    </p:spTree>
    <p:extLst>
      <p:ext uri="{BB962C8B-B14F-4D97-AF65-F5344CB8AC3E}">
        <p14:creationId xmlns:p14="http://schemas.microsoft.com/office/powerpoint/2010/main" val="7201470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263" y="228600"/>
            <a:ext cx="8229600" cy="824343"/>
          </a:xfrm>
        </p:spPr>
        <p:txBody>
          <a:bodyPr>
            <a:normAutofit fontScale="90000"/>
          </a:bodyPr>
          <a:lstStyle/>
          <a:p>
            <a:r>
              <a:rPr lang="en-US" sz="4000" dirty="0"/>
              <a:t>Consequences that matter to Hospitals </a:t>
            </a:r>
            <a:r>
              <a:rPr lang="en-US" sz="3600" dirty="0"/>
              <a:t>Substance </a:t>
            </a:r>
            <a:r>
              <a:rPr lang="en-US" sz="3600" dirty="0" smtClean="0"/>
              <a:t>Use &amp; Reutilization</a:t>
            </a:r>
            <a:endParaRPr lang="en-US" sz="4000" dirty="0"/>
          </a:p>
        </p:txBody>
      </p:sp>
      <p:sp>
        <p:nvSpPr>
          <p:cNvPr id="3" name="Content Placeholder 2"/>
          <p:cNvSpPr>
            <a:spLocks noGrp="1"/>
          </p:cNvSpPr>
          <p:nvPr>
            <p:ph idx="1"/>
          </p:nvPr>
        </p:nvSpPr>
        <p:spPr>
          <a:xfrm>
            <a:off x="228600" y="6181345"/>
            <a:ext cx="8686800" cy="295656"/>
          </a:xfrm>
        </p:spPr>
        <p:txBody>
          <a:bodyPr>
            <a:normAutofit/>
          </a:bodyPr>
          <a:lstStyle/>
          <a:p>
            <a:pPr marL="0" indent="0" algn="ctr">
              <a:buNone/>
            </a:pPr>
            <a:r>
              <a:rPr lang="en-US" sz="1000" i="1" dirty="0" smtClean="0"/>
              <a:t>Walley et al. Acute care Hospital Utilization Among Medical Inpatients Discharged With a Substance Use Disorder Diagnosis.. J Addict Med 2012;6:50-56.</a:t>
            </a:r>
            <a:endParaRPr lang="en-US" sz="1000" i="1" dirty="0"/>
          </a:p>
        </p:txBody>
      </p:sp>
      <p:pic>
        <p:nvPicPr>
          <p:cNvPr id="4098" name="Picture 2"/>
          <p:cNvPicPr>
            <a:picLocks noChangeAspect="1" noChangeArrowheads="1"/>
          </p:cNvPicPr>
          <p:nvPr/>
        </p:nvPicPr>
        <p:blipFill>
          <a:blip r:embed="rId3">
            <a:duotone>
              <a:schemeClr val="bg2">
                <a:shade val="45000"/>
                <a:satMod val="135000"/>
              </a:schemeClr>
              <a:prstClr val="white"/>
            </a:duotone>
            <a:extLst>
              <a:ext uri="{BEBA8EAE-BF5A-486C-A8C5-ECC9F3942E4B}">
                <a14:imgProps xmlns:a14="http://schemas.microsoft.com/office/drawing/2010/main">
                  <a14:imgLayer r:embed="rId4">
                    <a14:imgEffect>
                      <a14:sharpenSoften amount="25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457200" y="1447801"/>
            <a:ext cx="8301039"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40692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0" dirty="0" smtClean="0"/>
              <a:t>Public Health Challenge?     Definitely </a:t>
            </a:r>
            <a:br>
              <a:rPr lang="en-US" sz="3200" b="0" dirty="0" smtClean="0"/>
            </a:br>
            <a:r>
              <a:rPr lang="en-US" sz="3200" b="0" dirty="0" smtClean="0"/>
              <a:t>		Now a challenge for Hospitals?</a:t>
            </a:r>
            <a:endParaRPr lang="en-US" sz="3200" dirty="0"/>
          </a:p>
        </p:txBody>
      </p:sp>
      <p:sp>
        <p:nvSpPr>
          <p:cNvPr id="3" name="Content Placeholder 2"/>
          <p:cNvSpPr>
            <a:spLocks noGrp="1"/>
          </p:cNvSpPr>
          <p:nvPr>
            <p:ph idx="1"/>
          </p:nvPr>
        </p:nvSpPr>
        <p:spPr>
          <a:xfrm>
            <a:off x="533400" y="1600200"/>
            <a:ext cx="8077200" cy="4525963"/>
          </a:xfrm>
        </p:spPr>
        <p:txBody>
          <a:bodyPr>
            <a:noAutofit/>
          </a:bodyPr>
          <a:lstStyle/>
          <a:p>
            <a:r>
              <a:rPr lang="en-US" sz="2000" dirty="0"/>
              <a:t>Hospitalization provides a propitious opportunity to deliver interventions for all substance abuse</a:t>
            </a:r>
          </a:p>
          <a:p>
            <a:r>
              <a:rPr lang="en-US" sz="2000" dirty="0"/>
              <a:t>At least 2.5 million of the 35 million patients that get admitted to US hospitals annually have serious alcohol and drug problems that go untreated.</a:t>
            </a:r>
          </a:p>
          <a:p>
            <a:r>
              <a:rPr lang="en-US" sz="2000" dirty="0" smtClean="0"/>
              <a:t>Approximately </a:t>
            </a:r>
            <a:r>
              <a:rPr lang="en-US" sz="2000" dirty="0"/>
              <a:t>25% of all persons admitted to general hospitals have alcohol use disorders or are being treated for the consequences of their drinking, making hospitalization a potentially  opportune time for interventions to reduce unhealthy alcohol use </a:t>
            </a:r>
            <a:r>
              <a:rPr lang="en-US" sz="2000" i="1" dirty="0"/>
              <a:t>(Smothers et al., 2003</a:t>
            </a:r>
            <a:r>
              <a:rPr lang="en-US" sz="2000" i="1" dirty="0" smtClean="0"/>
              <a:t>)</a:t>
            </a:r>
            <a:r>
              <a:rPr lang="en-US" sz="2000" dirty="0" smtClean="0"/>
              <a:t> and 21</a:t>
            </a:r>
            <a:r>
              <a:rPr lang="en-US" sz="2000" dirty="0"/>
              <a:t>% </a:t>
            </a:r>
            <a:r>
              <a:rPr lang="en-US" sz="2000" dirty="0" smtClean="0"/>
              <a:t> of our population uses tobacco </a:t>
            </a:r>
            <a:r>
              <a:rPr lang="en-US" sz="2000" i="1" dirty="0" smtClean="0"/>
              <a:t>(CDC)</a:t>
            </a:r>
            <a:endParaRPr lang="en-US" sz="2000" i="1" dirty="0"/>
          </a:p>
          <a:p>
            <a:pPr>
              <a:spcBef>
                <a:spcPts val="1200"/>
              </a:spcBef>
            </a:pPr>
            <a:r>
              <a:rPr lang="en-US" sz="2000" dirty="0"/>
              <a:t>Soderstrom et al. (1992) found that 67% of trauma patients who had a positive BAC met criteria for alcohol dependence and an additional 46% of those with a negative BAC also met dependence criteria.</a:t>
            </a:r>
          </a:p>
          <a:p>
            <a:pPr>
              <a:spcBef>
                <a:spcPts val="2400"/>
              </a:spcBef>
            </a:pPr>
            <a:endParaRPr lang="en-US" sz="2000" dirty="0" smtClean="0"/>
          </a:p>
          <a:p>
            <a:endParaRPr lang="en-US" sz="2200" dirty="0" smtClean="0"/>
          </a:p>
          <a:p>
            <a:pPr marL="457200" lvl="1" indent="0">
              <a:spcBef>
                <a:spcPts val="1200"/>
              </a:spcBef>
              <a:buNone/>
            </a:pPr>
            <a:endParaRPr lang="en-US" sz="2200" dirty="0" smtClean="0"/>
          </a:p>
        </p:txBody>
      </p:sp>
    </p:spTree>
    <p:extLst>
      <p:ext uri="{BB962C8B-B14F-4D97-AF65-F5344CB8AC3E}">
        <p14:creationId xmlns:p14="http://schemas.microsoft.com/office/powerpoint/2010/main" val="40591043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Tobacco Public Health Impact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6735618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399971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normAutofit fontScale="90000"/>
          </a:bodyPr>
          <a:lstStyle/>
          <a:p>
            <a:r>
              <a:rPr lang="en-US" dirty="0" smtClean="0"/>
              <a:t>WHY SBIRT: Alcohol &amp; Drug </a:t>
            </a:r>
            <a:r>
              <a:rPr lang="en-US" b="0" dirty="0" smtClean="0"/>
              <a:t>Impact </a:t>
            </a:r>
            <a:br>
              <a:rPr lang="en-US" b="0" dirty="0" smtClean="0"/>
            </a:br>
            <a:r>
              <a:rPr lang="en-US" b="0" dirty="0" smtClean="0"/>
              <a:t> </a:t>
            </a:r>
            <a:r>
              <a:rPr lang="en-US" sz="4000" b="0" dirty="0" smtClean="0"/>
              <a:t>Morbidity and Mortality</a:t>
            </a:r>
            <a:endParaRPr lang="en-US" sz="4000" dirty="0"/>
          </a:p>
        </p:txBody>
      </p:sp>
      <p:graphicFrame>
        <p:nvGraphicFramePr>
          <p:cNvPr id="3" name="Table 2"/>
          <p:cNvGraphicFramePr>
            <a:graphicFrameLocks noGrp="1"/>
          </p:cNvGraphicFramePr>
          <p:nvPr>
            <p:extLst>
              <p:ext uri="{D42A27DB-BD31-4B8C-83A1-F6EECF244321}">
                <p14:modId xmlns:p14="http://schemas.microsoft.com/office/powerpoint/2010/main" val="2174219657"/>
              </p:ext>
            </p:extLst>
          </p:nvPr>
        </p:nvGraphicFramePr>
        <p:xfrm>
          <a:off x="609600" y="1752600"/>
          <a:ext cx="7848601" cy="4328160"/>
        </p:xfrm>
        <a:graphic>
          <a:graphicData uri="http://schemas.openxmlformats.org/drawingml/2006/table">
            <a:tbl>
              <a:tblPr firstRow="1" bandRow="1">
                <a:tableStyleId>{46F890A9-2807-4EBB-B81D-B2AA78EC7F39}</a:tableStyleId>
              </a:tblPr>
              <a:tblGrid>
                <a:gridCol w="1584814"/>
                <a:gridCol w="4136595"/>
                <a:gridCol w="2127192"/>
              </a:tblGrid>
              <a:tr h="224790">
                <a:tc>
                  <a:txBody>
                    <a:bodyPr/>
                    <a:lstStyle/>
                    <a:p>
                      <a:pPr algn="ctr"/>
                      <a:r>
                        <a:rPr lang="en-US" sz="1800" dirty="0" smtClean="0"/>
                        <a:t>Study</a:t>
                      </a:r>
                      <a:endParaRPr lang="en-US" sz="1800" dirty="0"/>
                    </a:p>
                  </a:txBody>
                  <a:tcPr anchor="ctr"/>
                </a:tc>
                <a:tc>
                  <a:txBody>
                    <a:bodyPr/>
                    <a:lstStyle/>
                    <a:p>
                      <a:pPr algn="ctr"/>
                      <a:r>
                        <a:rPr lang="en-US" sz="1800" dirty="0" smtClean="0"/>
                        <a:t>Results -  Conclusions</a:t>
                      </a:r>
                      <a:endParaRPr lang="en-US" sz="1800" dirty="0"/>
                    </a:p>
                  </a:txBody>
                  <a:tcPr anchor="ctr"/>
                </a:tc>
                <a:tc>
                  <a:txBody>
                    <a:bodyPr/>
                    <a:lstStyle/>
                    <a:p>
                      <a:pPr algn="ctr"/>
                      <a:r>
                        <a:rPr lang="en-US" sz="1800" dirty="0" smtClean="0"/>
                        <a:t>Reference</a:t>
                      </a:r>
                      <a:endParaRPr lang="en-US" sz="1800" dirty="0"/>
                    </a:p>
                  </a:txBody>
                  <a:tcPr anchor="ctr"/>
                </a:tc>
              </a:tr>
              <a:tr h="224790">
                <a:tc>
                  <a:txBody>
                    <a:bodyPr/>
                    <a:lstStyle/>
                    <a:p>
                      <a:pPr algn="l"/>
                      <a:r>
                        <a:rPr lang="en-US" sz="1600" dirty="0" smtClean="0"/>
                        <a:t>Trauma Patients</a:t>
                      </a:r>
                      <a:endParaRPr lang="en-US" sz="1600" dirty="0"/>
                    </a:p>
                  </a:txBody>
                  <a:tcPr anchor="ctr"/>
                </a:tc>
                <a:tc>
                  <a:txBody>
                    <a:bodyPr/>
                    <a:lstStyle/>
                    <a:p>
                      <a:pPr algn="l"/>
                      <a:r>
                        <a:rPr lang="en-US" sz="1600" dirty="0" smtClean="0"/>
                        <a:t>40% fewer</a:t>
                      </a:r>
                      <a:r>
                        <a:rPr lang="en-US" sz="1600" baseline="0" dirty="0" smtClean="0"/>
                        <a:t> re-injury (10 Months)</a:t>
                      </a:r>
                    </a:p>
                    <a:p>
                      <a:pPr algn="l"/>
                      <a:r>
                        <a:rPr lang="en-US" sz="1600" baseline="0" dirty="0" smtClean="0"/>
                        <a:t>50% less likely to re-hospitalize</a:t>
                      </a:r>
                      <a:endParaRPr lang="en-US" sz="1600" dirty="0"/>
                    </a:p>
                  </a:txBody>
                  <a:tcPr anchor="ctr"/>
                </a:tc>
                <a:tc>
                  <a:txBody>
                    <a:bodyPr/>
                    <a:lstStyle/>
                    <a:p>
                      <a:pPr algn="ctr"/>
                      <a:r>
                        <a:rPr lang="en-US" sz="1600" dirty="0" smtClean="0"/>
                        <a:t>Gentilello et al, 1999</a:t>
                      </a:r>
                      <a:endParaRPr lang="en-US" sz="1600" dirty="0"/>
                    </a:p>
                  </a:txBody>
                  <a:tcPr anchor="ctr"/>
                </a:tc>
              </a:tr>
              <a:tr h="224790">
                <a:tc>
                  <a:txBody>
                    <a:bodyPr/>
                    <a:lstStyle/>
                    <a:p>
                      <a:pPr algn="l"/>
                      <a:r>
                        <a:rPr lang="en-US" sz="1600" dirty="0" smtClean="0"/>
                        <a:t>Hospital ER Screening</a:t>
                      </a:r>
                      <a:endParaRPr lang="en-US" sz="1600" dirty="0"/>
                    </a:p>
                  </a:txBody>
                  <a:tcPr anchor="ctr"/>
                </a:tc>
                <a:tc>
                  <a:txBody>
                    <a:bodyPr/>
                    <a:lstStyle/>
                    <a:p>
                      <a:pPr algn="l"/>
                      <a:r>
                        <a:rPr lang="en-US" sz="1600" dirty="0" smtClean="0"/>
                        <a:t>Reduction DUI arrests</a:t>
                      </a:r>
                    </a:p>
                    <a:p>
                      <a:pPr algn="l"/>
                      <a:r>
                        <a:rPr lang="en-US" sz="1600" dirty="0" smtClean="0"/>
                        <a:t>1 DUI arrest prevented for 9 screens</a:t>
                      </a:r>
                      <a:endParaRPr lang="en-US" sz="1600" dirty="0"/>
                    </a:p>
                  </a:txBody>
                  <a:tcPr anchor="ctr"/>
                </a:tc>
                <a:tc>
                  <a:txBody>
                    <a:bodyPr/>
                    <a:lstStyle/>
                    <a:p>
                      <a:pPr algn="ctr"/>
                      <a:r>
                        <a:rPr lang="en-US" sz="1600" dirty="0" smtClean="0"/>
                        <a:t>Schermer et al, 2006</a:t>
                      </a:r>
                      <a:endParaRPr lang="en-US" sz="1600" dirty="0"/>
                    </a:p>
                  </a:txBody>
                  <a:tcPr anchor="ctr"/>
                </a:tc>
              </a:tr>
              <a:tr h="224790">
                <a:tc>
                  <a:txBody>
                    <a:bodyPr/>
                    <a:lstStyle/>
                    <a:p>
                      <a:pPr algn="l"/>
                      <a:r>
                        <a:rPr lang="en-US" sz="1600" dirty="0" smtClean="0"/>
                        <a:t>Physician offices</a:t>
                      </a:r>
                      <a:endParaRPr lang="en-US" sz="1600" dirty="0"/>
                    </a:p>
                  </a:txBody>
                  <a:tcPr anchor="ctr"/>
                </a:tc>
                <a:tc>
                  <a:txBody>
                    <a:bodyPr/>
                    <a:lstStyle/>
                    <a:p>
                      <a:pPr algn="l"/>
                      <a:r>
                        <a:rPr lang="en-US" sz="1600" dirty="0" smtClean="0"/>
                        <a:t>20% fewer motor vehicle crashes over 48 months follow-up</a:t>
                      </a:r>
                      <a:endParaRPr lang="en-US" sz="1600" dirty="0"/>
                    </a:p>
                  </a:txBody>
                  <a:tcPr anchor="ctr"/>
                </a:tc>
                <a:tc>
                  <a:txBody>
                    <a:bodyPr/>
                    <a:lstStyle/>
                    <a:p>
                      <a:pPr algn="ctr"/>
                      <a:r>
                        <a:rPr lang="en-US" sz="1600" dirty="0" smtClean="0"/>
                        <a:t>Fleming et al, 2002</a:t>
                      </a:r>
                      <a:endParaRPr lang="en-US" sz="1600" dirty="0"/>
                    </a:p>
                  </a:txBody>
                  <a:tcPr anchor="ctr"/>
                </a:tc>
              </a:tr>
              <a:tr h="224790">
                <a:tc>
                  <a:txBody>
                    <a:bodyPr/>
                    <a:lstStyle/>
                    <a:p>
                      <a:pPr algn="l"/>
                      <a:r>
                        <a:rPr lang="en-US" sz="1600" dirty="0" smtClean="0"/>
                        <a:t>Meta-Analysis</a:t>
                      </a:r>
                      <a:endParaRPr lang="en-US" sz="1600" dirty="0"/>
                    </a:p>
                  </a:txBody>
                  <a:tcPr anchor="ctr"/>
                </a:tc>
                <a:tc>
                  <a:txBody>
                    <a:bodyPr/>
                    <a:lstStyle/>
                    <a:p>
                      <a:pPr algn="l"/>
                      <a:r>
                        <a:rPr lang="en-US" sz="1600" dirty="0" smtClean="0"/>
                        <a:t>Interventions Reduced Mortality</a:t>
                      </a:r>
                      <a:endParaRPr lang="en-US" sz="1600" dirty="0"/>
                    </a:p>
                  </a:txBody>
                  <a:tcPr anchor="ctr"/>
                </a:tc>
                <a:tc>
                  <a:txBody>
                    <a:bodyPr/>
                    <a:lstStyle/>
                    <a:p>
                      <a:pPr algn="ctr"/>
                      <a:r>
                        <a:rPr lang="en-US" sz="1600" dirty="0" smtClean="0"/>
                        <a:t>Cuijpers et al, 2004</a:t>
                      </a:r>
                      <a:endParaRPr lang="en-US" sz="1600" dirty="0"/>
                    </a:p>
                  </a:txBody>
                  <a:tcPr anchor="ctr"/>
                </a:tc>
              </a:tr>
              <a:tr h="2247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Meta-Analysis</a:t>
                      </a:r>
                    </a:p>
                    <a:p>
                      <a:pPr algn="l"/>
                      <a:endParaRPr lang="en-US" sz="1600" dirty="0"/>
                    </a:p>
                  </a:txBody>
                  <a:tcPr anchor="ctr"/>
                </a:tc>
                <a:tc>
                  <a:txBody>
                    <a:bodyPr/>
                    <a:lstStyle/>
                    <a:p>
                      <a:pPr algn="l"/>
                      <a:r>
                        <a:rPr lang="en-US" sz="1600" dirty="0" smtClean="0"/>
                        <a:t>Treatment reduced alcohol, drug use</a:t>
                      </a:r>
                    </a:p>
                    <a:p>
                      <a:pPr algn="l"/>
                      <a:r>
                        <a:rPr lang="en-US" sz="1600" dirty="0" smtClean="0"/>
                        <a:t>Positive social outcomes:  Substance-related work or academic impairment, physical symptoms ( memory loss, injuries), or legal problems (DUI)</a:t>
                      </a:r>
                      <a:endParaRPr lang="en-US" sz="1600" dirty="0"/>
                    </a:p>
                  </a:txBody>
                  <a:tcPr anchor="ctr"/>
                </a:tc>
                <a:tc>
                  <a:txBody>
                    <a:bodyPr/>
                    <a:lstStyle/>
                    <a:p>
                      <a:pPr algn="ctr"/>
                      <a:r>
                        <a:rPr lang="en-US" sz="1600" dirty="0" smtClean="0"/>
                        <a:t>Burke et al, 2003</a:t>
                      </a:r>
                      <a:endParaRPr lang="en-US" sz="1600" dirty="0"/>
                    </a:p>
                  </a:txBody>
                  <a:tcPr anchor="ctr"/>
                </a:tc>
              </a:tr>
              <a:tr h="2247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Meta-Analysis</a:t>
                      </a:r>
                    </a:p>
                    <a:p>
                      <a:pPr algn="l"/>
                      <a:endParaRPr lang="en-US" sz="1600" dirty="0"/>
                    </a:p>
                  </a:txBody>
                  <a:tcPr anchor="ctr"/>
                </a:tc>
                <a:tc>
                  <a:txBody>
                    <a:bodyPr/>
                    <a:lstStyle/>
                    <a:p>
                      <a:pPr algn="l"/>
                      <a:r>
                        <a:rPr lang="en-US" sz="1600" dirty="0" smtClean="0"/>
                        <a:t>Interventions can provide effective public health approach to reducing risky use</a:t>
                      </a:r>
                      <a:endParaRPr lang="en-US" sz="1600" dirty="0"/>
                    </a:p>
                  </a:txBody>
                  <a:tcPr anchor="ctr"/>
                </a:tc>
                <a:tc>
                  <a:txBody>
                    <a:bodyPr/>
                    <a:lstStyle/>
                    <a:p>
                      <a:pPr algn="ctr"/>
                      <a:r>
                        <a:rPr lang="en-US" sz="1600" dirty="0" smtClean="0"/>
                        <a:t>Whitlock et al, 2004</a:t>
                      </a:r>
                      <a:endParaRPr lang="en-US" sz="1600" dirty="0"/>
                    </a:p>
                  </a:txBody>
                  <a:tcPr anchor="ctr"/>
                </a:tc>
              </a:tr>
            </a:tbl>
          </a:graphicData>
        </a:graphic>
      </p:graphicFrame>
      <p:sp>
        <p:nvSpPr>
          <p:cNvPr id="9" name="TextBox 8"/>
          <p:cNvSpPr txBox="1"/>
          <p:nvPr/>
        </p:nvSpPr>
        <p:spPr>
          <a:xfrm>
            <a:off x="228600" y="6426416"/>
            <a:ext cx="8382000" cy="276999"/>
          </a:xfrm>
          <a:prstGeom prst="rect">
            <a:avLst/>
          </a:prstGeom>
          <a:noFill/>
        </p:spPr>
        <p:txBody>
          <a:bodyPr wrap="square" rtlCol="0">
            <a:spAutoFit/>
          </a:bodyPr>
          <a:lstStyle/>
          <a:p>
            <a:r>
              <a:rPr lang="en-US" sz="1200" i="1" dirty="0"/>
              <a:t>Eric Goplerud, Ph.D</a:t>
            </a:r>
            <a:r>
              <a:rPr lang="en-US" sz="1200" i="1" dirty="0" smtClean="0"/>
              <a:t>. </a:t>
            </a:r>
            <a:r>
              <a:rPr lang="en-US" sz="1200" i="1" dirty="0"/>
              <a:t>Senior Vice </a:t>
            </a:r>
            <a:r>
              <a:rPr lang="en-US" sz="1200" i="1" dirty="0" smtClean="0"/>
              <a:t>President Director</a:t>
            </a:r>
            <a:r>
              <a:rPr lang="en-US" sz="1200" i="1" dirty="0"/>
              <a:t>, Substance Abuse, Mental Health </a:t>
            </a:r>
            <a:r>
              <a:rPr lang="en-US" sz="1200" i="1" dirty="0" smtClean="0"/>
              <a:t>and Criminal </a:t>
            </a:r>
            <a:r>
              <a:rPr lang="en-US" sz="1200" i="1" dirty="0"/>
              <a:t>Justice </a:t>
            </a:r>
            <a:r>
              <a:rPr lang="en-US" sz="1200" i="1" dirty="0" smtClean="0"/>
              <a:t>Studies</a:t>
            </a:r>
            <a:endParaRPr lang="en-US" sz="1200" i="1" dirty="0"/>
          </a:p>
        </p:txBody>
      </p:sp>
      <p:pic>
        <p:nvPicPr>
          <p:cNvPr id="10" name="Picture 2"/>
          <p:cNvPicPr>
            <a:picLocks noChangeAspect="1" noChangeArrowheads="1"/>
          </p:cNvPicPr>
          <p:nvPr/>
        </p:nvPicPr>
        <p:blipFill rotWithShape="1">
          <a:blip r:embed="rId3">
            <a:duotone>
              <a:schemeClr val="bg2">
                <a:shade val="45000"/>
                <a:satMod val="135000"/>
              </a:schemeClr>
              <a:prstClr val="white"/>
            </a:duotone>
            <a:extLst>
              <a:ext uri="{28A0092B-C50C-407E-A947-70E740481C1C}">
                <a14:useLocalDpi xmlns:a14="http://schemas.microsoft.com/office/drawing/2010/main" val="0"/>
              </a:ext>
            </a:extLst>
          </a:blip>
          <a:srcRect r="36113" b="21428"/>
          <a:stretch/>
        </p:blipFill>
        <p:spPr bwMode="auto">
          <a:xfrm>
            <a:off x="7821888" y="6355366"/>
            <a:ext cx="1113597"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76624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626" y="228600"/>
            <a:ext cx="8229600" cy="1143000"/>
          </a:xfrm>
        </p:spPr>
        <p:txBody>
          <a:bodyPr>
            <a:normAutofit/>
          </a:bodyPr>
          <a:lstStyle/>
          <a:p>
            <a:pPr fontAlgn="base">
              <a:spcBef>
                <a:spcPts val="480"/>
              </a:spcBef>
            </a:pPr>
            <a:r>
              <a:rPr lang="en-US" sz="4000" dirty="0"/>
              <a:t>SBIRT  Impact on Economic </a:t>
            </a:r>
            <a:r>
              <a:rPr lang="en-US" sz="4000" dirty="0" smtClean="0"/>
              <a:t>Cost</a:t>
            </a:r>
            <a:endParaRPr lang="en-US" sz="4800" dirty="0"/>
          </a:p>
        </p:txBody>
      </p:sp>
      <p:graphicFrame>
        <p:nvGraphicFramePr>
          <p:cNvPr id="6" name="Table 5"/>
          <p:cNvGraphicFramePr>
            <a:graphicFrameLocks noGrp="1"/>
          </p:cNvGraphicFramePr>
          <p:nvPr>
            <p:extLst>
              <p:ext uri="{D42A27DB-BD31-4B8C-83A1-F6EECF244321}">
                <p14:modId xmlns:p14="http://schemas.microsoft.com/office/powerpoint/2010/main" val="2158771713"/>
              </p:ext>
            </p:extLst>
          </p:nvPr>
        </p:nvGraphicFramePr>
        <p:xfrm>
          <a:off x="381000" y="1752600"/>
          <a:ext cx="8382001" cy="4419600"/>
        </p:xfrm>
        <a:graphic>
          <a:graphicData uri="http://schemas.openxmlformats.org/drawingml/2006/table">
            <a:tbl>
              <a:tblPr firstRow="1" bandRow="1">
                <a:tableStyleId>{46F890A9-2807-4EBB-B81D-B2AA78EC7F39}</a:tableStyleId>
              </a:tblPr>
              <a:tblGrid>
                <a:gridCol w="2971800"/>
                <a:gridCol w="3886200"/>
                <a:gridCol w="1524001"/>
              </a:tblGrid>
              <a:tr h="575404">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1800" u="none" strike="noStrike" cap="none" normalizeH="0" baseline="0" dirty="0" smtClean="0">
                          <a:ln>
                            <a:noFill/>
                          </a:ln>
                          <a:effectLst/>
                        </a:rPr>
                        <a:t>Study</a:t>
                      </a:r>
                      <a:endParaRPr kumimoji="0" lang="en-US" sz="1800" b="1" i="0" u="none" strike="noStrike" cap="none" normalizeH="0" baseline="0" dirty="0" smtClean="0">
                        <a:ln>
                          <a:noFill/>
                        </a:ln>
                        <a:solidFill>
                          <a:schemeClr val="tx1"/>
                        </a:solidFill>
                        <a:effectLst/>
                        <a:latin typeface="+mj-lt"/>
                      </a:endParaRPr>
                    </a:p>
                  </a:txBody>
                  <a:tcPr marT="45709" marB="45709" anchor="ctr" horzOverflow="overflow"/>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1800" u="none" strike="noStrike" cap="none" normalizeH="0" baseline="0" dirty="0" smtClean="0">
                          <a:ln>
                            <a:noFill/>
                          </a:ln>
                          <a:effectLst/>
                        </a:rPr>
                        <a:t>Cost Savings</a:t>
                      </a:r>
                      <a:endParaRPr kumimoji="0" lang="en-US" sz="1800" b="1" i="0" u="none" strike="noStrike" cap="none" normalizeH="0" baseline="0" dirty="0" smtClean="0">
                        <a:ln>
                          <a:noFill/>
                        </a:ln>
                        <a:solidFill>
                          <a:schemeClr val="tx1"/>
                        </a:solidFill>
                        <a:effectLst/>
                        <a:latin typeface="+mj-lt"/>
                      </a:endParaRPr>
                    </a:p>
                  </a:txBody>
                  <a:tcPr marT="45709" marB="45709" anchor="ctr" horzOverflow="overflow"/>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1800" u="none" strike="noStrike" cap="none" normalizeH="0" baseline="0" dirty="0" smtClean="0">
                          <a:ln>
                            <a:noFill/>
                          </a:ln>
                          <a:effectLst/>
                        </a:rPr>
                        <a:t>Reference</a:t>
                      </a:r>
                      <a:endParaRPr kumimoji="0" lang="en-US" sz="1800" b="1" i="0" u="none" strike="noStrike" cap="none" normalizeH="0" baseline="0" dirty="0" smtClean="0">
                        <a:ln>
                          <a:noFill/>
                        </a:ln>
                        <a:solidFill>
                          <a:schemeClr val="tx1"/>
                        </a:solidFill>
                        <a:effectLst/>
                        <a:latin typeface="+mj-lt"/>
                      </a:endParaRPr>
                    </a:p>
                  </a:txBody>
                  <a:tcPr marT="45709" marB="45709" anchor="ctr" horzOverflow="overflow"/>
                </a:tc>
              </a:tr>
              <a:tr h="904204">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600" u="none" strike="noStrike" cap="none" normalizeH="0" baseline="0" dirty="0" smtClean="0">
                          <a:ln>
                            <a:noFill/>
                          </a:ln>
                          <a:effectLst/>
                        </a:rPr>
                        <a:t>Randomized trial of brief treatment in the UK</a:t>
                      </a:r>
                      <a:endParaRPr kumimoji="0" lang="en-US" sz="1600" b="0" i="0" u="none" strike="noStrike" cap="none" normalizeH="0" baseline="0" dirty="0" smtClean="0">
                        <a:ln>
                          <a:noFill/>
                        </a:ln>
                        <a:solidFill>
                          <a:schemeClr val="tx1"/>
                        </a:solidFill>
                        <a:effectLst/>
                        <a:latin typeface="+mj-lt"/>
                      </a:endParaRPr>
                    </a:p>
                  </a:txBody>
                  <a:tcPr marT="45709" marB="45709" anchor="ctr" horzOverflow="overflow"/>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u="none" strike="noStrike" cap="none" normalizeH="0" baseline="0" dirty="0" smtClean="0">
                          <a:ln>
                            <a:noFill/>
                          </a:ln>
                          <a:effectLst/>
                        </a:rPr>
                        <a:t>Reductions in one-year healthcare costs </a:t>
                      </a:r>
                    </a:p>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600" u="none" strike="noStrike" cap="none" normalizeH="0" baseline="0" dirty="0" smtClean="0">
                        <a:ln>
                          <a:noFill/>
                        </a:ln>
                        <a:effectLst/>
                      </a:endParaRP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600" u="none" strike="noStrike" cap="none" normalizeH="0" baseline="0" dirty="0" smtClean="0">
                          <a:ln>
                            <a:noFill/>
                          </a:ln>
                          <a:effectLst/>
                        </a:rPr>
                        <a:t>$1.00 spent in intervention = $2.30 saving</a:t>
                      </a:r>
                      <a:endParaRPr kumimoji="0" lang="en-US" sz="1600" b="1" i="1" u="none" strike="noStrike" kern="1200" cap="none" normalizeH="0" baseline="0" dirty="0" smtClean="0">
                        <a:ln>
                          <a:noFill/>
                        </a:ln>
                        <a:solidFill>
                          <a:schemeClr val="tx1"/>
                        </a:solidFill>
                        <a:effectLst/>
                        <a:latin typeface="+mn-lt"/>
                        <a:ea typeface="+mn-ea"/>
                        <a:cs typeface="+mn-cs"/>
                      </a:endParaRPr>
                    </a:p>
                  </a:txBody>
                  <a:tcPr marT="45709" marB="45709" anchor="ctr" horzOverflow="overflow"/>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1400" u="none" strike="noStrike" cap="none" normalizeH="0" baseline="0" dirty="0" smtClean="0">
                          <a:ln>
                            <a:noFill/>
                          </a:ln>
                          <a:effectLst/>
                        </a:rPr>
                        <a:t>UKATT, 2005</a:t>
                      </a:r>
                      <a:endParaRPr kumimoji="0" lang="en-US" sz="1400" b="0" i="0" u="none" strike="noStrike" cap="none" normalizeH="0" baseline="0" dirty="0" smtClean="0">
                        <a:ln>
                          <a:noFill/>
                        </a:ln>
                        <a:solidFill>
                          <a:schemeClr val="tx1"/>
                        </a:solidFill>
                        <a:effectLst/>
                        <a:latin typeface="+mj-lt"/>
                      </a:endParaRPr>
                    </a:p>
                  </a:txBody>
                  <a:tcPr marT="45709" marB="45709" anchor="ctr" horzOverflow="overflow"/>
                </a:tc>
              </a:tr>
              <a:tr h="1525843">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600" u="none" strike="noStrike" cap="none" normalizeH="0" baseline="0" dirty="0" smtClean="0">
                          <a:ln>
                            <a:noFill/>
                          </a:ln>
                          <a:effectLst/>
                        </a:rPr>
                        <a:t>TREAT</a:t>
                      </a:r>
                      <a:r>
                        <a:rPr kumimoji="0" lang="en-US" sz="1050" u="none" strike="noStrike" cap="none" normalizeH="0" baseline="0" dirty="0" smtClean="0">
                          <a:ln>
                            <a:noFill/>
                          </a:ln>
                          <a:effectLst/>
                        </a:rPr>
                        <a:t> (Trial for Early Alcohol Treatment) </a:t>
                      </a:r>
                      <a:r>
                        <a:rPr kumimoji="0" lang="en-US" sz="1600" u="none" strike="noStrike" cap="none" normalizeH="0" baseline="0" dirty="0" smtClean="0">
                          <a:ln>
                            <a:noFill/>
                          </a:ln>
                          <a:effectLst/>
                        </a:rPr>
                        <a:t>Randomized clinical trial: </a:t>
                      </a:r>
                    </a:p>
                    <a:p>
                      <a:pPr marL="0" marR="0" lvl="0" indent="0" algn="l" defTabSz="914400" rtl="0" eaLnBrk="1" fontAlgn="base" latinLnBrk="0" hangingPunct="1">
                        <a:lnSpc>
                          <a:spcPct val="100000"/>
                        </a:lnSpc>
                        <a:spcBef>
                          <a:spcPts val="0"/>
                        </a:spcBef>
                        <a:spcAft>
                          <a:spcPct val="0"/>
                        </a:spcAft>
                        <a:buClrTx/>
                        <a:buSzTx/>
                        <a:buFontTx/>
                        <a:buNone/>
                        <a:tabLst/>
                      </a:pPr>
                      <a:r>
                        <a:rPr kumimoji="0" lang="en-US" sz="1600" u="none" strike="noStrike" cap="none" normalizeH="0" baseline="0" dirty="0" smtClean="0">
                          <a:ln>
                            <a:noFill/>
                          </a:ln>
                          <a:effectLst/>
                        </a:rPr>
                        <a:t>Screening, brief counseling in 64 primary care clinics of nondependent alcohol misuse </a:t>
                      </a:r>
                      <a:endParaRPr kumimoji="0" lang="en-US" sz="1600" b="0" i="0" u="none" strike="noStrike" cap="none" normalizeH="0" baseline="0" dirty="0" smtClean="0">
                        <a:ln>
                          <a:noFill/>
                        </a:ln>
                        <a:solidFill>
                          <a:schemeClr val="tx1"/>
                        </a:solidFill>
                        <a:effectLst/>
                        <a:latin typeface="+mj-lt"/>
                      </a:endParaRPr>
                    </a:p>
                  </a:txBody>
                  <a:tcPr marT="45709" marB="45709" anchor="ctr" horzOverflow="overflow"/>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u="none" strike="noStrike" cap="none" normalizeH="0" baseline="0" dirty="0" smtClean="0">
                          <a:ln>
                            <a:noFill/>
                          </a:ln>
                          <a:effectLst/>
                        </a:rPr>
                        <a:t>Reductions in future healthcare costs</a:t>
                      </a:r>
                    </a:p>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600" u="none" strike="noStrike" cap="none" normalizeH="0" baseline="0" dirty="0" smtClean="0">
                        <a:ln>
                          <a:noFill/>
                        </a:ln>
                        <a:effectLst/>
                      </a:endParaRP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600" u="none" strike="noStrike" cap="none" normalizeH="0" baseline="0" dirty="0" smtClean="0">
                          <a:ln>
                            <a:noFill/>
                          </a:ln>
                          <a:effectLst/>
                        </a:rPr>
                        <a:t>$1.00 spent in intervention = $4.30 saving</a:t>
                      </a:r>
                      <a:endParaRPr kumimoji="0" lang="en-US" sz="1600" u="none" strike="noStrike" kern="1200" cap="none" normalizeH="0" baseline="0" dirty="0" smtClean="0">
                        <a:ln>
                          <a:noFill/>
                        </a:ln>
                        <a:effectLst/>
                      </a:endParaRP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u="none" strike="noStrike" cap="none" normalizeH="0" baseline="0" dirty="0" smtClean="0">
                          <a:ln>
                            <a:noFill/>
                          </a:ln>
                          <a:effectLst/>
                        </a:rPr>
                        <a:t>(48-month follow-up)</a:t>
                      </a:r>
                    </a:p>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600" b="1" i="1" u="none" strike="noStrike" cap="none" normalizeH="0" baseline="0" dirty="0" smtClean="0">
                        <a:ln>
                          <a:noFill/>
                        </a:ln>
                        <a:solidFill>
                          <a:schemeClr val="tx1"/>
                        </a:solidFill>
                        <a:effectLst/>
                        <a:latin typeface="+mj-lt"/>
                      </a:endParaRPr>
                    </a:p>
                  </a:txBody>
                  <a:tcPr marT="45709" marB="45709" anchor="ctr" horzOverflow="overflow"/>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1400" u="none" strike="noStrike" cap="none" normalizeH="0" baseline="0" dirty="0" smtClean="0">
                          <a:ln>
                            <a:noFill/>
                          </a:ln>
                          <a:effectLst/>
                        </a:rPr>
                        <a:t>Fleming et al, 2003</a:t>
                      </a:r>
                    </a:p>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mj-lt"/>
                      </a:endParaRPr>
                    </a:p>
                  </a:txBody>
                  <a:tcPr marT="45709" marB="45709" anchor="ctr" horzOverflow="overflow"/>
                </a:tc>
              </a:tr>
              <a:tr h="1414149">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600" u="none" strike="noStrike" cap="none" normalizeH="0" baseline="0" dirty="0" smtClean="0">
                          <a:ln>
                            <a:noFill/>
                          </a:ln>
                          <a:effectLst/>
                        </a:rPr>
                        <a:t>Randomized control trial of SBI in a Level I trauma center</a:t>
                      </a:r>
                    </a:p>
                    <a:p>
                      <a:pPr marL="0" marR="0" lvl="0" indent="0" algn="l" defTabSz="914400" rtl="0" eaLnBrk="1" fontAlgn="base" latinLnBrk="0" hangingPunct="1">
                        <a:lnSpc>
                          <a:spcPct val="100000"/>
                        </a:lnSpc>
                        <a:spcBef>
                          <a:spcPts val="0"/>
                        </a:spcBef>
                        <a:spcAft>
                          <a:spcPct val="0"/>
                        </a:spcAft>
                        <a:buClrTx/>
                        <a:buSzTx/>
                        <a:buFontTx/>
                        <a:buNone/>
                        <a:tabLst/>
                      </a:pPr>
                      <a:r>
                        <a:rPr kumimoji="0" lang="en-US" sz="1600" u="none" strike="noStrike" cap="none" normalizeH="0" baseline="0" dirty="0" smtClean="0">
                          <a:ln>
                            <a:noFill/>
                          </a:ln>
                          <a:effectLst/>
                        </a:rPr>
                        <a:t>Alcohol screening and counseling for trauma patients (&gt;700 patients). </a:t>
                      </a:r>
                      <a:endParaRPr kumimoji="0" lang="en-US" sz="1600" b="0" i="0" u="none" strike="noStrike" cap="none" normalizeH="0" baseline="0" dirty="0" smtClean="0">
                        <a:ln>
                          <a:noFill/>
                        </a:ln>
                        <a:solidFill>
                          <a:schemeClr val="tx1"/>
                        </a:solidFill>
                        <a:effectLst/>
                        <a:latin typeface="+mj-lt"/>
                      </a:endParaRPr>
                    </a:p>
                  </a:txBody>
                  <a:tcPr marT="45709" marB="45709" anchor="ctr" horzOverflow="overflow"/>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1600" u="none" strike="noStrike" cap="none" normalizeH="0" baseline="0" dirty="0" smtClean="0">
                          <a:ln>
                            <a:noFill/>
                          </a:ln>
                          <a:effectLst/>
                        </a:rPr>
                        <a:t>Reductions in medical costs</a:t>
                      </a:r>
                    </a:p>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600" u="none" strike="noStrike" cap="none" normalizeH="0" baseline="0" dirty="0" smtClean="0">
                        <a:ln>
                          <a:noFill/>
                        </a:ln>
                        <a:effectLst/>
                      </a:endParaRP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600" u="none" strike="noStrike" cap="none" normalizeH="0" baseline="0" dirty="0" smtClean="0">
                          <a:ln>
                            <a:noFill/>
                          </a:ln>
                          <a:effectLst/>
                        </a:rPr>
                        <a:t>$1.00 spent in intervention = $3.81 saving</a:t>
                      </a:r>
                      <a:endParaRPr kumimoji="0" lang="en-US" sz="1600" b="1" i="1" u="none" strike="noStrike" cap="none" normalizeH="0" baseline="0" dirty="0" smtClean="0">
                        <a:ln>
                          <a:noFill/>
                        </a:ln>
                        <a:solidFill>
                          <a:schemeClr val="tx1"/>
                        </a:solidFill>
                        <a:effectLst/>
                        <a:latin typeface="+mj-lt"/>
                      </a:endParaRPr>
                    </a:p>
                  </a:txBody>
                  <a:tcPr marT="45709" marB="45709" anchor="ctr" horzOverflow="overflow"/>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1400" u="none" strike="noStrike" cap="none" normalizeH="0" baseline="0" dirty="0" smtClean="0">
                          <a:ln>
                            <a:noFill/>
                          </a:ln>
                          <a:effectLst/>
                        </a:rPr>
                        <a:t>Gentilello et al, 2005</a:t>
                      </a:r>
                      <a:endParaRPr kumimoji="0" lang="en-US" sz="1400" b="0" i="0" u="none" strike="noStrike" cap="none" normalizeH="0" baseline="0" dirty="0" smtClean="0">
                        <a:ln>
                          <a:noFill/>
                        </a:ln>
                        <a:solidFill>
                          <a:schemeClr val="tx1"/>
                        </a:solidFill>
                        <a:effectLst/>
                        <a:latin typeface="+mj-lt"/>
                      </a:endParaRPr>
                    </a:p>
                  </a:txBody>
                  <a:tcPr marT="45709" marB="45709" anchor="ctr" horzOverflow="overflow"/>
                </a:tc>
              </a:tr>
            </a:tbl>
          </a:graphicData>
        </a:graphic>
      </p:graphicFrame>
      <p:sp>
        <p:nvSpPr>
          <p:cNvPr id="3" name="TextBox 2"/>
          <p:cNvSpPr txBox="1"/>
          <p:nvPr/>
        </p:nvSpPr>
        <p:spPr>
          <a:xfrm>
            <a:off x="228600" y="6426416"/>
            <a:ext cx="8382000" cy="276999"/>
          </a:xfrm>
          <a:prstGeom prst="rect">
            <a:avLst/>
          </a:prstGeom>
          <a:noFill/>
        </p:spPr>
        <p:txBody>
          <a:bodyPr wrap="square" rtlCol="0">
            <a:spAutoFit/>
          </a:bodyPr>
          <a:lstStyle/>
          <a:p>
            <a:r>
              <a:rPr lang="en-US" sz="1200" i="1" dirty="0"/>
              <a:t>Eric Goplerud, Ph.D</a:t>
            </a:r>
            <a:r>
              <a:rPr lang="en-US" sz="1200" i="1" dirty="0" smtClean="0"/>
              <a:t>. </a:t>
            </a:r>
            <a:r>
              <a:rPr lang="en-US" sz="1200" i="1" dirty="0"/>
              <a:t>Senior Vice </a:t>
            </a:r>
            <a:r>
              <a:rPr lang="en-US" sz="1200" i="1" dirty="0" smtClean="0"/>
              <a:t>President Director</a:t>
            </a:r>
            <a:r>
              <a:rPr lang="en-US" sz="1200" i="1" dirty="0"/>
              <a:t>, Substance Abuse, Mental Health </a:t>
            </a:r>
            <a:r>
              <a:rPr lang="en-US" sz="1200" i="1" dirty="0" smtClean="0"/>
              <a:t>and Criminal </a:t>
            </a:r>
            <a:r>
              <a:rPr lang="en-US" sz="1200" i="1" dirty="0"/>
              <a:t>Justice </a:t>
            </a:r>
            <a:r>
              <a:rPr lang="en-US" sz="1200" i="1" dirty="0" smtClean="0"/>
              <a:t>Studies</a:t>
            </a:r>
            <a:endParaRPr lang="en-US" sz="1200" i="1" dirty="0"/>
          </a:p>
        </p:txBody>
      </p:sp>
      <p:pic>
        <p:nvPicPr>
          <p:cNvPr id="2050" name="Picture 2"/>
          <p:cNvPicPr>
            <a:picLocks noChangeAspect="1" noChangeArrowheads="1"/>
          </p:cNvPicPr>
          <p:nvPr/>
        </p:nvPicPr>
        <p:blipFill rotWithShape="1">
          <a:blip r:embed="rId3">
            <a:duotone>
              <a:schemeClr val="bg2">
                <a:shade val="45000"/>
                <a:satMod val="135000"/>
              </a:schemeClr>
              <a:prstClr val="white"/>
            </a:duotone>
            <a:extLst>
              <a:ext uri="{28A0092B-C50C-407E-A947-70E740481C1C}">
                <a14:useLocalDpi xmlns:a14="http://schemas.microsoft.com/office/drawing/2010/main" val="0"/>
              </a:ext>
            </a:extLst>
          </a:blip>
          <a:srcRect r="36113" b="21428"/>
          <a:stretch/>
        </p:blipFill>
        <p:spPr bwMode="auto">
          <a:xfrm>
            <a:off x="7821888" y="6355366"/>
            <a:ext cx="1113597"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76186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944562"/>
          </a:xfrm>
        </p:spPr>
        <p:txBody>
          <a:bodyPr>
            <a:normAutofit/>
          </a:bodyPr>
          <a:lstStyle/>
          <a:p>
            <a:r>
              <a:rPr lang="en-US" sz="4000" cap="small" dirty="0" smtClean="0"/>
              <a:t>Other Driving Forces</a:t>
            </a:r>
            <a:endParaRPr lang="en-US" sz="4000" cap="small" dirty="0"/>
          </a:p>
        </p:txBody>
      </p:sp>
      <p:sp>
        <p:nvSpPr>
          <p:cNvPr id="5" name="Content Placeholder 4"/>
          <p:cNvSpPr>
            <a:spLocks noGrp="1"/>
          </p:cNvSpPr>
          <p:nvPr>
            <p:ph idx="1"/>
          </p:nvPr>
        </p:nvSpPr>
        <p:spPr>
          <a:xfrm>
            <a:off x="762000" y="1447800"/>
            <a:ext cx="7696200" cy="4343400"/>
          </a:xfrm>
        </p:spPr>
        <p:txBody>
          <a:bodyPr>
            <a:noAutofit/>
          </a:bodyPr>
          <a:lstStyle/>
          <a:p>
            <a:pPr marL="0" indent="0" algn="ctr">
              <a:buNone/>
            </a:pPr>
            <a:r>
              <a:rPr lang="en-US" sz="2800" b="1" dirty="0" smtClean="0"/>
              <a:t>ACS </a:t>
            </a:r>
            <a:r>
              <a:rPr lang="en-US" sz="2800" dirty="0" smtClean="0"/>
              <a:t>(American College of Surgeons)</a:t>
            </a:r>
          </a:p>
          <a:p>
            <a:pPr>
              <a:spcBef>
                <a:spcPts val="1200"/>
              </a:spcBef>
            </a:pPr>
            <a:r>
              <a:rPr lang="en-US" sz="2400" dirty="0" smtClean="0"/>
              <a:t>Level </a:t>
            </a:r>
            <a:r>
              <a:rPr lang="en-US" sz="2400" dirty="0"/>
              <a:t>I &amp; II Trauma </a:t>
            </a:r>
            <a:r>
              <a:rPr lang="en-US" sz="2400" dirty="0" smtClean="0"/>
              <a:t>Centers (271)</a:t>
            </a:r>
            <a:endParaRPr lang="en-US" sz="2400" dirty="0"/>
          </a:p>
          <a:p>
            <a:pPr lvl="1"/>
            <a:r>
              <a:rPr lang="en-US" sz="2000" dirty="0" smtClean="0"/>
              <a:t>Criteria Deficiency: </a:t>
            </a:r>
            <a:r>
              <a:rPr lang="en-US" sz="2000" dirty="0"/>
              <a:t>“The trauma center does not have a mechanism </a:t>
            </a:r>
            <a:r>
              <a:rPr lang="en-US" sz="2000" dirty="0" smtClean="0"/>
              <a:t>to identify </a:t>
            </a:r>
            <a:r>
              <a:rPr lang="en-US" sz="2000" dirty="0"/>
              <a:t>patients who are problem </a:t>
            </a:r>
            <a:r>
              <a:rPr lang="en-US" sz="2000" dirty="0" smtClean="0"/>
              <a:t>drinkers”</a:t>
            </a:r>
            <a:endParaRPr lang="en-US" sz="2000" dirty="0"/>
          </a:p>
          <a:p>
            <a:r>
              <a:rPr lang="en-US" sz="2400" dirty="0" smtClean="0"/>
              <a:t>Level </a:t>
            </a:r>
            <a:r>
              <a:rPr lang="en-US" sz="2400" dirty="0"/>
              <a:t>I Trauma </a:t>
            </a:r>
            <a:r>
              <a:rPr lang="en-US" sz="2400" dirty="0" smtClean="0"/>
              <a:t>Hospitals (203)</a:t>
            </a:r>
            <a:endParaRPr lang="en-US" sz="2400" dirty="0"/>
          </a:p>
          <a:p>
            <a:pPr lvl="1"/>
            <a:r>
              <a:rPr lang="en-US" sz="2000" dirty="0" smtClean="0"/>
              <a:t>Criteria Deficiency: “ </a:t>
            </a:r>
            <a:r>
              <a:rPr lang="en-US" sz="2000" dirty="0"/>
              <a:t>The trauma center does not have the capability </a:t>
            </a:r>
            <a:r>
              <a:rPr lang="en-US" sz="2000" dirty="0" smtClean="0"/>
              <a:t>to provide </a:t>
            </a:r>
            <a:r>
              <a:rPr lang="en-US" sz="2000" dirty="0"/>
              <a:t>intervention or referral for patients identified </a:t>
            </a:r>
            <a:r>
              <a:rPr lang="en-US" sz="2000" dirty="0" smtClean="0"/>
              <a:t>as problem </a:t>
            </a:r>
            <a:r>
              <a:rPr lang="en-US" sz="2000" dirty="0"/>
              <a:t>drinkers</a:t>
            </a:r>
            <a:r>
              <a:rPr lang="en-US" sz="2000" dirty="0" smtClean="0"/>
              <a:t>”</a:t>
            </a:r>
          </a:p>
          <a:p>
            <a:pPr algn="ctr">
              <a:buFontTx/>
              <a:buChar char="-"/>
            </a:pPr>
            <a:r>
              <a:rPr lang="en-US" sz="1600" i="1" dirty="0" smtClean="0"/>
              <a:t>COT </a:t>
            </a:r>
            <a:r>
              <a:rPr lang="en-US" sz="1600" i="1" dirty="0"/>
              <a:t>Resources for Optimal Care of the Injured Patient </a:t>
            </a:r>
            <a:r>
              <a:rPr lang="en-US" sz="1600" i="1" dirty="0" smtClean="0"/>
              <a:t>2006 –</a:t>
            </a:r>
          </a:p>
          <a:p>
            <a:pPr>
              <a:spcBef>
                <a:spcPts val="1800"/>
              </a:spcBef>
            </a:pPr>
            <a:r>
              <a:rPr lang="en-US" sz="2400" dirty="0"/>
              <a:t>Veterans Health Administration (VA)</a:t>
            </a:r>
          </a:p>
          <a:p>
            <a:pPr lvl="1"/>
            <a:r>
              <a:rPr lang="en-US" sz="2000" dirty="0"/>
              <a:t>Mandatory screening for risky alcohol use with AUDIT-C</a:t>
            </a:r>
          </a:p>
          <a:p>
            <a:pPr>
              <a:buFontTx/>
              <a:buChar char="-"/>
            </a:pPr>
            <a:endParaRPr lang="en-US" sz="1600" dirty="0"/>
          </a:p>
        </p:txBody>
      </p:sp>
    </p:spTree>
    <p:extLst>
      <p:ext uri="{BB962C8B-B14F-4D97-AF65-F5344CB8AC3E}">
        <p14:creationId xmlns:p14="http://schemas.microsoft.com/office/powerpoint/2010/main" val="10861808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t>TJC</a:t>
            </a:r>
            <a:r>
              <a:rPr lang="en-US" sz="2400" dirty="0" smtClean="0"/>
              <a:t/>
            </a:r>
            <a:br>
              <a:rPr lang="en-US" sz="2400" dirty="0" smtClean="0"/>
            </a:br>
            <a:r>
              <a:rPr lang="en-US" sz="2400" dirty="0" smtClean="0"/>
              <a:t>Joint </a:t>
            </a:r>
            <a:r>
              <a:rPr lang="en-US" sz="2400" dirty="0"/>
              <a:t>Commission for Accreditation of Health Care </a:t>
            </a:r>
            <a:r>
              <a:rPr lang="en-US" sz="2400" dirty="0" smtClean="0"/>
              <a:t>Orgs</a:t>
            </a:r>
            <a:endParaRPr lang="en-US" sz="3200" dirty="0"/>
          </a:p>
        </p:txBody>
      </p:sp>
      <p:sp>
        <p:nvSpPr>
          <p:cNvPr id="3" name="Content Placeholder 2"/>
          <p:cNvSpPr>
            <a:spLocks noGrp="1"/>
          </p:cNvSpPr>
          <p:nvPr>
            <p:ph idx="1"/>
          </p:nvPr>
        </p:nvSpPr>
        <p:spPr>
          <a:xfrm>
            <a:off x="457200" y="1905000"/>
            <a:ext cx="8458200" cy="4221163"/>
          </a:xfrm>
        </p:spPr>
        <p:txBody>
          <a:bodyPr>
            <a:noAutofit/>
          </a:bodyPr>
          <a:lstStyle/>
          <a:p>
            <a:r>
              <a:rPr lang="en-US" sz="2600" dirty="0"/>
              <a:t>Hospital-based inpatient psychiatric services (HBIPS) </a:t>
            </a:r>
          </a:p>
          <a:p>
            <a:pPr lvl="1">
              <a:spcBef>
                <a:spcPts val="1200"/>
              </a:spcBef>
            </a:pPr>
            <a:r>
              <a:rPr lang="en-US" sz="2100" dirty="0"/>
              <a:t>Mandatory reporting for 320 psychiatric hospitals since 2011</a:t>
            </a:r>
          </a:p>
          <a:p>
            <a:pPr lvl="1">
              <a:spcBef>
                <a:spcPts val="1200"/>
              </a:spcBef>
            </a:pPr>
            <a:r>
              <a:rPr lang="en-US" sz="2100" dirty="0"/>
              <a:t>Optional for general hospitals with psychiatric units</a:t>
            </a:r>
          </a:p>
          <a:p>
            <a:pPr lvl="1">
              <a:spcBef>
                <a:spcPts val="1200"/>
              </a:spcBef>
            </a:pPr>
            <a:r>
              <a:rPr lang="en-US" sz="2100" dirty="0"/>
              <a:t>HBIPS 1 – includes alcohol and drug screening</a:t>
            </a:r>
          </a:p>
          <a:p>
            <a:pPr>
              <a:spcBef>
                <a:spcPts val="1800"/>
              </a:spcBef>
            </a:pPr>
            <a:r>
              <a:rPr lang="en-US" sz="2600" dirty="0" smtClean="0"/>
              <a:t>TJC: </a:t>
            </a:r>
            <a:r>
              <a:rPr lang="en-US" sz="2600" dirty="0"/>
              <a:t>Substance Use </a:t>
            </a:r>
            <a:r>
              <a:rPr lang="en-US" sz="2600" dirty="0" smtClean="0"/>
              <a:t>Measures</a:t>
            </a:r>
          </a:p>
          <a:p>
            <a:pPr lvl="1">
              <a:spcBef>
                <a:spcPts val="1200"/>
              </a:spcBef>
            </a:pPr>
            <a:r>
              <a:rPr lang="en-US" sz="2100" dirty="0" smtClean="0"/>
              <a:t>Expectations </a:t>
            </a:r>
            <a:r>
              <a:rPr lang="en-US" sz="2100" dirty="0"/>
              <a:t>for CMS IPPS 2014</a:t>
            </a:r>
          </a:p>
          <a:p>
            <a:pPr lvl="1">
              <a:spcBef>
                <a:spcPts val="1200"/>
              </a:spcBef>
            </a:pPr>
            <a:r>
              <a:rPr lang="en-US" sz="2100" dirty="0" smtClean="0">
                <a:latin typeface="+mj-lt"/>
              </a:rPr>
              <a:t>4 </a:t>
            </a:r>
            <a:r>
              <a:rPr lang="en-US" sz="2100" dirty="0">
                <a:latin typeface="+mj-lt"/>
              </a:rPr>
              <a:t>hospital tobacco and 4 substance use SBIRT measures </a:t>
            </a:r>
          </a:p>
          <a:p>
            <a:pPr lvl="1">
              <a:spcBef>
                <a:spcPts val="1200"/>
              </a:spcBef>
            </a:pPr>
            <a:r>
              <a:rPr lang="en-US" sz="2100" dirty="0">
                <a:latin typeface="+mj-lt"/>
              </a:rPr>
              <a:t>Adopted by TJC 2011 as reportable measure sets for accreditation</a:t>
            </a:r>
          </a:p>
          <a:p>
            <a:pPr lvl="0"/>
            <a:endParaRPr lang="en-US" sz="2800" dirty="0">
              <a:latin typeface="+mj-lt"/>
            </a:endParaRPr>
          </a:p>
          <a:p>
            <a:endParaRPr lang="en-US" sz="2800" dirty="0">
              <a:latin typeface="+mj-lt"/>
            </a:endParaRPr>
          </a:p>
        </p:txBody>
      </p:sp>
    </p:spTree>
    <p:extLst>
      <p:ext uri="{BB962C8B-B14F-4D97-AF65-F5344CB8AC3E}">
        <p14:creationId xmlns:p14="http://schemas.microsoft.com/office/powerpoint/2010/main" val="2660870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dirty="0" smtClean="0"/>
              <a:t>The Joint Commission Measures</a:t>
            </a:r>
            <a:endParaRPr lang="en-US" sz="4000" dirty="0"/>
          </a:p>
        </p:txBody>
      </p:sp>
      <p:sp>
        <p:nvSpPr>
          <p:cNvPr id="3" name="Content Placeholder 2"/>
          <p:cNvSpPr>
            <a:spLocks noGrp="1"/>
          </p:cNvSpPr>
          <p:nvPr>
            <p:ph idx="1"/>
          </p:nvPr>
        </p:nvSpPr>
        <p:spPr>
          <a:xfrm>
            <a:off x="381000" y="1143000"/>
            <a:ext cx="8305800" cy="4830763"/>
          </a:xfrm>
        </p:spPr>
        <p:txBody>
          <a:bodyPr>
            <a:noAutofit/>
          </a:bodyPr>
          <a:lstStyle/>
          <a:p>
            <a:pPr>
              <a:spcBef>
                <a:spcPts val="600"/>
              </a:spcBef>
            </a:pPr>
            <a:r>
              <a:rPr lang="en-US" sz="1800" dirty="0" smtClean="0"/>
              <a:t>SBIRT SUB 1: </a:t>
            </a:r>
            <a:r>
              <a:rPr lang="en-US" sz="1800" b="1" cap="small" dirty="0" smtClean="0"/>
              <a:t>Substance Use</a:t>
            </a:r>
            <a:endParaRPr lang="en-US" sz="1800" b="1" dirty="0"/>
          </a:p>
          <a:p>
            <a:pPr lvl="1">
              <a:spcBef>
                <a:spcPts val="600"/>
              </a:spcBef>
            </a:pPr>
            <a:r>
              <a:rPr lang="en-US" sz="1600" dirty="0" smtClean="0"/>
              <a:t>Hospitalized patients who are screened during the hospital stay using a validated screening questionnaire for unhealthy alcohol use</a:t>
            </a:r>
            <a:endParaRPr lang="en-US" sz="1600" dirty="0"/>
          </a:p>
          <a:p>
            <a:pPr>
              <a:spcBef>
                <a:spcPts val="600"/>
              </a:spcBef>
            </a:pPr>
            <a:r>
              <a:rPr lang="en-US" sz="1800" dirty="0"/>
              <a:t>SBIRT SUB </a:t>
            </a:r>
            <a:r>
              <a:rPr lang="en-US" sz="1800" dirty="0" smtClean="0"/>
              <a:t>2: </a:t>
            </a:r>
            <a:r>
              <a:rPr lang="en-US" sz="1800" b="1" cap="small" dirty="0"/>
              <a:t>Substance </a:t>
            </a:r>
            <a:r>
              <a:rPr lang="en-US" sz="1800" b="1" cap="small" dirty="0" smtClean="0"/>
              <a:t>Use</a:t>
            </a:r>
          </a:p>
          <a:p>
            <a:pPr lvl="1">
              <a:spcBef>
                <a:spcPts val="600"/>
              </a:spcBef>
            </a:pPr>
            <a:r>
              <a:rPr lang="en-US" sz="1600" dirty="0" smtClean="0"/>
              <a:t>Patients who screened positive for unhealthy alcohol use who received or refused a brief intervention during hospital stay</a:t>
            </a:r>
          </a:p>
          <a:p>
            <a:pPr lvl="1">
              <a:spcBef>
                <a:spcPts val="600"/>
              </a:spcBef>
            </a:pPr>
            <a:r>
              <a:rPr lang="en-US" sz="1600" dirty="0" smtClean="0"/>
              <a:t>2a – Patients who received a brief intervention during hospital stay</a:t>
            </a:r>
          </a:p>
          <a:p>
            <a:pPr>
              <a:spcBef>
                <a:spcPts val="600"/>
              </a:spcBef>
            </a:pPr>
            <a:r>
              <a:rPr lang="en-US" sz="1800" dirty="0"/>
              <a:t>SBIRT SUB </a:t>
            </a:r>
            <a:r>
              <a:rPr lang="en-US" sz="1800" dirty="0" smtClean="0"/>
              <a:t>3: </a:t>
            </a:r>
            <a:r>
              <a:rPr lang="en-US" sz="1800" b="1" cap="small" dirty="0"/>
              <a:t>Substance </a:t>
            </a:r>
            <a:r>
              <a:rPr lang="en-US" sz="1800" b="1" cap="small" dirty="0" smtClean="0"/>
              <a:t>Use</a:t>
            </a:r>
            <a:endParaRPr lang="en-US" sz="1800" cap="small" dirty="0" smtClean="0"/>
          </a:p>
          <a:p>
            <a:pPr lvl="1">
              <a:spcBef>
                <a:spcPts val="600"/>
              </a:spcBef>
            </a:pPr>
            <a:r>
              <a:rPr lang="en-US" sz="1600" dirty="0" smtClean="0"/>
              <a:t>Patients who are identified with alcohol or drug use disorder who receive or refuse at discharge a prescription for FDA-approved medications for alcohol or drug use disorder, OR who receive or refuse a referral for addictions treatment</a:t>
            </a:r>
          </a:p>
          <a:p>
            <a:pPr lvl="1">
              <a:spcBef>
                <a:spcPts val="600"/>
              </a:spcBef>
            </a:pPr>
            <a:r>
              <a:rPr lang="en-US" sz="1600" dirty="0" smtClean="0"/>
              <a:t>3a – Patients who are identified with alcohol or drug disorder who receive a prescription for FDA-approved medications for alcohol or drug use disorder OR a referral for addictions treatment</a:t>
            </a:r>
          </a:p>
          <a:p>
            <a:pPr>
              <a:spcBef>
                <a:spcPts val="600"/>
              </a:spcBef>
            </a:pPr>
            <a:r>
              <a:rPr lang="en-US" sz="1800" dirty="0"/>
              <a:t>SBIRT SUB </a:t>
            </a:r>
            <a:r>
              <a:rPr lang="en-US" sz="1800" dirty="0" smtClean="0"/>
              <a:t>4: </a:t>
            </a:r>
            <a:r>
              <a:rPr lang="en-US" sz="1800" b="1" cap="small" dirty="0"/>
              <a:t>Substance </a:t>
            </a:r>
            <a:r>
              <a:rPr lang="en-US" sz="1800" b="1" cap="small" dirty="0" smtClean="0"/>
              <a:t>Use</a:t>
            </a:r>
          </a:p>
          <a:p>
            <a:pPr lvl="1">
              <a:spcBef>
                <a:spcPts val="600"/>
              </a:spcBef>
            </a:pPr>
            <a:r>
              <a:rPr lang="en-US" sz="1400" dirty="0" smtClean="0"/>
              <a:t>Discharged patients who screened positive for unhealthy alcohol use or who received a diagnosis of alcohol or drug disorder during their inpatient stay, who are contacted within 30 days after hospital discharge and follow-up information regarding their alcohol or drug use status post discharge is collected</a:t>
            </a:r>
            <a:endParaRPr lang="en-US" sz="1400" dirty="0"/>
          </a:p>
          <a:p>
            <a:pPr marL="400050" lvl="1" indent="0" algn="r">
              <a:spcBef>
                <a:spcPts val="0"/>
              </a:spcBef>
              <a:buNone/>
            </a:pPr>
            <a:r>
              <a:rPr lang="en-US" sz="1200" dirty="0" smtClean="0"/>
              <a:t>Adopted by TJC  in 2011 as reportable measure set for accreditation</a:t>
            </a:r>
          </a:p>
          <a:p>
            <a:pPr lvl="1">
              <a:spcBef>
                <a:spcPts val="600"/>
              </a:spcBef>
            </a:pPr>
            <a:endParaRPr lang="en-US" sz="1800" i="1" dirty="0"/>
          </a:p>
          <a:p>
            <a:pPr marL="457200" lvl="1" indent="0">
              <a:spcBef>
                <a:spcPts val="600"/>
              </a:spcBef>
              <a:buNone/>
            </a:pPr>
            <a:endParaRPr lang="en-US" sz="1800" i="1" dirty="0" smtClean="0"/>
          </a:p>
        </p:txBody>
      </p:sp>
    </p:spTree>
    <p:extLst>
      <p:ext uri="{BB962C8B-B14F-4D97-AF65-F5344CB8AC3E}">
        <p14:creationId xmlns:p14="http://schemas.microsoft.com/office/powerpoint/2010/main" val="38987413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z="4000" dirty="0">
                <a:solidFill>
                  <a:prstClr val="white"/>
                </a:solidFill>
              </a:rPr>
              <a:t>The Joint Commission Measures</a:t>
            </a:r>
            <a:endParaRPr lang="en-US" dirty="0"/>
          </a:p>
        </p:txBody>
      </p:sp>
      <p:sp>
        <p:nvSpPr>
          <p:cNvPr id="3" name="Content Placeholder 2"/>
          <p:cNvSpPr>
            <a:spLocks noGrp="1"/>
          </p:cNvSpPr>
          <p:nvPr>
            <p:ph idx="1"/>
          </p:nvPr>
        </p:nvSpPr>
        <p:spPr>
          <a:xfrm>
            <a:off x="457200" y="1295400"/>
            <a:ext cx="8229600" cy="4830763"/>
          </a:xfrm>
        </p:spPr>
        <p:txBody>
          <a:bodyPr>
            <a:normAutofit fontScale="92500"/>
          </a:bodyPr>
          <a:lstStyle/>
          <a:p>
            <a:pPr>
              <a:spcBef>
                <a:spcPts val="1200"/>
              </a:spcBef>
            </a:pPr>
            <a:r>
              <a:rPr lang="en-US" sz="2400" dirty="0" smtClean="0"/>
              <a:t>TOB </a:t>
            </a:r>
            <a:r>
              <a:rPr lang="en-US" sz="2400" dirty="0"/>
              <a:t>1,2,3&amp;4:  </a:t>
            </a:r>
            <a:r>
              <a:rPr lang="en-US" sz="2400" b="1" cap="small" dirty="0"/>
              <a:t>Tobacco Treatment Measures:</a:t>
            </a:r>
          </a:p>
          <a:p>
            <a:pPr lvl="1">
              <a:spcBef>
                <a:spcPts val="600"/>
              </a:spcBef>
            </a:pPr>
            <a:r>
              <a:rPr lang="en-US" sz="2100" dirty="0" smtClean="0"/>
              <a:t>Tobacco use screening, treatment provided or offered  during hospital stay, at discharge, and assessment of status post discharge</a:t>
            </a:r>
          </a:p>
          <a:p>
            <a:pPr>
              <a:spcBef>
                <a:spcPts val="1200"/>
              </a:spcBef>
            </a:pPr>
            <a:r>
              <a:rPr lang="en-US" sz="2400" dirty="0"/>
              <a:t>NQF (National Quality Forum) review 2012</a:t>
            </a:r>
          </a:p>
          <a:p>
            <a:pPr lvl="1">
              <a:spcBef>
                <a:spcPts val="1200"/>
              </a:spcBef>
            </a:pPr>
            <a:r>
              <a:rPr lang="en-US" sz="2000" dirty="0"/>
              <a:t>Pushing for implementation through TJC</a:t>
            </a:r>
          </a:p>
          <a:p>
            <a:pPr lvl="1">
              <a:spcBef>
                <a:spcPts val="1200"/>
              </a:spcBef>
            </a:pPr>
            <a:r>
              <a:rPr lang="en-US" sz="2000" dirty="0"/>
              <a:t>TJC requesting additional data to support measures</a:t>
            </a:r>
          </a:p>
          <a:p>
            <a:pPr lvl="1">
              <a:spcBef>
                <a:spcPts val="1200"/>
              </a:spcBef>
            </a:pPr>
            <a:r>
              <a:rPr lang="en-US" sz="2000" dirty="0" smtClean="0"/>
              <a:t>Additional data submitted fall 2012</a:t>
            </a:r>
            <a:endParaRPr lang="en-US" sz="2000" dirty="0"/>
          </a:p>
          <a:p>
            <a:pPr>
              <a:spcBef>
                <a:spcPts val="1200"/>
              </a:spcBef>
            </a:pPr>
            <a:r>
              <a:rPr lang="en-US" sz="2400" dirty="0"/>
              <a:t>CMS Inpatient Prospective Payment System Rule (IPPS)</a:t>
            </a:r>
          </a:p>
          <a:p>
            <a:pPr lvl="1">
              <a:spcBef>
                <a:spcPts val="1200"/>
              </a:spcBef>
            </a:pPr>
            <a:r>
              <a:rPr lang="en-US" sz="2000" i="1" dirty="0"/>
              <a:t>“Once the e-specifications and the HER-based collection mechanism are available for the smoking and alcohol cessation measures developed by TJC, we intend to propose two TJC smoking and alcohol cessation measure sets for inclusion in the Hospital IQR Program.” (p.715</a:t>
            </a:r>
            <a:r>
              <a:rPr lang="en-US" sz="2000" i="1" dirty="0" smtClean="0"/>
              <a:t>)</a:t>
            </a:r>
          </a:p>
          <a:p>
            <a:pPr lvl="1">
              <a:spcBef>
                <a:spcPts val="1200"/>
              </a:spcBef>
            </a:pPr>
            <a:endParaRPr lang="en-US" sz="2000" i="1" dirty="0"/>
          </a:p>
          <a:p>
            <a:pPr>
              <a:spcBef>
                <a:spcPts val="600"/>
              </a:spcBef>
            </a:pPr>
            <a:endParaRPr lang="en-US" sz="2200" dirty="0"/>
          </a:p>
          <a:p>
            <a:endParaRPr lang="en-US" dirty="0"/>
          </a:p>
        </p:txBody>
      </p:sp>
      <p:pic>
        <p:nvPicPr>
          <p:cNvPr id="4" name="Picture 2"/>
          <p:cNvPicPr>
            <a:picLocks noChangeAspect="1" noChangeArrowheads="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914400" y="6155055"/>
            <a:ext cx="73152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9048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Potential </a:t>
            </a:r>
            <a:r>
              <a:rPr lang="en-US" b="1" dirty="0" smtClean="0"/>
              <a:t>Revenue Generation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763209"/>
              </p:ext>
            </p:extLst>
          </p:nvPr>
        </p:nvGraphicFramePr>
        <p:xfrm>
          <a:off x="381000" y="3783923"/>
          <a:ext cx="8229599" cy="2647355"/>
        </p:xfrm>
        <a:graphic>
          <a:graphicData uri="http://schemas.openxmlformats.org/drawingml/2006/table">
            <a:tbl>
              <a:tblPr firstRow="1" firstCol="1" bandRow="1">
                <a:tableStyleId>{5C22544A-7EE6-4342-B048-85BDC9FD1C3A}</a:tableStyleId>
              </a:tblPr>
              <a:tblGrid>
                <a:gridCol w="1175569"/>
                <a:gridCol w="653231"/>
                <a:gridCol w="1219200"/>
                <a:gridCol w="1371600"/>
                <a:gridCol w="1371600"/>
                <a:gridCol w="1262216"/>
                <a:gridCol w="1176183"/>
              </a:tblGrid>
              <a:tr h="495302">
                <a:tc>
                  <a:txBody>
                    <a:bodyPr/>
                    <a:lstStyle/>
                    <a:p>
                      <a:pPr marL="0" marR="0" algn="ctr">
                        <a:spcBef>
                          <a:spcPts val="0"/>
                        </a:spcBef>
                        <a:spcAft>
                          <a:spcPts val="0"/>
                        </a:spcAft>
                      </a:pPr>
                      <a:r>
                        <a:rPr lang="en-US" sz="1400" dirty="0">
                          <a:effectLst/>
                        </a:rPr>
                        <a:t>Plan</a:t>
                      </a:r>
                      <a:endParaRPr lang="en-US" sz="1200" dirty="0">
                        <a:effectLst/>
                        <a:latin typeface="Calibri"/>
                        <a:ea typeface="Calibri"/>
                      </a:endParaRPr>
                    </a:p>
                  </a:txBody>
                  <a:tcPr marL="66298" marR="66298" marT="0" marB="0" anchor="ctr"/>
                </a:tc>
                <a:tc gridSpan="3">
                  <a:txBody>
                    <a:bodyPr/>
                    <a:lstStyle/>
                    <a:p>
                      <a:pPr marL="0" marR="0" algn="ctr">
                        <a:spcBef>
                          <a:spcPts val="0"/>
                        </a:spcBef>
                        <a:spcAft>
                          <a:spcPts val="0"/>
                        </a:spcAft>
                      </a:pPr>
                      <a:r>
                        <a:rPr lang="en-US" sz="1400" dirty="0">
                          <a:effectLst/>
                        </a:rPr>
                        <a:t>Tobacco</a:t>
                      </a:r>
                      <a:endParaRPr lang="en-US" sz="1200" dirty="0">
                        <a:effectLst/>
                        <a:latin typeface="Calibri"/>
                        <a:ea typeface="Calibri"/>
                      </a:endParaRPr>
                    </a:p>
                  </a:txBody>
                  <a:tcPr marL="66298" marR="66298" marT="0" marB="0" anchor="ct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400">
                          <a:effectLst/>
                        </a:rPr>
                        <a:t>Alcohol/Drugs</a:t>
                      </a:r>
                      <a:endParaRPr lang="en-US" sz="1200">
                        <a:effectLst/>
                        <a:latin typeface="Calibri"/>
                        <a:ea typeface="Calibri"/>
                      </a:endParaRPr>
                    </a:p>
                  </a:txBody>
                  <a:tcPr marL="66298" marR="66298" marT="0" marB="0" anchor="ctr"/>
                </a:tc>
                <a:tc hMerge="1">
                  <a:txBody>
                    <a:bodyPr/>
                    <a:lstStyle/>
                    <a:p>
                      <a:endParaRPr lang="en-US"/>
                    </a:p>
                  </a:txBody>
                  <a:tcPr/>
                </a:tc>
                <a:tc hMerge="1">
                  <a:txBody>
                    <a:bodyPr/>
                    <a:lstStyle/>
                    <a:p>
                      <a:endParaRPr lang="en-US"/>
                    </a:p>
                  </a:txBody>
                  <a:tcPr/>
                </a:tc>
              </a:tr>
              <a:tr h="594361">
                <a:tc>
                  <a:txBody>
                    <a:bodyPr/>
                    <a:lstStyle/>
                    <a:p>
                      <a:pPr marL="0" marR="0" algn="ctr">
                        <a:spcBef>
                          <a:spcPts val="0"/>
                        </a:spcBef>
                        <a:spcAft>
                          <a:spcPts val="0"/>
                        </a:spcAft>
                      </a:pPr>
                      <a:r>
                        <a:rPr lang="en-US" sz="1400">
                          <a:effectLst/>
                        </a:rPr>
                        <a:t> </a:t>
                      </a:r>
                      <a:endParaRPr lang="en-US" sz="1200">
                        <a:effectLst/>
                        <a:latin typeface="Calibri"/>
                        <a:ea typeface="Calibri"/>
                      </a:endParaRPr>
                    </a:p>
                  </a:txBody>
                  <a:tcPr marL="66298" marR="66298" marT="0" marB="0" anchor="ctr"/>
                </a:tc>
                <a:tc>
                  <a:txBody>
                    <a:bodyPr/>
                    <a:lstStyle/>
                    <a:p>
                      <a:pPr marL="0" marR="0" algn="ctr">
                        <a:spcBef>
                          <a:spcPts val="0"/>
                        </a:spcBef>
                        <a:spcAft>
                          <a:spcPts val="0"/>
                        </a:spcAft>
                      </a:pPr>
                      <a:r>
                        <a:rPr lang="en-US" sz="1400" dirty="0" smtClean="0">
                          <a:effectLst/>
                        </a:rPr>
                        <a:t>Assess</a:t>
                      </a:r>
                      <a:endParaRPr lang="en-US" sz="1200" dirty="0">
                        <a:effectLst/>
                        <a:latin typeface="Calibri"/>
                        <a:ea typeface="Calibri"/>
                      </a:endParaRPr>
                    </a:p>
                  </a:txBody>
                  <a:tcPr marL="66298" marR="66298" marT="0" marB="0" anchor="ctr"/>
                </a:tc>
                <a:tc>
                  <a:txBody>
                    <a:bodyPr/>
                    <a:lstStyle/>
                    <a:p>
                      <a:pPr marL="0" marR="0" algn="ctr">
                        <a:spcBef>
                          <a:spcPts val="0"/>
                        </a:spcBef>
                        <a:spcAft>
                          <a:spcPts val="0"/>
                        </a:spcAft>
                      </a:pPr>
                      <a:r>
                        <a:rPr lang="en-US" sz="1400" dirty="0" smtClean="0">
                          <a:effectLst/>
                        </a:rPr>
                        <a:t>Int </a:t>
                      </a:r>
                      <a:r>
                        <a:rPr lang="en-US" sz="1400" dirty="0">
                          <a:effectLst/>
                        </a:rPr>
                        <a:t>3-10min</a:t>
                      </a:r>
                      <a:endParaRPr lang="en-US" sz="1200" dirty="0">
                        <a:effectLst/>
                        <a:latin typeface="Calibri"/>
                        <a:ea typeface="Calibri"/>
                      </a:endParaRPr>
                    </a:p>
                  </a:txBody>
                  <a:tcPr marL="66298" marR="66298" marT="0" marB="0" anchor="ctr"/>
                </a:tc>
                <a:tc>
                  <a:txBody>
                    <a:bodyPr/>
                    <a:lstStyle/>
                    <a:p>
                      <a:pPr marL="0" marR="0" algn="ctr">
                        <a:spcBef>
                          <a:spcPts val="0"/>
                        </a:spcBef>
                        <a:spcAft>
                          <a:spcPts val="0"/>
                        </a:spcAft>
                      </a:pPr>
                      <a:r>
                        <a:rPr lang="en-US" sz="1400" dirty="0" smtClean="0">
                          <a:effectLst/>
                        </a:rPr>
                        <a:t>Int </a:t>
                      </a:r>
                      <a:r>
                        <a:rPr lang="en-US" sz="1400" dirty="0">
                          <a:effectLst/>
                        </a:rPr>
                        <a:t>&gt; 10 min</a:t>
                      </a:r>
                      <a:endParaRPr lang="en-US" sz="1200" dirty="0">
                        <a:effectLst/>
                        <a:latin typeface="Calibri"/>
                        <a:ea typeface="Calibri"/>
                      </a:endParaRPr>
                    </a:p>
                  </a:txBody>
                  <a:tcPr marL="66298" marR="66298" marT="0" marB="0" anchor="ctr"/>
                </a:tc>
                <a:tc>
                  <a:txBody>
                    <a:bodyPr/>
                    <a:lstStyle/>
                    <a:p>
                      <a:pPr marL="0" marR="0" algn="ctr">
                        <a:spcBef>
                          <a:spcPts val="0"/>
                        </a:spcBef>
                        <a:spcAft>
                          <a:spcPts val="0"/>
                        </a:spcAft>
                      </a:pPr>
                      <a:r>
                        <a:rPr lang="en-US" sz="1400" dirty="0">
                          <a:effectLst/>
                        </a:rPr>
                        <a:t>Assessment</a:t>
                      </a:r>
                      <a:endParaRPr lang="en-US" sz="1200" dirty="0">
                        <a:effectLst/>
                        <a:latin typeface="Calibri"/>
                        <a:ea typeface="Calibri"/>
                      </a:endParaRPr>
                    </a:p>
                  </a:txBody>
                  <a:tcPr marL="66298" marR="66298" marT="0" marB="0" anchor="ctr"/>
                </a:tc>
                <a:tc>
                  <a:txBody>
                    <a:bodyPr/>
                    <a:lstStyle/>
                    <a:p>
                      <a:pPr marL="0" marR="0" algn="ctr">
                        <a:spcBef>
                          <a:spcPts val="0"/>
                        </a:spcBef>
                        <a:spcAft>
                          <a:spcPts val="0"/>
                        </a:spcAft>
                      </a:pPr>
                      <a:r>
                        <a:rPr lang="en-US" sz="1400" dirty="0">
                          <a:effectLst/>
                        </a:rPr>
                        <a:t>Intervention 15-30 min</a:t>
                      </a:r>
                      <a:endParaRPr lang="en-US" sz="1200" dirty="0">
                        <a:effectLst/>
                        <a:latin typeface="Calibri"/>
                        <a:ea typeface="Calibri"/>
                      </a:endParaRPr>
                    </a:p>
                  </a:txBody>
                  <a:tcPr marL="66298" marR="66298" marT="0" marB="0" anchor="ctr"/>
                </a:tc>
                <a:tc>
                  <a:txBody>
                    <a:bodyPr/>
                    <a:lstStyle/>
                    <a:p>
                      <a:pPr marL="0" marR="0" algn="ctr">
                        <a:spcBef>
                          <a:spcPts val="0"/>
                        </a:spcBef>
                        <a:spcAft>
                          <a:spcPts val="0"/>
                        </a:spcAft>
                      </a:pPr>
                      <a:r>
                        <a:rPr lang="en-US" sz="1400" dirty="0">
                          <a:effectLst/>
                        </a:rPr>
                        <a:t>Intervention &gt; 30 min</a:t>
                      </a:r>
                      <a:endParaRPr lang="en-US" sz="1200" dirty="0">
                        <a:effectLst/>
                        <a:latin typeface="Calibri"/>
                        <a:ea typeface="Calibri"/>
                      </a:endParaRPr>
                    </a:p>
                  </a:txBody>
                  <a:tcPr marL="66298" marR="66298" marT="0" marB="0" anchor="ctr"/>
                </a:tc>
              </a:tr>
              <a:tr h="338490">
                <a:tc>
                  <a:txBody>
                    <a:bodyPr/>
                    <a:lstStyle/>
                    <a:p>
                      <a:pPr marL="0" marR="0" algn="ctr">
                        <a:spcBef>
                          <a:spcPts val="0"/>
                        </a:spcBef>
                        <a:spcAft>
                          <a:spcPts val="0"/>
                        </a:spcAft>
                      </a:pPr>
                      <a:r>
                        <a:rPr lang="en-US" sz="1400">
                          <a:effectLst/>
                        </a:rPr>
                        <a:t>Commercial</a:t>
                      </a:r>
                      <a:endParaRPr lang="en-US" sz="1200">
                        <a:effectLst/>
                        <a:latin typeface="Calibri"/>
                        <a:ea typeface="Calibri"/>
                      </a:endParaRPr>
                    </a:p>
                  </a:txBody>
                  <a:tcPr marL="66298" marR="66298" marT="0" marB="0" anchor="ctr"/>
                </a:tc>
                <a:tc>
                  <a:txBody>
                    <a:bodyPr/>
                    <a:lstStyle/>
                    <a:p>
                      <a:pPr marL="0" marR="0" algn="ctr">
                        <a:spcBef>
                          <a:spcPts val="0"/>
                        </a:spcBef>
                        <a:spcAft>
                          <a:spcPts val="0"/>
                        </a:spcAft>
                      </a:pPr>
                      <a:r>
                        <a:rPr lang="en-US" sz="1400">
                          <a:effectLst/>
                        </a:rPr>
                        <a:t>0</a:t>
                      </a:r>
                      <a:endParaRPr lang="en-US" sz="1200">
                        <a:effectLst/>
                        <a:latin typeface="Calibri"/>
                        <a:ea typeface="Calibri"/>
                      </a:endParaRPr>
                    </a:p>
                  </a:txBody>
                  <a:tcPr marL="66298" marR="66298" marT="0" marB="0" anchor="ctr"/>
                </a:tc>
                <a:tc>
                  <a:txBody>
                    <a:bodyPr/>
                    <a:lstStyle/>
                    <a:p>
                      <a:pPr marL="0" marR="0" algn="ctr">
                        <a:spcBef>
                          <a:spcPts val="0"/>
                        </a:spcBef>
                        <a:spcAft>
                          <a:spcPts val="0"/>
                        </a:spcAft>
                      </a:pPr>
                      <a:r>
                        <a:rPr lang="en-US" sz="1400">
                          <a:effectLst/>
                        </a:rPr>
                        <a:t>99406 -- $15</a:t>
                      </a:r>
                      <a:endParaRPr lang="en-US" sz="1200">
                        <a:effectLst/>
                        <a:latin typeface="Calibri"/>
                        <a:ea typeface="Calibri"/>
                      </a:endParaRPr>
                    </a:p>
                  </a:txBody>
                  <a:tcPr marL="66298" marR="66298" marT="0" marB="0" anchor="ctr"/>
                </a:tc>
                <a:tc>
                  <a:txBody>
                    <a:bodyPr/>
                    <a:lstStyle/>
                    <a:p>
                      <a:pPr marL="0" marR="0" algn="ctr">
                        <a:spcBef>
                          <a:spcPts val="0"/>
                        </a:spcBef>
                        <a:spcAft>
                          <a:spcPts val="0"/>
                        </a:spcAft>
                      </a:pPr>
                      <a:r>
                        <a:rPr lang="en-US" sz="1400">
                          <a:effectLst/>
                        </a:rPr>
                        <a:t>99407 -- $30</a:t>
                      </a:r>
                      <a:endParaRPr lang="en-US" sz="1200">
                        <a:effectLst/>
                        <a:latin typeface="Calibri"/>
                        <a:ea typeface="Calibri"/>
                      </a:endParaRPr>
                    </a:p>
                  </a:txBody>
                  <a:tcPr marL="66298" marR="66298" marT="0" marB="0" anchor="ctr"/>
                </a:tc>
                <a:tc>
                  <a:txBody>
                    <a:bodyPr/>
                    <a:lstStyle/>
                    <a:p>
                      <a:pPr marL="0" marR="0" algn="ctr">
                        <a:spcBef>
                          <a:spcPts val="0"/>
                        </a:spcBef>
                        <a:spcAft>
                          <a:spcPts val="0"/>
                        </a:spcAft>
                      </a:pPr>
                      <a:r>
                        <a:rPr lang="en-US" sz="1400" dirty="0">
                          <a:effectLst/>
                        </a:rPr>
                        <a:t>99420 -- $35.35</a:t>
                      </a:r>
                      <a:endParaRPr lang="en-US" sz="1200" dirty="0">
                        <a:effectLst/>
                        <a:latin typeface="Calibri"/>
                        <a:ea typeface="Calibri"/>
                      </a:endParaRPr>
                    </a:p>
                  </a:txBody>
                  <a:tcPr marL="66298" marR="66298" marT="0" marB="0" anchor="ctr"/>
                </a:tc>
                <a:tc>
                  <a:txBody>
                    <a:bodyPr/>
                    <a:lstStyle/>
                    <a:p>
                      <a:pPr marL="0" marR="0" algn="ctr">
                        <a:spcBef>
                          <a:spcPts val="0"/>
                        </a:spcBef>
                        <a:spcAft>
                          <a:spcPts val="0"/>
                        </a:spcAft>
                      </a:pPr>
                      <a:r>
                        <a:rPr lang="en-US" sz="1400">
                          <a:effectLst/>
                        </a:rPr>
                        <a:t>99408 -- $33 </a:t>
                      </a:r>
                      <a:endParaRPr lang="en-US" sz="1200">
                        <a:effectLst/>
                        <a:latin typeface="Calibri"/>
                        <a:ea typeface="Calibri"/>
                      </a:endParaRPr>
                    </a:p>
                  </a:txBody>
                  <a:tcPr marL="66298" marR="66298" marT="0" marB="0" anchor="ctr"/>
                </a:tc>
                <a:tc>
                  <a:txBody>
                    <a:bodyPr/>
                    <a:lstStyle/>
                    <a:p>
                      <a:pPr marL="0" marR="0" algn="ctr">
                        <a:spcBef>
                          <a:spcPts val="0"/>
                        </a:spcBef>
                        <a:spcAft>
                          <a:spcPts val="0"/>
                        </a:spcAft>
                      </a:pPr>
                      <a:r>
                        <a:rPr lang="en-US" sz="1400" dirty="0">
                          <a:effectLst/>
                        </a:rPr>
                        <a:t>99409 -- $66 </a:t>
                      </a:r>
                      <a:endParaRPr lang="en-US" sz="1200" dirty="0">
                        <a:effectLst/>
                        <a:latin typeface="Calibri"/>
                        <a:ea typeface="Calibri"/>
                      </a:endParaRPr>
                    </a:p>
                  </a:txBody>
                  <a:tcPr marL="66298" marR="66298" marT="0" marB="0" anchor="ctr"/>
                </a:tc>
              </a:tr>
              <a:tr h="396241">
                <a:tc>
                  <a:txBody>
                    <a:bodyPr/>
                    <a:lstStyle/>
                    <a:p>
                      <a:pPr marL="0" marR="0" algn="ctr">
                        <a:spcBef>
                          <a:spcPts val="0"/>
                        </a:spcBef>
                        <a:spcAft>
                          <a:spcPts val="0"/>
                        </a:spcAft>
                      </a:pPr>
                      <a:r>
                        <a:rPr lang="en-US" sz="1400">
                          <a:effectLst/>
                        </a:rPr>
                        <a:t>Medicare</a:t>
                      </a:r>
                      <a:endParaRPr lang="en-US" sz="1200">
                        <a:effectLst/>
                        <a:latin typeface="Calibri"/>
                        <a:ea typeface="Calibri"/>
                      </a:endParaRPr>
                    </a:p>
                  </a:txBody>
                  <a:tcPr marL="66298" marR="66298" marT="0" marB="0" anchor="ctr"/>
                </a:tc>
                <a:tc>
                  <a:txBody>
                    <a:bodyPr/>
                    <a:lstStyle/>
                    <a:p>
                      <a:pPr marL="0" marR="0" algn="ctr">
                        <a:spcBef>
                          <a:spcPts val="0"/>
                        </a:spcBef>
                        <a:spcAft>
                          <a:spcPts val="0"/>
                        </a:spcAft>
                      </a:pPr>
                      <a:r>
                        <a:rPr lang="en-US" sz="1400">
                          <a:effectLst/>
                        </a:rPr>
                        <a:t>0</a:t>
                      </a:r>
                      <a:endParaRPr lang="en-US" sz="1200">
                        <a:effectLst/>
                        <a:latin typeface="Calibri"/>
                        <a:ea typeface="Calibri"/>
                      </a:endParaRPr>
                    </a:p>
                  </a:txBody>
                  <a:tcPr marL="66298" marR="66298" marT="0" marB="0" anchor="ctr"/>
                </a:tc>
                <a:tc>
                  <a:txBody>
                    <a:bodyPr/>
                    <a:lstStyle/>
                    <a:p>
                      <a:pPr marL="0" marR="0" algn="ctr">
                        <a:spcBef>
                          <a:spcPts val="0"/>
                        </a:spcBef>
                        <a:spcAft>
                          <a:spcPts val="0"/>
                        </a:spcAft>
                      </a:pPr>
                      <a:r>
                        <a:rPr lang="en-US" sz="1400">
                          <a:effectLst/>
                        </a:rPr>
                        <a:t>99406 --$14</a:t>
                      </a:r>
                      <a:endParaRPr lang="en-US" sz="1200">
                        <a:effectLst/>
                        <a:latin typeface="Calibri"/>
                        <a:ea typeface="Calibri"/>
                      </a:endParaRPr>
                    </a:p>
                  </a:txBody>
                  <a:tcPr marL="66298" marR="66298" marT="0" marB="0" anchor="ctr"/>
                </a:tc>
                <a:tc>
                  <a:txBody>
                    <a:bodyPr/>
                    <a:lstStyle/>
                    <a:p>
                      <a:pPr marL="0" marR="0" algn="ctr">
                        <a:spcBef>
                          <a:spcPts val="0"/>
                        </a:spcBef>
                        <a:spcAft>
                          <a:spcPts val="0"/>
                        </a:spcAft>
                      </a:pPr>
                      <a:r>
                        <a:rPr lang="en-US" sz="1400">
                          <a:effectLst/>
                        </a:rPr>
                        <a:t>99407 -- $29</a:t>
                      </a:r>
                      <a:endParaRPr lang="en-US" sz="1200">
                        <a:effectLst/>
                        <a:latin typeface="Calibri"/>
                        <a:ea typeface="Calibri"/>
                      </a:endParaRPr>
                    </a:p>
                  </a:txBody>
                  <a:tcPr marL="66298" marR="66298" marT="0" marB="0" anchor="ctr"/>
                </a:tc>
                <a:tc>
                  <a:txBody>
                    <a:bodyPr/>
                    <a:lstStyle/>
                    <a:p>
                      <a:pPr marL="0" marR="0" algn="ctr">
                        <a:spcBef>
                          <a:spcPts val="0"/>
                        </a:spcBef>
                        <a:spcAft>
                          <a:spcPts val="0"/>
                        </a:spcAft>
                      </a:pPr>
                      <a:r>
                        <a:rPr lang="en-US" sz="1400">
                          <a:effectLst/>
                        </a:rPr>
                        <a:t> </a:t>
                      </a:r>
                      <a:endParaRPr lang="en-US" sz="1200">
                        <a:effectLst/>
                        <a:latin typeface="Calibri"/>
                        <a:ea typeface="Calibri"/>
                      </a:endParaRPr>
                    </a:p>
                  </a:txBody>
                  <a:tcPr marL="66298" marR="66298" marT="0" marB="0" anchor="ctr"/>
                </a:tc>
                <a:tc>
                  <a:txBody>
                    <a:bodyPr/>
                    <a:lstStyle/>
                    <a:p>
                      <a:pPr marL="0" marR="0" algn="ctr">
                        <a:spcBef>
                          <a:spcPts val="0"/>
                        </a:spcBef>
                        <a:spcAft>
                          <a:spcPts val="0"/>
                        </a:spcAft>
                      </a:pPr>
                      <a:r>
                        <a:rPr lang="en-US" sz="1400">
                          <a:effectLst/>
                        </a:rPr>
                        <a:t>G0396 -- $30</a:t>
                      </a:r>
                      <a:endParaRPr lang="en-US" sz="1200">
                        <a:effectLst/>
                        <a:latin typeface="Calibri"/>
                        <a:ea typeface="Calibri"/>
                      </a:endParaRPr>
                    </a:p>
                  </a:txBody>
                  <a:tcPr marL="66298" marR="66298" marT="0" marB="0" anchor="ctr"/>
                </a:tc>
                <a:tc>
                  <a:txBody>
                    <a:bodyPr/>
                    <a:lstStyle/>
                    <a:p>
                      <a:pPr marL="0" marR="0" algn="ctr">
                        <a:spcBef>
                          <a:spcPts val="0"/>
                        </a:spcBef>
                        <a:spcAft>
                          <a:spcPts val="0"/>
                        </a:spcAft>
                      </a:pPr>
                      <a:r>
                        <a:rPr lang="en-US" sz="1400" dirty="0">
                          <a:effectLst/>
                        </a:rPr>
                        <a:t>G0397 -- $58</a:t>
                      </a:r>
                      <a:endParaRPr lang="en-US" sz="1200" dirty="0">
                        <a:effectLst/>
                        <a:latin typeface="Calibri"/>
                        <a:ea typeface="Calibri"/>
                      </a:endParaRPr>
                    </a:p>
                  </a:txBody>
                  <a:tcPr marL="66298" marR="66298" marT="0" marB="0" anchor="ctr"/>
                </a:tc>
              </a:tr>
              <a:tr h="396241">
                <a:tc>
                  <a:txBody>
                    <a:bodyPr/>
                    <a:lstStyle/>
                    <a:p>
                      <a:pPr marL="0" marR="0" algn="ctr">
                        <a:spcBef>
                          <a:spcPts val="0"/>
                        </a:spcBef>
                        <a:spcAft>
                          <a:spcPts val="0"/>
                        </a:spcAft>
                      </a:pPr>
                      <a:r>
                        <a:rPr lang="en-US" sz="1400" dirty="0">
                          <a:effectLst/>
                        </a:rPr>
                        <a:t>Medicaid</a:t>
                      </a:r>
                      <a:endParaRPr lang="en-US" sz="1200" dirty="0">
                        <a:effectLst/>
                        <a:latin typeface="Calibri"/>
                        <a:ea typeface="Calibri"/>
                      </a:endParaRPr>
                    </a:p>
                  </a:txBody>
                  <a:tcPr marL="66298" marR="66298" marT="0" marB="0" anchor="ctr"/>
                </a:tc>
                <a:tc>
                  <a:txBody>
                    <a:bodyPr/>
                    <a:lstStyle/>
                    <a:p>
                      <a:pPr marL="0" marR="0" algn="ctr">
                        <a:spcBef>
                          <a:spcPts val="0"/>
                        </a:spcBef>
                        <a:spcAft>
                          <a:spcPts val="0"/>
                        </a:spcAft>
                      </a:pPr>
                      <a:r>
                        <a:rPr lang="en-US" sz="1400">
                          <a:effectLst/>
                        </a:rPr>
                        <a:t>0</a:t>
                      </a:r>
                      <a:endParaRPr lang="en-US" sz="1200">
                        <a:effectLst/>
                        <a:latin typeface="Calibri"/>
                        <a:ea typeface="Calibri"/>
                      </a:endParaRPr>
                    </a:p>
                  </a:txBody>
                  <a:tcPr marL="66298" marR="66298" marT="0" marB="0" anchor="ctr"/>
                </a:tc>
                <a:tc>
                  <a:txBody>
                    <a:bodyPr/>
                    <a:lstStyle/>
                    <a:p>
                      <a:pPr marL="0" marR="0" algn="ctr">
                        <a:spcBef>
                          <a:spcPts val="0"/>
                        </a:spcBef>
                        <a:spcAft>
                          <a:spcPts val="0"/>
                        </a:spcAft>
                      </a:pPr>
                      <a:r>
                        <a:rPr lang="en-US" sz="1400">
                          <a:effectLst/>
                        </a:rPr>
                        <a:t>99406 --$11</a:t>
                      </a:r>
                      <a:endParaRPr lang="en-US" sz="1200">
                        <a:effectLst/>
                        <a:latin typeface="Calibri"/>
                        <a:ea typeface="Calibri"/>
                      </a:endParaRPr>
                    </a:p>
                  </a:txBody>
                  <a:tcPr marL="66298" marR="66298" marT="0" marB="0" anchor="ctr"/>
                </a:tc>
                <a:tc>
                  <a:txBody>
                    <a:bodyPr/>
                    <a:lstStyle/>
                    <a:p>
                      <a:pPr marL="0" marR="0" algn="ctr">
                        <a:spcBef>
                          <a:spcPts val="0"/>
                        </a:spcBef>
                        <a:spcAft>
                          <a:spcPts val="0"/>
                        </a:spcAft>
                      </a:pPr>
                      <a:r>
                        <a:rPr lang="en-US" sz="1400" dirty="0">
                          <a:effectLst/>
                        </a:rPr>
                        <a:t>99407 -- $22</a:t>
                      </a:r>
                      <a:endParaRPr lang="en-US" sz="1200" dirty="0">
                        <a:effectLst/>
                        <a:latin typeface="Calibri"/>
                        <a:ea typeface="Calibri"/>
                      </a:endParaRPr>
                    </a:p>
                  </a:txBody>
                  <a:tcPr marL="66298" marR="66298" marT="0" marB="0" anchor="ctr"/>
                </a:tc>
                <a:tc>
                  <a:txBody>
                    <a:bodyPr/>
                    <a:lstStyle/>
                    <a:p>
                      <a:pPr marL="0" marR="0" algn="ctr">
                        <a:spcBef>
                          <a:spcPts val="0"/>
                        </a:spcBef>
                        <a:spcAft>
                          <a:spcPts val="0"/>
                        </a:spcAft>
                      </a:pPr>
                      <a:r>
                        <a:rPr lang="en-US" sz="1400" dirty="0">
                          <a:effectLst/>
                        </a:rPr>
                        <a:t>99420 -- $35.35</a:t>
                      </a:r>
                      <a:endParaRPr lang="en-US" sz="1200" dirty="0">
                        <a:effectLst/>
                        <a:latin typeface="Calibri"/>
                        <a:ea typeface="Calibri"/>
                      </a:endParaRPr>
                    </a:p>
                  </a:txBody>
                  <a:tcPr marL="66298" marR="66298" marT="0" marB="0" anchor="ctr"/>
                </a:tc>
                <a:tc>
                  <a:txBody>
                    <a:bodyPr/>
                    <a:lstStyle/>
                    <a:p>
                      <a:pPr marL="0" marR="0" algn="ctr">
                        <a:spcBef>
                          <a:spcPts val="0"/>
                        </a:spcBef>
                        <a:spcAft>
                          <a:spcPts val="0"/>
                        </a:spcAft>
                      </a:pPr>
                      <a:r>
                        <a:rPr lang="en-US" sz="1400">
                          <a:effectLst/>
                        </a:rPr>
                        <a:t>H0049 -- $35</a:t>
                      </a:r>
                      <a:endParaRPr lang="en-US" sz="1200">
                        <a:effectLst/>
                        <a:latin typeface="Calibri"/>
                        <a:ea typeface="Calibri"/>
                      </a:endParaRPr>
                    </a:p>
                  </a:txBody>
                  <a:tcPr marL="66298" marR="66298" marT="0" marB="0" anchor="ctr"/>
                </a:tc>
                <a:tc>
                  <a:txBody>
                    <a:bodyPr/>
                    <a:lstStyle/>
                    <a:p>
                      <a:pPr marL="0" marR="0" algn="ctr">
                        <a:spcBef>
                          <a:spcPts val="0"/>
                        </a:spcBef>
                        <a:spcAft>
                          <a:spcPts val="0"/>
                        </a:spcAft>
                      </a:pPr>
                      <a:r>
                        <a:rPr lang="en-US" sz="1400" dirty="0">
                          <a:effectLst/>
                        </a:rPr>
                        <a:t>H0050 --$</a:t>
                      </a:r>
                      <a:r>
                        <a:rPr lang="en-US" sz="1400" dirty="0" smtClean="0">
                          <a:effectLst/>
                        </a:rPr>
                        <a:t>20</a:t>
                      </a:r>
                      <a:endParaRPr lang="en-US" sz="1200" dirty="0">
                        <a:effectLst/>
                        <a:latin typeface="Calibri"/>
                        <a:ea typeface="Calibri"/>
                      </a:endParaRPr>
                    </a:p>
                  </a:txBody>
                  <a:tcPr marL="66298" marR="66298" marT="0" marB="0" anchor="ctr"/>
                </a:tc>
              </a:tr>
              <a:tr h="396241">
                <a:tc>
                  <a:txBody>
                    <a:bodyPr/>
                    <a:lstStyle/>
                    <a:p>
                      <a:pPr marL="0" marR="0" algn="ctr">
                        <a:spcBef>
                          <a:spcPts val="0"/>
                        </a:spcBef>
                        <a:spcAft>
                          <a:spcPts val="0"/>
                        </a:spcAft>
                      </a:pPr>
                      <a:r>
                        <a:rPr lang="en-US" sz="1400" dirty="0" smtClean="0">
                          <a:effectLst/>
                          <a:latin typeface="+mn-lt"/>
                          <a:ea typeface="Calibri"/>
                        </a:rPr>
                        <a:t>Physician</a:t>
                      </a:r>
                      <a:endParaRPr lang="en-US" sz="1400" dirty="0">
                        <a:effectLst/>
                        <a:latin typeface="+mn-lt"/>
                        <a:ea typeface="Calibri"/>
                      </a:endParaRPr>
                    </a:p>
                  </a:txBody>
                  <a:tcPr marL="66298" marR="66298" marT="0" marB="0" anchor="ctr"/>
                </a:tc>
                <a:tc>
                  <a:txBody>
                    <a:bodyPr/>
                    <a:lstStyle/>
                    <a:p>
                      <a:pPr marL="0" marR="0" algn="ctr">
                        <a:spcBef>
                          <a:spcPts val="0"/>
                        </a:spcBef>
                        <a:spcAft>
                          <a:spcPts val="0"/>
                        </a:spcAft>
                      </a:pPr>
                      <a:endParaRPr lang="en-US" sz="1400" dirty="0">
                        <a:effectLst/>
                        <a:latin typeface="+mn-lt"/>
                        <a:ea typeface="Calibri"/>
                      </a:endParaRPr>
                    </a:p>
                  </a:txBody>
                  <a:tcPr marL="66298" marR="66298" marT="0" marB="0" anchor="ctr"/>
                </a:tc>
                <a:tc>
                  <a:txBody>
                    <a:bodyPr/>
                    <a:lstStyle/>
                    <a:p>
                      <a:pPr marL="0" marR="0" algn="ctr">
                        <a:spcBef>
                          <a:spcPts val="0"/>
                        </a:spcBef>
                        <a:spcAft>
                          <a:spcPts val="0"/>
                        </a:spcAft>
                      </a:pPr>
                      <a:endParaRPr lang="en-US" sz="1400" dirty="0">
                        <a:effectLst/>
                        <a:latin typeface="+mn-lt"/>
                        <a:ea typeface="Calibri"/>
                      </a:endParaRPr>
                    </a:p>
                  </a:txBody>
                  <a:tcPr marL="66298" marR="66298" marT="0" marB="0" anchor="ctr"/>
                </a:tc>
                <a:tc>
                  <a:txBody>
                    <a:bodyPr/>
                    <a:lstStyle/>
                    <a:p>
                      <a:pPr marL="0" marR="0" algn="ctr">
                        <a:spcBef>
                          <a:spcPts val="0"/>
                        </a:spcBef>
                        <a:spcAft>
                          <a:spcPts val="0"/>
                        </a:spcAft>
                      </a:pPr>
                      <a:endParaRPr lang="en-US" sz="1400" dirty="0">
                        <a:effectLst/>
                        <a:latin typeface="+mn-lt"/>
                        <a:ea typeface="Calibri"/>
                      </a:endParaRPr>
                    </a:p>
                  </a:txBody>
                  <a:tcPr marL="66298" marR="66298" marT="0" marB="0" anchor="ctr"/>
                </a:tc>
                <a:tc>
                  <a:txBody>
                    <a:bodyPr/>
                    <a:lstStyle/>
                    <a:p>
                      <a:pPr marL="0" marR="0" algn="ctr">
                        <a:spcBef>
                          <a:spcPts val="0"/>
                        </a:spcBef>
                        <a:spcAft>
                          <a:spcPts val="0"/>
                        </a:spcAft>
                      </a:pPr>
                      <a:endParaRPr lang="en-US" sz="1400" dirty="0">
                        <a:effectLst/>
                        <a:latin typeface="+mn-lt"/>
                        <a:ea typeface="Calibri"/>
                      </a:endParaRPr>
                    </a:p>
                  </a:txBody>
                  <a:tcPr marL="66298" marR="66298" marT="0" marB="0" anchor="ctr"/>
                </a:tc>
                <a:tc>
                  <a:txBody>
                    <a:bodyPr/>
                    <a:lstStyle/>
                    <a:p>
                      <a:pPr marL="0" marR="0" algn="ctr">
                        <a:spcBef>
                          <a:spcPts val="0"/>
                        </a:spcBef>
                        <a:spcAft>
                          <a:spcPts val="0"/>
                        </a:spcAft>
                      </a:pPr>
                      <a:r>
                        <a:rPr lang="en-US" sz="1400" dirty="0" smtClean="0">
                          <a:effectLst/>
                          <a:latin typeface="+mn-lt"/>
                          <a:ea typeface="Calibri"/>
                        </a:rPr>
                        <a:t>99408 – 0.65 RVU</a:t>
                      </a:r>
                      <a:endParaRPr lang="en-US" sz="1400" dirty="0">
                        <a:effectLst/>
                        <a:latin typeface="+mn-lt"/>
                        <a:ea typeface="Calibri"/>
                      </a:endParaRPr>
                    </a:p>
                  </a:txBody>
                  <a:tcPr marL="66298" marR="66298" marT="0" marB="0" anchor="ctr"/>
                </a:tc>
                <a:tc>
                  <a:txBody>
                    <a:bodyPr/>
                    <a:lstStyle/>
                    <a:p>
                      <a:pPr marL="0" marR="0" algn="ctr">
                        <a:spcBef>
                          <a:spcPts val="0"/>
                        </a:spcBef>
                        <a:spcAft>
                          <a:spcPts val="0"/>
                        </a:spcAft>
                      </a:pPr>
                      <a:r>
                        <a:rPr lang="en-US" sz="1400" dirty="0" smtClean="0">
                          <a:effectLst/>
                          <a:latin typeface="+mn-lt"/>
                          <a:ea typeface="Calibri"/>
                        </a:rPr>
                        <a:t>99409 – 1.3 RVU</a:t>
                      </a:r>
                      <a:endParaRPr lang="en-US" sz="1400" dirty="0">
                        <a:effectLst/>
                        <a:latin typeface="+mn-lt"/>
                        <a:ea typeface="Calibri"/>
                      </a:endParaRPr>
                    </a:p>
                  </a:txBody>
                  <a:tcPr marL="66298" marR="66298" marT="0" marB="0" anchor="ctr"/>
                </a:tc>
              </a:tr>
            </a:tbl>
          </a:graphicData>
        </a:graphic>
      </p:graphicFrame>
      <p:sp>
        <p:nvSpPr>
          <p:cNvPr id="5" name="Rectangle 4"/>
          <p:cNvSpPr/>
          <p:nvPr/>
        </p:nvSpPr>
        <p:spPr>
          <a:xfrm>
            <a:off x="381000" y="1447800"/>
            <a:ext cx="8153400" cy="2677656"/>
          </a:xfrm>
          <a:prstGeom prst="rect">
            <a:avLst/>
          </a:prstGeom>
        </p:spPr>
        <p:txBody>
          <a:bodyPr wrap="square">
            <a:spAutoFit/>
          </a:bodyPr>
          <a:lstStyle/>
          <a:p>
            <a:pPr marL="285750" indent="-285750">
              <a:buFont typeface="Arial" pitchFamily="34" charset="0"/>
              <a:buChar char="•"/>
            </a:pPr>
            <a:r>
              <a:rPr lang="en-US" sz="2000" dirty="0" smtClean="0"/>
              <a:t>15,000 </a:t>
            </a:r>
            <a:r>
              <a:rPr lang="en-US" sz="2000" dirty="0"/>
              <a:t>patient admission per year, currently </a:t>
            </a:r>
            <a:endParaRPr lang="en-US" sz="2000" dirty="0" smtClean="0"/>
          </a:p>
          <a:p>
            <a:pPr marL="285750" indent="-285750">
              <a:buFont typeface="Arial" pitchFamily="34" charset="0"/>
              <a:buChar char="•"/>
            </a:pPr>
            <a:r>
              <a:rPr lang="en-US" sz="2000" dirty="0" smtClean="0"/>
              <a:t>85</a:t>
            </a:r>
            <a:r>
              <a:rPr lang="en-US" sz="2000" dirty="0"/>
              <a:t>% capture rate</a:t>
            </a:r>
            <a:r>
              <a:rPr lang="en-US" sz="2000" dirty="0" smtClean="0"/>
              <a:t>,(12,750 patients) </a:t>
            </a:r>
            <a:endParaRPr lang="en-US" sz="2000" dirty="0" smtClean="0"/>
          </a:p>
          <a:p>
            <a:pPr marL="285750" indent="-285750">
              <a:buFont typeface="Arial" pitchFamily="34" charset="0"/>
              <a:buChar char="•"/>
            </a:pPr>
            <a:r>
              <a:rPr lang="en-US" sz="2000" dirty="0" smtClean="0"/>
              <a:t>Potential </a:t>
            </a:r>
            <a:r>
              <a:rPr lang="en-US" sz="2000" dirty="0"/>
              <a:t>revenue of $</a:t>
            </a:r>
            <a:r>
              <a:rPr lang="en-US" sz="2000" dirty="0" smtClean="0"/>
              <a:t>446,000 annual for assessments </a:t>
            </a:r>
            <a:r>
              <a:rPr lang="en-US" sz="1200" dirty="0" smtClean="0"/>
              <a:t>(Facility Resource Charge)</a:t>
            </a:r>
          </a:p>
          <a:p>
            <a:pPr marL="285750" indent="-285750">
              <a:buFont typeface="Arial" pitchFamily="34" charset="0"/>
              <a:buChar char="•"/>
            </a:pPr>
            <a:r>
              <a:rPr lang="en-US" sz="2000" dirty="0" smtClean="0"/>
              <a:t>100,636 billing for interventions </a:t>
            </a:r>
            <a:endParaRPr lang="en-US" sz="2000" dirty="0" smtClean="0"/>
          </a:p>
          <a:p>
            <a:pPr marL="742950" lvl="1" indent="-285750">
              <a:buFont typeface="Arial" pitchFamily="34" charset="0"/>
              <a:buChar char="•"/>
            </a:pPr>
            <a:r>
              <a:rPr lang="en-US" sz="2000" dirty="0" smtClean="0"/>
              <a:t>(</a:t>
            </a:r>
            <a:r>
              <a:rPr lang="en-US" sz="2000" dirty="0" smtClean="0"/>
              <a:t>22% of inpatients screen positive and 5% for 2 or more measures</a:t>
            </a:r>
          </a:p>
          <a:p>
            <a:pPr>
              <a:spcBef>
                <a:spcPts val="1200"/>
              </a:spcBef>
            </a:pPr>
            <a:r>
              <a:rPr lang="en-US" sz="2000" u="sng" dirty="0">
                <a:hlinkClick r:id="rId3"/>
              </a:rPr>
              <a:t>http://</a:t>
            </a:r>
            <a:r>
              <a:rPr lang="en-US" sz="2000" u="sng" dirty="0" smtClean="0">
                <a:hlinkClick r:id="rId3"/>
              </a:rPr>
              <a:t>hospitalsbirt.webs.com/webinars.htm</a:t>
            </a:r>
            <a:endParaRPr lang="en-US" sz="2000" u="sng" dirty="0" smtClean="0"/>
          </a:p>
          <a:p>
            <a:r>
              <a:rPr lang="en-US" b="1" dirty="0"/>
              <a:t>Implementing SBIRT in Emergency Departments</a:t>
            </a:r>
            <a:r>
              <a:rPr lang="en-US" dirty="0"/>
              <a:t> </a:t>
            </a:r>
            <a:r>
              <a:rPr lang="en-US" b="1" dirty="0"/>
              <a:t>presented by Steve O'Neil</a:t>
            </a:r>
            <a:endParaRPr lang="en-US" dirty="0" smtClean="0"/>
          </a:p>
          <a:p>
            <a:endParaRPr lang="en-US" sz="2000" dirty="0"/>
          </a:p>
        </p:txBody>
      </p:sp>
    </p:spTree>
    <p:extLst>
      <p:ext uri="{BB962C8B-B14F-4D97-AF65-F5344CB8AC3E}">
        <p14:creationId xmlns:p14="http://schemas.microsoft.com/office/powerpoint/2010/main" val="2935381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Right Thing for Everyone</a:t>
            </a:r>
            <a:endParaRPr lang="en-US" sz="4000" dirty="0"/>
          </a:p>
        </p:txBody>
      </p:sp>
      <p:sp>
        <p:nvSpPr>
          <p:cNvPr id="3" name="Content Placeholder 2"/>
          <p:cNvSpPr>
            <a:spLocks noGrp="1"/>
          </p:cNvSpPr>
          <p:nvPr>
            <p:ph idx="1"/>
          </p:nvPr>
        </p:nvSpPr>
        <p:spPr>
          <a:xfrm>
            <a:off x="609600" y="1524000"/>
            <a:ext cx="8001000" cy="4525963"/>
          </a:xfrm>
        </p:spPr>
        <p:txBody>
          <a:bodyPr>
            <a:normAutofit/>
          </a:bodyPr>
          <a:lstStyle/>
          <a:p>
            <a:pPr marL="0" indent="0">
              <a:buNone/>
            </a:pPr>
            <a:r>
              <a:rPr lang="en-US" sz="2400" b="1" dirty="0" smtClean="0"/>
              <a:t>Patient</a:t>
            </a:r>
            <a:r>
              <a:rPr lang="en-US" sz="2400" dirty="0" smtClean="0"/>
              <a:t> </a:t>
            </a:r>
          </a:p>
          <a:p>
            <a:r>
              <a:rPr lang="en-US" sz="1800" dirty="0" smtClean="0"/>
              <a:t>Improves health, clinical outcomes, and quality of life</a:t>
            </a:r>
          </a:p>
          <a:p>
            <a:pPr marL="0" indent="0">
              <a:buNone/>
            </a:pPr>
            <a:r>
              <a:rPr lang="en-US" sz="2400" b="1" dirty="0"/>
              <a:t>Society</a:t>
            </a:r>
            <a:r>
              <a:rPr lang="en-US" sz="2400" dirty="0"/>
              <a:t> – </a:t>
            </a:r>
          </a:p>
          <a:p>
            <a:r>
              <a:rPr lang="en-US" sz="1800" dirty="0"/>
              <a:t>Decreases </a:t>
            </a:r>
            <a:r>
              <a:rPr lang="en-US" sz="1800" dirty="0" smtClean="0"/>
              <a:t>economic </a:t>
            </a:r>
            <a:r>
              <a:rPr lang="en-US" sz="1800" dirty="0"/>
              <a:t>costs </a:t>
            </a:r>
            <a:r>
              <a:rPr lang="en-US" sz="1800" dirty="0" smtClean="0"/>
              <a:t>and increases productive lives</a:t>
            </a:r>
            <a:endParaRPr lang="en-US" sz="1800" dirty="0"/>
          </a:p>
          <a:p>
            <a:pPr marL="0" indent="0">
              <a:buNone/>
            </a:pPr>
            <a:r>
              <a:rPr lang="en-US" sz="2400" b="1" dirty="0" smtClean="0"/>
              <a:t>Providers </a:t>
            </a:r>
            <a:endParaRPr lang="en-US" sz="2400" dirty="0" smtClean="0"/>
          </a:p>
          <a:p>
            <a:r>
              <a:rPr lang="en-US" sz="1800" dirty="0" smtClean="0"/>
              <a:t>Improves clinical outcomes, decreases complications, healthier patients</a:t>
            </a:r>
          </a:p>
          <a:p>
            <a:pPr marL="0" indent="0">
              <a:buNone/>
            </a:pPr>
            <a:r>
              <a:rPr lang="en-US" sz="2400" b="1" dirty="0" smtClean="0"/>
              <a:t>Hospital &amp; Health Systems</a:t>
            </a:r>
            <a:r>
              <a:rPr lang="en-US" sz="2400" dirty="0" smtClean="0"/>
              <a:t> – </a:t>
            </a:r>
          </a:p>
          <a:p>
            <a:r>
              <a:rPr lang="en-US" sz="1800" dirty="0" smtClean="0"/>
              <a:t>Improves clinical outcomes</a:t>
            </a:r>
          </a:p>
          <a:p>
            <a:r>
              <a:rPr lang="en-US" sz="1800" dirty="0" smtClean="0"/>
              <a:t>Improves bottom line through reimbursements for services provided </a:t>
            </a:r>
          </a:p>
          <a:p>
            <a:r>
              <a:rPr lang="en-US" sz="1800" dirty="0" smtClean="0"/>
              <a:t>Decreases readmission rates resulting in increased reimbursements</a:t>
            </a:r>
          </a:p>
          <a:p>
            <a:r>
              <a:rPr lang="en-US" sz="1800" dirty="0" smtClean="0"/>
              <a:t>System meets ACS and TJC standards</a:t>
            </a:r>
            <a:endParaRPr lang="en-US" sz="1800" dirty="0"/>
          </a:p>
        </p:txBody>
      </p:sp>
    </p:spTree>
    <p:extLst>
      <p:ext uri="{BB962C8B-B14F-4D97-AF65-F5344CB8AC3E}">
        <p14:creationId xmlns:p14="http://schemas.microsoft.com/office/powerpoint/2010/main" val="8150177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a:t>
            </a:r>
            <a:endParaRPr lang="en-US" dirty="0"/>
          </a:p>
        </p:txBody>
      </p:sp>
      <p:sp>
        <p:nvSpPr>
          <p:cNvPr id="3" name="Content Placeholder 2"/>
          <p:cNvSpPr>
            <a:spLocks noGrp="1"/>
          </p:cNvSpPr>
          <p:nvPr>
            <p:ph idx="1"/>
          </p:nvPr>
        </p:nvSpPr>
        <p:spPr>
          <a:xfrm>
            <a:off x="685800" y="1447800"/>
            <a:ext cx="8077200" cy="4525963"/>
          </a:xfrm>
        </p:spPr>
        <p:txBody>
          <a:bodyPr>
            <a:noAutofit/>
          </a:bodyPr>
          <a:lstStyle/>
          <a:p>
            <a:pPr marL="457200" indent="-457200">
              <a:lnSpc>
                <a:spcPct val="150000"/>
              </a:lnSpc>
              <a:spcBef>
                <a:spcPts val="0"/>
              </a:spcBef>
              <a:buFont typeface="+mj-lt"/>
              <a:buAutoNum type="arabicPeriod"/>
            </a:pPr>
            <a:r>
              <a:rPr lang="en-US" sz="2400" dirty="0" smtClean="0"/>
              <a:t>Develop a broad committee: </a:t>
            </a:r>
            <a:r>
              <a:rPr lang="en-US" sz="2400" dirty="0"/>
              <a:t>Get the buy-in at all levels</a:t>
            </a:r>
          </a:p>
          <a:p>
            <a:pPr lvl="1">
              <a:lnSpc>
                <a:spcPct val="150000"/>
              </a:lnSpc>
              <a:spcBef>
                <a:spcPts val="0"/>
              </a:spcBef>
            </a:pPr>
            <a:r>
              <a:rPr lang="en-US" sz="1800" dirty="0" smtClean="0"/>
              <a:t>Include IS, EMR builders &amp; report writers , trauma service, staff providing SBIRT services, and your administrative &amp; clinical champions</a:t>
            </a:r>
          </a:p>
          <a:p>
            <a:pPr marL="457200" indent="-457200">
              <a:lnSpc>
                <a:spcPct val="150000"/>
              </a:lnSpc>
              <a:spcBef>
                <a:spcPts val="0"/>
              </a:spcBef>
              <a:buFont typeface="+mj-lt"/>
              <a:buAutoNum type="arabicPeriod"/>
            </a:pPr>
            <a:r>
              <a:rPr lang="en-US" sz="2400" dirty="0" smtClean="0"/>
              <a:t>Develop a vision for your program </a:t>
            </a:r>
          </a:p>
          <a:p>
            <a:pPr lvl="1">
              <a:lnSpc>
                <a:spcPct val="150000"/>
              </a:lnSpc>
              <a:spcBef>
                <a:spcPts val="0"/>
              </a:spcBef>
            </a:pPr>
            <a:r>
              <a:rPr lang="en-US" sz="1800" dirty="0" smtClean="0"/>
              <a:t>SBIRT services provided by Physicians, associate, or ancillary staff</a:t>
            </a:r>
          </a:p>
          <a:p>
            <a:pPr marL="457200" indent="-457200">
              <a:lnSpc>
                <a:spcPct val="150000"/>
              </a:lnSpc>
              <a:spcBef>
                <a:spcPts val="0"/>
              </a:spcBef>
              <a:buFont typeface="+mj-lt"/>
              <a:buAutoNum type="arabicPeriod"/>
            </a:pPr>
            <a:r>
              <a:rPr lang="en-US" sz="2400" dirty="0" smtClean="0"/>
              <a:t>Assure program implemented affects patient change</a:t>
            </a:r>
          </a:p>
          <a:p>
            <a:pPr marL="457200" indent="-457200">
              <a:lnSpc>
                <a:spcPct val="150000"/>
              </a:lnSpc>
              <a:spcBef>
                <a:spcPts val="0"/>
              </a:spcBef>
              <a:buFont typeface="+mj-lt"/>
              <a:buAutoNum type="arabicPeriod"/>
            </a:pPr>
            <a:r>
              <a:rPr lang="en-US" sz="2400" dirty="0" smtClean="0"/>
              <a:t>Assure assessment, intervention, an follow up are tractable in EMR for ACS &amp; TJC standards</a:t>
            </a:r>
          </a:p>
          <a:p>
            <a:pPr lvl="1">
              <a:spcBef>
                <a:spcPts val="0"/>
              </a:spcBef>
            </a:pPr>
            <a:r>
              <a:rPr lang="en-US" sz="2000" dirty="0" smtClean="0"/>
              <a:t>Assure inpatient and outpatient record integration</a:t>
            </a:r>
          </a:p>
          <a:p>
            <a:pPr lvl="1">
              <a:lnSpc>
                <a:spcPct val="150000"/>
              </a:lnSpc>
              <a:spcBef>
                <a:spcPts val="0"/>
              </a:spcBef>
            </a:pPr>
            <a:endParaRPr lang="en-US" sz="1800" dirty="0"/>
          </a:p>
        </p:txBody>
      </p:sp>
    </p:spTree>
    <p:extLst>
      <p:ext uri="{BB962C8B-B14F-4D97-AF65-F5344CB8AC3E}">
        <p14:creationId xmlns:p14="http://schemas.microsoft.com/office/powerpoint/2010/main" val="16637752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Gundersen Lutheran In Patient Hospital Program Cost</a:t>
            </a:r>
            <a:endParaRPr lang="en-US" dirty="0"/>
          </a:p>
        </p:txBody>
      </p:sp>
      <p:sp>
        <p:nvSpPr>
          <p:cNvPr id="3" name="Content Placeholder 2"/>
          <p:cNvSpPr>
            <a:spLocks noGrp="1"/>
          </p:cNvSpPr>
          <p:nvPr>
            <p:ph idx="1"/>
          </p:nvPr>
        </p:nvSpPr>
        <p:spPr>
          <a:xfrm>
            <a:off x="685800" y="1981200"/>
            <a:ext cx="7848600" cy="4144963"/>
          </a:xfrm>
        </p:spPr>
        <p:txBody>
          <a:bodyPr>
            <a:noAutofit/>
          </a:bodyPr>
          <a:lstStyle/>
          <a:p>
            <a:pPr>
              <a:spcBef>
                <a:spcPts val="1800"/>
              </a:spcBef>
            </a:pPr>
            <a:r>
              <a:rPr lang="en-US" sz="2600" dirty="0" smtClean="0"/>
              <a:t>Program implemented with no additional FTE</a:t>
            </a:r>
          </a:p>
          <a:p>
            <a:pPr>
              <a:spcBef>
                <a:spcPts val="1800"/>
              </a:spcBef>
            </a:pPr>
            <a:r>
              <a:rPr lang="en-US" sz="2600" dirty="0" smtClean="0"/>
              <a:t>Assessment responsibilities shifted from Wellness Specialist to nursing admission process</a:t>
            </a:r>
          </a:p>
          <a:p>
            <a:pPr>
              <a:spcBef>
                <a:spcPts val="1800"/>
              </a:spcBef>
            </a:pPr>
            <a:r>
              <a:rPr lang="en-US" sz="2600" dirty="0" smtClean="0"/>
              <a:t>Collaboration with Exercise Physiology previously completing smoking cessation only</a:t>
            </a:r>
          </a:p>
          <a:p>
            <a:pPr>
              <a:spcBef>
                <a:spcPts val="1800"/>
              </a:spcBef>
            </a:pPr>
            <a:r>
              <a:rPr lang="en-US" sz="2600" dirty="0" smtClean="0"/>
              <a:t>Expanded to all hospital inpatients 365 days per year to include smoking, alcohol, and illicit drug use</a:t>
            </a:r>
          </a:p>
        </p:txBody>
      </p:sp>
    </p:spTree>
    <p:extLst>
      <p:ext uri="{BB962C8B-B14F-4D97-AF65-F5344CB8AC3E}">
        <p14:creationId xmlns:p14="http://schemas.microsoft.com/office/powerpoint/2010/main" val="1854098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cap="small" dirty="0"/>
              <a:t>Gundersen Lutheran Health System</a:t>
            </a:r>
            <a:br>
              <a:rPr lang="en-US" b="1" cap="small" dirty="0"/>
            </a:br>
            <a:r>
              <a:rPr lang="en-US" sz="3100" dirty="0"/>
              <a:t>Rural </a:t>
            </a:r>
            <a:r>
              <a:rPr lang="en-US" sz="2700" cap="small" dirty="0"/>
              <a:t>WI</a:t>
            </a:r>
            <a:r>
              <a:rPr lang="en-US" sz="3100" dirty="0"/>
              <a:t> tertiary ACS Level II Trauma Center</a:t>
            </a:r>
            <a:endParaRPr lang="en-US" dirty="0"/>
          </a:p>
        </p:txBody>
      </p:sp>
      <p:sp>
        <p:nvSpPr>
          <p:cNvPr id="5" name="Content Placeholder 4"/>
          <p:cNvSpPr>
            <a:spLocks noGrp="1"/>
          </p:cNvSpPr>
          <p:nvPr>
            <p:ph idx="1"/>
          </p:nvPr>
        </p:nvSpPr>
        <p:spPr/>
        <p:txBody>
          <a:bodyPr>
            <a:noAutofit/>
          </a:bodyPr>
          <a:lstStyle/>
          <a:p>
            <a:pPr>
              <a:spcBef>
                <a:spcPts val="600"/>
              </a:spcBef>
            </a:pPr>
            <a:r>
              <a:rPr lang="en-US" sz="2000" dirty="0"/>
              <a:t>Wellness Consult order on all admissions</a:t>
            </a:r>
          </a:p>
          <a:p>
            <a:pPr>
              <a:spcBef>
                <a:spcPts val="600"/>
              </a:spcBef>
            </a:pPr>
            <a:r>
              <a:rPr lang="en-US" sz="2000" dirty="0"/>
              <a:t>15,ooo+ annual admissions, assessment completed by admitting RN and recorded in </a:t>
            </a:r>
            <a:r>
              <a:rPr lang="en-US" sz="2000" dirty="0" smtClean="0"/>
              <a:t>EMR on Patient </a:t>
            </a:r>
            <a:r>
              <a:rPr lang="en-US" sz="2000" dirty="0"/>
              <a:t>Profile</a:t>
            </a:r>
          </a:p>
          <a:p>
            <a:pPr lvl="1">
              <a:spcBef>
                <a:spcPts val="600"/>
              </a:spcBef>
            </a:pPr>
            <a:r>
              <a:rPr lang="en-US" sz="1800" dirty="0"/>
              <a:t>85% assessment capture </a:t>
            </a:r>
            <a:r>
              <a:rPr lang="en-US" sz="1800" dirty="0" smtClean="0"/>
              <a:t>rate</a:t>
            </a:r>
          </a:p>
          <a:p>
            <a:pPr marL="571500" indent="-514350">
              <a:spcBef>
                <a:spcPts val="600"/>
              </a:spcBef>
            </a:pPr>
            <a:r>
              <a:rPr lang="en-US" sz="2000" dirty="0" smtClean="0"/>
              <a:t>Daily report to identify positive and incomplete assessments</a:t>
            </a:r>
          </a:p>
          <a:p>
            <a:pPr marL="571500" indent="-514350">
              <a:spcBef>
                <a:spcPts val="600"/>
              </a:spcBef>
            </a:pPr>
            <a:r>
              <a:rPr lang="en-US" sz="2000" dirty="0" smtClean="0"/>
              <a:t>Wellness Specialists complete intervention, consult note, submit billing, and establish follow up for positive screens</a:t>
            </a:r>
          </a:p>
          <a:p>
            <a:pPr lvl="1">
              <a:spcBef>
                <a:spcPts val="600"/>
              </a:spcBef>
            </a:pPr>
            <a:r>
              <a:rPr lang="en-US" sz="1600" dirty="0"/>
              <a:t> </a:t>
            </a:r>
            <a:r>
              <a:rPr lang="en-US" sz="1600" dirty="0" smtClean="0"/>
              <a:t> </a:t>
            </a:r>
            <a:r>
              <a:rPr lang="en-US" sz="1800" dirty="0" smtClean="0"/>
              <a:t>90% capture rate of positive screens</a:t>
            </a:r>
          </a:p>
          <a:p>
            <a:pPr lvl="1">
              <a:spcBef>
                <a:spcPts val="600"/>
              </a:spcBef>
            </a:pPr>
            <a:r>
              <a:rPr lang="en-US" sz="1800" dirty="0"/>
              <a:t> </a:t>
            </a:r>
            <a:r>
              <a:rPr lang="en-US" sz="1800" dirty="0" smtClean="0"/>
              <a:t> 90% billing rate, time limitations for billing</a:t>
            </a:r>
          </a:p>
          <a:p>
            <a:pPr>
              <a:spcBef>
                <a:spcPts val="600"/>
              </a:spcBef>
            </a:pPr>
            <a:r>
              <a:rPr lang="en-US" sz="2000" dirty="0"/>
              <a:t>Consult note forwarded to attending physician for notification and reinforcement of </a:t>
            </a:r>
            <a:r>
              <a:rPr lang="en-US" sz="2000" dirty="0" smtClean="0"/>
              <a:t>plan</a:t>
            </a:r>
          </a:p>
          <a:p>
            <a:pPr>
              <a:spcBef>
                <a:spcPts val="600"/>
              </a:spcBef>
            </a:pPr>
            <a:r>
              <a:rPr lang="en-US" sz="2000" dirty="0" smtClean="0"/>
              <a:t>Follow up @ 1 week, 1 month, 6 months, and 1 year by initial  provider</a:t>
            </a:r>
            <a:endParaRPr lang="en-US" sz="2400" dirty="0" smtClean="0"/>
          </a:p>
          <a:p>
            <a:pPr marL="514350" indent="-457200">
              <a:spcBef>
                <a:spcPts val="600"/>
              </a:spcBef>
            </a:pPr>
            <a:endParaRPr lang="en-US" sz="2400" dirty="0"/>
          </a:p>
          <a:p>
            <a:pPr>
              <a:spcBef>
                <a:spcPts val="600"/>
              </a:spcBef>
            </a:pPr>
            <a:endParaRPr lang="en-US" sz="2400" dirty="0"/>
          </a:p>
        </p:txBody>
      </p:sp>
    </p:spTree>
    <p:extLst>
      <p:ext uri="{BB962C8B-B14F-4D97-AF65-F5344CB8AC3E}">
        <p14:creationId xmlns:p14="http://schemas.microsoft.com/office/powerpoint/2010/main" val="10158156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4000" dirty="0" smtClean="0"/>
              <a:t>Gundersen Lutheran Program </a:t>
            </a:r>
            <a:r>
              <a:rPr lang="en-US" sz="4000" dirty="0" smtClean="0"/>
              <a:t>Results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61168603"/>
              </p:ext>
            </p:extLst>
          </p:nvPr>
        </p:nvGraphicFramePr>
        <p:xfrm>
          <a:off x="533400" y="1752600"/>
          <a:ext cx="8229600" cy="4343400"/>
        </p:xfrm>
        <a:graphic>
          <a:graphicData uri="http://schemas.openxmlformats.org/drawingml/2006/table">
            <a:tbl>
              <a:tblPr firstRow="1" bandRow="1">
                <a:tableStyleId>{5C22544A-7EE6-4342-B048-85BDC9FD1C3A}</a:tableStyleId>
              </a:tblPr>
              <a:tblGrid>
                <a:gridCol w="4239491"/>
                <a:gridCol w="2015005"/>
                <a:gridCol w="1975104"/>
              </a:tblGrid>
              <a:tr h="542925">
                <a:tc>
                  <a:txBody>
                    <a:bodyPr/>
                    <a:lstStyle/>
                    <a:p>
                      <a:pPr algn="ctr"/>
                      <a:r>
                        <a:rPr lang="en-US" sz="1800" dirty="0" smtClean="0"/>
                        <a:t>Total eligible Positive Screens</a:t>
                      </a:r>
                      <a:endParaRPr lang="en-US" sz="1800" dirty="0"/>
                    </a:p>
                  </a:txBody>
                  <a:tcPr marL="99753" marR="99753"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1790</a:t>
                      </a:r>
                      <a:endParaRPr lang="en-US" sz="1800" dirty="0"/>
                    </a:p>
                  </a:txBody>
                  <a:tcPr marL="99753" marR="99753"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Percentage</a:t>
                      </a:r>
                      <a:endParaRPr lang="en-US" sz="1800" dirty="0"/>
                    </a:p>
                  </a:txBody>
                  <a:tcPr marL="99753" marR="99753" anchor="ctr"/>
                </a:tc>
              </a:tr>
              <a:tr h="54292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Agreed to 1 week follow</a:t>
                      </a:r>
                      <a:r>
                        <a:rPr lang="en-US" sz="1800" baseline="0" dirty="0" smtClean="0"/>
                        <a:t> up</a:t>
                      </a:r>
                      <a:endParaRPr lang="en-US" sz="1800" dirty="0"/>
                    </a:p>
                  </a:txBody>
                  <a:tcPr marL="99753" marR="99753" anchor="ctr"/>
                </a:tc>
                <a:tc>
                  <a:txBody>
                    <a:bodyPr/>
                    <a:lstStyle/>
                    <a:p>
                      <a:pPr algn="ctr"/>
                      <a:r>
                        <a:rPr lang="en-US" sz="1800" dirty="0" smtClean="0"/>
                        <a:t>420</a:t>
                      </a:r>
                      <a:endParaRPr lang="en-US" sz="1800" dirty="0"/>
                    </a:p>
                  </a:txBody>
                  <a:tcPr marL="99753" marR="99753" anchor="ctr"/>
                </a:tc>
                <a:tc>
                  <a:txBody>
                    <a:bodyPr/>
                    <a:lstStyle/>
                    <a:p>
                      <a:pPr algn="ctr"/>
                      <a:r>
                        <a:rPr lang="en-US" sz="1800" dirty="0" smtClean="0"/>
                        <a:t>24%</a:t>
                      </a:r>
                      <a:endParaRPr lang="en-US" sz="1800" dirty="0"/>
                    </a:p>
                  </a:txBody>
                  <a:tcPr marL="99753" marR="99753" anchor="ctr"/>
                </a:tc>
              </a:tr>
              <a:tr h="542925">
                <a:tc>
                  <a:txBody>
                    <a:bodyPr/>
                    <a:lstStyle/>
                    <a:p>
                      <a:pPr algn="ctr"/>
                      <a:r>
                        <a:rPr lang="en-US" sz="1800" dirty="0" smtClean="0"/>
                        <a:t>Reached  with 3 attempts</a:t>
                      </a:r>
                      <a:endParaRPr lang="en-US" sz="1800" dirty="0"/>
                    </a:p>
                  </a:txBody>
                  <a:tcPr marL="99753" marR="99753" anchor="ctr"/>
                </a:tc>
                <a:tc>
                  <a:txBody>
                    <a:bodyPr/>
                    <a:lstStyle/>
                    <a:p>
                      <a:pPr algn="ctr"/>
                      <a:r>
                        <a:rPr lang="en-US" sz="1800" dirty="0" smtClean="0"/>
                        <a:t>318</a:t>
                      </a:r>
                      <a:endParaRPr lang="en-US" sz="1800" dirty="0"/>
                    </a:p>
                  </a:txBody>
                  <a:tcPr marL="99753" marR="99753" anchor="ctr"/>
                </a:tc>
                <a:tc>
                  <a:txBody>
                    <a:bodyPr/>
                    <a:lstStyle/>
                    <a:p>
                      <a:pPr algn="ctr"/>
                      <a:r>
                        <a:rPr lang="en-US" sz="1800" dirty="0" smtClean="0"/>
                        <a:t>76%</a:t>
                      </a:r>
                      <a:endParaRPr lang="en-US" sz="1800" dirty="0"/>
                    </a:p>
                  </a:txBody>
                  <a:tcPr marL="99753" marR="99753" anchor="ctr"/>
                </a:tc>
              </a:tr>
              <a:tr h="542925">
                <a:tc>
                  <a:txBody>
                    <a:bodyPr/>
                    <a:lstStyle/>
                    <a:p>
                      <a:pPr algn="ctr"/>
                      <a:r>
                        <a:rPr lang="en-US" sz="1800" dirty="0" smtClean="0"/>
                        <a:t>Positive change</a:t>
                      </a:r>
                      <a:endParaRPr lang="en-US" sz="1800" dirty="0"/>
                    </a:p>
                  </a:txBody>
                  <a:tcPr marL="99753" marR="99753" anchor="ctr"/>
                </a:tc>
                <a:tc>
                  <a:txBody>
                    <a:bodyPr/>
                    <a:lstStyle/>
                    <a:p>
                      <a:pPr algn="ctr"/>
                      <a:r>
                        <a:rPr lang="en-US" sz="1800" dirty="0" smtClean="0"/>
                        <a:t>232</a:t>
                      </a:r>
                      <a:endParaRPr lang="en-US" sz="1800" dirty="0"/>
                    </a:p>
                  </a:txBody>
                  <a:tcPr marL="99753" marR="99753" anchor="ctr"/>
                </a:tc>
                <a:tc>
                  <a:txBody>
                    <a:bodyPr/>
                    <a:lstStyle/>
                    <a:p>
                      <a:pPr algn="ctr"/>
                      <a:r>
                        <a:rPr lang="en-US" sz="1800" dirty="0" smtClean="0"/>
                        <a:t>73%</a:t>
                      </a:r>
                      <a:endParaRPr lang="en-US" sz="1800" dirty="0"/>
                    </a:p>
                  </a:txBody>
                  <a:tcPr marL="99753" marR="99753" anchor="ctr"/>
                </a:tc>
              </a:tr>
              <a:tr h="542925">
                <a:tc>
                  <a:txBody>
                    <a:bodyPr/>
                    <a:lstStyle/>
                    <a:p>
                      <a:pPr algn="ctr"/>
                      <a:r>
                        <a:rPr lang="en-US" sz="1800" dirty="0" smtClean="0"/>
                        <a:t>Agreed to 1 month follow up</a:t>
                      </a:r>
                      <a:endParaRPr lang="en-US" sz="1800" dirty="0"/>
                    </a:p>
                  </a:txBody>
                  <a:tcPr marL="99753" marR="99753" anchor="ctr"/>
                </a:tc>
                <a:tc>
                  <a:txBody>
                    <a:bodyPr/>
                    <a:lstStyle/>
                    <a:p>
                      <a:pPr algn="ctr"/>
                      <a:r>
                        <a:rPr lang="en-US" sz="1800" dirty="0" smtClean="0"/>
                        <a:t>227</a:t>
                      </a:r>
                      <a:endParaRPr lang="en-US" sz="1800" dirty="0"/>
                    </a:p>
                  </a:txBody>
                  <a:tcPr marL="99753" marR="99753" anchor="ctr"/>
                </a:tc>
                <a:tc>
                  <a:txBody>
                    <a:bodyPr/>
                    <a:lstStyle/>
                    <a:p>
                      <a:pPr algn="ctr"/>
                      <a:r>
                        <a:rPr lang="en-US" sz="1800" dirty="0" smtClean="0"/>
                        <a:t>98%</a:t>
                      </a:r>
                      <a:endParaRPr lang="en-US" sz="1800" dirty="0"/>
                    </a:p>
                  </a:txBody>
                  <a:tcPr marL="99753" marR="99753" anchor="ctr"/>
                </a:tc>
              </a:tr>
              <a:tr h="542925">
                <a:tc>
                  <a:txBody>
                    <a:bodyPr/>
                    <a:lstStyle/>
                    <a:p>
                      <a:pPr algn="ctr"/>
                      <a:r>
                        <a:rPr lang="en-US" sz="1800" dirty="0" smtClean="0"/>
                        <a:t>Reached with 3 attempts</a:t>
                      </a:r>
                      <a:endParaRPr lang="en-US" sz="1800" dirty="0"/>
                    </a:p>
                  </a:txBody>
                  <a:tcPr marL="99753" marR="99753" anchor="ctr"/>
                </a:tc>
                <a:tc>
                  <a:txBody>
                    <a:bodyPr/>
                    <a:lstStyle/>
                    <a:p>
                      <a:pPr algn="ctr"/>
                      <a:r>
                        <a:rPr lang="en-US" sz="1800" dirty="0" smtClean="0"/>
                        <a:t>156</a:t>
                      </a:r>
                      <a:endParaRPr lang="en-US" sz="1800" dirty="0"/>
                    </a:p>
                  </a:txBody>
                  <a:tcPr marL="99753" marR="99753" anchor="ctr"/>
                </a:tc>
                <a:tc>
                  <a:txBody>
                    <a:bodyPr/>
                    <a:lstStyle/>
                    <a:p>
                      <a:pPr algn="ctr"/>
                      <a:r>
                        <a:rPr lang="en-US" sz="1800" dirty="0" smtClean="0"/>
                        <a:t>69%</a:t>
                      </a:r>
                      <a:endParaRPr lang="en-US" sz="1800" dirty="0"/>
                    </a:p>
                  </a:txBody>
                  <a:tcPr marL="99753" marR="99753" anchor="ctr"/>
                </a:tc>
              </a:tr>
              <a:tr h="542925">
                <a:tc>
                  <a:txBody>
                    <a:bodyPr/>
                    <a:lstStyle/>
                    <a:p>
                      <a:pPr algn="ctr"/>
                      <a:r>
                        <a:rPr lang="en-US" sz="1800" dirty="0" smtClean="0"/>
                        <a:t>Positive change</a:t>
                      </a:r>
                      <a:endParaRPr lang="en-US" sz="1800" dirty="0"/>
                    </a:p>
                  </a:txBody>
                  <a:tcPr marL="99753" marR="99753" anchor="ctr"/>
                </a:tc>
                <a:tc>
                  <a:txBody>
                    <a:bodyPr/>
                    <a:lstStyle/>
                    <a:p>
                      <a:pPr algn="ctr"/>
                      <a:r>
                        <a:rPr lang="en-US" sz="1800" dirty="0" smtClean="0"/>
                        <a:t>96</a:t>
                      </a:r>
                      <a:endParaRPr lang="en-US" sz="1800" dirty="0"/>
                    </a:p>
                  </a:txBody>
                  <a:tcPr marL="99753" marR="99753" anchor="ctr"/>
                </a:tc>
                <a:tc>
                  <a:txBody>
                    <a:bodyPr/>
                    <a:lstStyle/>
                    <a:p>
                      <a:pPr algn="ctr"/>
                      <a:r>
                        <a:rPr lang="en-US" sz="1800" dirty="0" smtClean="0"/>
                        <a:t>62%</a:t>
                      </a:r>
                      <a:endParaRPr lang="en-US" sz="1800" dirty="0"/>
                    </a:p>
                  </a:txBody>
                  <a:tcPr marL="99753" marR="99753" anchor="ctr"/>
                </a:tc>
              </a:tr>
              <a:tr h="542925">
                <a:tc>
                  <a:txBody>
                    <a:bodyPr/>
                    <a:lstStyle/>
                    <a:p>
                      <a:pPr algn="ctr"/>
                      <a:r>
                        <a:rPr lang="en-US" sz="1800" dirty="0" smtClean="0"/>
                        <a:t>Agreed to 6 month follow up</a:t>
                      </a:r>
                      <a:endParaRPr lang="en-US" sz="1800" dirty="0"/>
                    </a:p>
                  </a:txBody>
                  <a:tcPr marL="99753" marR="99753" anchor="ctr"/>
                </a:tc>
                <a:tc>
                  <a:txBody>
                    <a:bodyPr/>
                    <a:lstStyle/>
                    <a:p>
                      <a:pPr algn="ctr"/>
                      <a:r>
                        <a:rPr lang="en-US" sz="1800" dirty="0" smtClean="0"/>
                        <a:t>126</a:t>
                      </a:r>
                      <a:endParaRPr lang="en-US" sz="1800" dirty="0"/>
                    </a:p>
                  </a:txBody>
                  <a:tcPr marL="99753" marR="99753" anchor="ctr"/>
                </a:tc>
                <a:tc>
                  <a:txBody>
                    <a:bodyPr/>
                    <a:lstStyle/>
                    <a:p>
                      <a:pPr algn="ctr"/>
                      <a:r>
                        <a:rPr lang="en-US" sz="1800" dirty="0" smtClean="0"/>
                        <a:t>81%</a:t>
                      </a:r>
                      <a:endParaRPr lang="en-US" sz="1800" dirty="0"/>
                    </a:p>
                  </a:txBody>
                  <a:tcPr marL="99753" marR="99753" anchor="ctr"/>
                </a:tc>
              </a:tr>
            </a:tbl>
          </a:graphicData>
        </a:graphic>
      </p:graphicFrame>
    </p:spTree>
    <p:extLst>
      <p:ext uri="{BB962C8B-B14F-4D97-AF65-F5344CB8AC3E}">
        <p14:creationId xmlns:p14="http://schemas.microsoft.com/office/powerpoint/2010/main" val="15407060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Denver Health Results</a:t>
            </a:r>
            <a:br>
              <a:rPr lang="en-US" dirty="0" smtClean="0"/>
            </a:br>
            <a:r>
              <a:rPr lang="en-US" sz="3100" dirty="0" smtClean="0"/>
              <a:t>April 2007 and April 2011</a:t>
            </a:r>
            <a:br>
              <a:rPr lang="en-US" sz="3100" dirty="0" smtClean="0"/>
            </a:br>
            <a:r>
              <a:rPr lang="en-US" sz="3100" dirty="0" smtClean="0"/>
              <a:t>Services provided to 52,805 patients</a:t>
            </a:r>
            <a:endParaRPr lang="en-US" sz="3100" dirty="0"/>
          </a:p>
        </p:txBody>
      </p:sp>
      <p:pic>
        <p:nvPicPr>
          <p:cNvPr id="4"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4659" t="28330" r="20879" b="5826"/>
          <a:stretch/>
        </p:blipFill>
        <p:spPr bwMode="auto">
          <a:xfrm>
            <a:off x="762000" y="1676400"/>
            <a:ext cx="7982989"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85916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Gundersen Lutheran Health System</a:t>
            </a:r>
            <a:endParaRPr lang="en-US" dirty="0"/>
          </a:p>
        </p:txBody>
      </p:sp>
      <p:sp>
        <p:nvSpPr>
          <p:cNvPr id="3" name="Content Placeholder 2"/>
          <p:cNvSpPr>
            <a:spLocks noGrp="1"/>
          </p:cNvSpPr>
          <p:nvPr>
            <p:ph idx="1"/>
          </p:nvPr>
        </p:nvSpPr>
        <p:spPr/>
        <p:txBody>
          <a:bodyPr>
            <a:normAutofit fontScale="92500"/>
          </a:bodyPr>
          <a:lstStyle/>
          <a:p>
            <a:pPr marL="0" indent="0" algn="ctr">
              <a:lnSpc>
                <a:spcPct val="150000"/>
              </a:lnSpc>
              <a:spcBef>
                <a:spcPts val="1800"/>
              </a:spcBef>
              <a:buNone/>
            </a:pPr>
            <a:r>
              <a:rPr lang="en-US" sz="2400" dirty="0" smtClean="0"/>
              <a:t>The greatest benefit of this service is for the patients of the communities we serve; as 48% of our trauma population requires interventions for alcohol and/or illicit drugs and 27% of inpatients screen positive for tobacco, alcohol and/or illicit drug use.  </a:t>
            </a:r>
          </a:p>
          <a:p>
            <a:pPr marL="0" indent="0" algn="ctr">
              <a:lnSpc>
                <a:spcPct val="150000"/>
              </a:lnSpc>
              <a:spcBef>
                <a:spcPts val="1800"/>
              </a:spcBef>
              <a:buNone/>
            </a:pPr>
            <a:endParaRPr lang="en-US" sz="2400" dirty="0" smtClean="0"/>
          </a:p>
          <a:p>
            <a:pPr marL="0" indent="0" algn="ctr">
              <a:lnSpc>
                <a:spcPct val="150000"/>
              </a:lnSpc>
              <a:spcBef>
                <a:spcPts val="1800"/>
              </a:spcBef>
              <a:buNone/>
            </a:pPr>
            <a:r>
              <a:rPr lang="en-US" sz="2400" dirty="0" smtClean="0"/>
              <a:t>Trauma Systems have led many facility initiatives</a:t>
            </a:r>
          </a:p>
          <a:p>
            <a:pPr marL="0" indent="0" algn="ctr">
              <a:lnSpc>
                <a:spcPct val="150000"/>
              </a:lnSpc>
              <a:spcBef>
                <a:spcPts val="1800"/>
              </a:spcBef>
              <a:buNone/>
            </a:pPr>
            <a:r>
              <a:rPr lang="en-US" sz="2400" dirty="0" smtClean="0"/>
              <a:t> SBIRT is one more opportunity</a:t>
            </a:r>
            <a:endParaRPr lang="en-US" sz="2400" dirty="0"/>
          </a:p>
        </p:txBody>
      </p:sp>
    </p:spTree>
    <p:extLst>
      <p:ext uri="{BB962C8B-B14F-4D97-AF65-F5344CB8AC3E}">
        <p14:creationId xmlns:p14="http://schemas.microsoft.com/office/powerpoint/2010/main" val="7832570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2" name="Rectangle 1"/>
          <p:cNvSpPr/>
          <p:nvPr/>
        </p:nvSpPr>
        <p:spPr>
          <a:xfrm>
            <a:off x="2520799" y="0"/>
            <a:ext cx="4114800" cy="5940088"/>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4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ambria Math" pitchFamily="18" charset="0"/>
                <a:ea typeface="Cambria Math" pitchFamily="18" charset="0"/>
              </a:rPr>
              <a:t>?</a:t>
            </a:r>
          </a:p>
          <a:p>
            <a:pPr algn="ctr"/>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ambria Math" pitchFamily="18" charset="0"/>
                <a:ea typeface="Cambria Math" pitchFamily="18" charset="0"/>
              </a:rPr>
              <a:t>Thank you!</a:t>
            </a:r>
            <a:endParaRPr lang="en-U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ambria Math" pitchFamily="18" charset="0"/>
              <a:ea typeface="Cambria Math" pitchFamily="18" charset="0"/>
            </a:endParaRPr>
          </a:p>
        </p:txBody>
      </p:sp>
    </p:spTree>
    <p:extLst>
      <p:ext uri="{BB962C8B-B14F-4D97-AF65-F5344CB8AC3E}">
        <p14:creationId xmlns:p14="http://schemas.microsoft.com/office/powerpoint/2010/main" val="35037728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563562"/>
          </a:xfrm>
        </p:spPr>
        <p:txBody>
          <a:bodyPr>
            <a:noAutofit/>
          </a:bodyPr>
          <a:lstStyle/>
          <a:p>
            <a:r>
              <a:rPr lang="en-US" sz="4000" b="1" cap="small" dirty="0" smtClean="0"/>
              <a:t>Patients</a:t>
            </a:r>
            <a:endParaRPr lang="en-US" sz="4000" b="1" cap="small" dirty="0"/>
          </a:p>
        </p:txBody>
      </p:sp>
      <p:sp>
        <p:nvSpPr>
          <p:cNvPr id="3" name="Content Placeholder 2"/>
          <p:cNvSpPr>
            <a:spLocks noGrp="1"/>
          </p:cNvSpPr>
          <p:nvPr>
            <p:ph idx="1"/>
          </p:nvPr>
        </p:nvSpPr>
        <p:spPr>
          <a:xfrm>
            <a:off x="533400" y="1066800"/>
            <a:ext cx="8077200" cy="4953000"/>
          </a:xfrm>
        </p:spPr>
        <p:txBody>
          <a:bodyPr>
            <a:noAutofit/>
          </a:bodyPr>
          <a:lstStyle/>
          <a:p>
            <a:pPr marL="0" indent="0" algn="ctr">
              <a:lnSpc>
                <a:spcPct val="170000"/>
              </a:lnSpc>
              <a:buNone/>
            </a:pPr>
            <a:r>
              <a:rPr lang="en-US" cap="small" dirty="0" smtClean="0"/>
              <a:t>Excess mortality:</a:t>
            </a:r>
          </a:p>
          <a:p>
            <a:pPr>
              <a:lnSpc>
                <a:spcPct val="150000"/>
              </a:lnSpc>
            </a:pPr>
            <a:r>
              <a:rPr lang="en-US" sz="2400" dirty="0" smtClean="0"/>
              <a:t>98,334 deaths annually from alcohol-related causes </a:t>
            </a:r>
          </a:p>
          <a:p>
            <a:pPr>
              <a:lnSpc>
                <a:spcPct val="150000"/>
              </a:lnSpc>
            </a:pPr>
            <a:r>
              <a:rPr lang="en-US" sz="2400" dirty="0" smtClean="0"/>
              <a:t>16,044 deaths annually from illicit drugs</a:t>
            </a:r>
          </a:p>
          <a:p>
            <a:pPr>
              <a:lnSpc>
                <a:spcPct val="150000"/>
              </a:lnSpc>
            </a:pPr>
            <a:r>
              <a:rPr lang="en-US" sz="2400" dirty="0" smtClean="0"/>
              <a:t>20,044 overdose deaths from controlled prescription drug</a:t>
            </a:r>
          </a:p>
          <a:p>
            <a:pPr>
              <a:lnSpc>
                <a:spcPct val="150000"/>
              </a:lnSpc>
            </a:pPr>
            <a:r>
              <a:rPr lang="en-US" sz="2400" dirty="0"/>
              <a:t>443,000 deaths annually </a:t>
            </a:r>
            <a:r>
              <a:rPr lang="en-US" sz="2400" dirty="0" smtClean="0"/>
              <a:t> from Cigarette Smoking (CDC)</a:t>
            </a:r>
          </a:p>
          <a:p>
            <a:pPr marL="1314450" lvl="3" indent="0">
              <a:buNone/>
            </a:pPr>
            <a:r>
              <a:rPr lang="en-US" sz="1800" dirty="0"/>
              <a:t>269,655 deaths annually among men</a:t>
            </a:r>
          </a:p>
          <a:p>
            <a:pPr marL="1314450" lvl="3" indent="0">
              <a:buNone/>
            </a:pPr>
            <a:r>
              <a:rPr lang="en-US" sz="1800" dirty="0"/>
              <a:t>173,940 deaths annually among </a:t>
            </a:r>
            <a:r>
              <a:rPr lang="en-US" sz="1800" dirty="0" smtClean="0"/>
              <a:t>women</a:t>
            </a:r>
          </a:p>
          <a:p>
            <a:pPr marL="57150" indent="0">
              <a:spcBef>
                <a:spcPts val="2400"/>
              </a:spcBef>
              <a:buNone/>
            </a:pPr>
            <a:r>
              <a:rPr lang="en-US" sz="1200" i="1" dirty="0" smtClean="0">
                <a:latin typeface="Times New Roman" pitchFamily="18" charset="0"/>
                <a:cs typeface="Times New Roman" pitchFamily="18" charset="0"/>
              </a:rPr>
              <a:t>Mokdad, A. H., Marks, J. S., Stroup, D. F., &amp; Gerberding, J. L. (2004). Actual causes of death in the United States, 2000. JAMA, 291(10), 1238-1245. Relative Risk of an Alcohol-Related Health Condition as a Function of Daily Alcohol Intake (a) adapted from Corrao et al. (2004). Preventive Medicine 38, 613–619. (b) National Institute on Alcohol Abuse and Alcoholism, National Epidemiological Survey on Alcohol and Related Conditions, 2001–2002</a:t>
            </a:r>
            <a:endParaRPr lang="en-US" sz="1600" i="1" dirty="0" smtClean="0"/>
          </a:p>
          <a:p>
            <a:pPr marL="857250" lvl="2" indent="0">
              <a:lnSpc>
                <a:spcPct val="170000"/>
              </a:lnSpc>
              <a:buNone/>
            </a:pPr>
            <a:endParaRPr lang="en-US" sz="1800" dirty="0" smtClean="0"/>
          </a:p>
          <a:p>
            <a:pPr lvl="1"/>
            <a:endParaRPr lang="en-US" sz="700" dirty="0" smtClean="0"/>
          </a:p>
          <a:p>
            <a:pPr lvl="1"/>
            <a:endParaRPr lang="en-US" sz="700" dirty="0"/>
          </a:p>
          <a:p>
            <a:pPr lvl="1"/>
            <a:endParaRPr lang="en-US" sz="700" dirty="0"/>
          </a:p>
          <a:p>
            <a:pPr marL="0" indent="0">
              <a:buNone/>
            </a:pPr>
            <a:endParaRPr lang="en-US" sz="800" dirty="0">
              <a:latin typeface="Times New Roman" pitchFamily="18" charset="0"/>
              <a:cs typeface="Times New Roman" pitchFamily="18" charset="0"/>
            </a:endParaRPr>
          </a:p>
        </p:txBody>
      </p:sp>
    </p:spTree>
    <p:extLst>
      <p:ext uri="{BB962C8B-B14F-4D97-AF65-F5344CB8AC3E}">
        <p14:creationId xmlns:p14="http://schemas.microsoft.com/office/powerpoint/2010/main" val="1647380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99"/>
            </a:gs>
            <a:gs pos="100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 Economic Costs of </a:t>
            </a:r>
            <a:br>
              <a:rPr lang="en-US" dirty="0"/>
            </a:br>
            <a:r>
              <a:rPr lang="en-US" dirty="0"/>
              <a:t>Substance Abuse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23756443"/>
              </p:ext>
            </p:extLst>
          </p:nvPr>
        </p:nvGraphicFramePr>
        <p:xfrm>
          <a:off x="457200" y="1681163"/>
          <a:ext cx="8213725" cy="4343400"/>
        </p:xfrm>
        <a:graphic>
          <a:graphicData uri="http://schemas.openxmlformats.org/presentationml/2006/ole">
            <mc:AlternateContent xmlns:mc="http://schemas.openxmlformats.org/markup-compatibility/2006">
              <mc:Choice xmlns:v="urn:schemas-microsoft-com:vml" Requires="v">
                <p:oleObj spid="_x0000_s1103" name="Chart" r:id="rId4" imgW="8258219" imgH="4371923" progId="Excel.Chart.8">
                  <p:embed/>
                </p:oleObj>
              </mc:Choice>
              <mc:Fallback>
                <p:oleObj name="Chart" r:id="rId4" imgW="8258219" imgH="4371923" progId="Excel.Chart.8">
                  <p:embed/>
                  <p:pic>
                    <p:nvPicPr>
                      <p:cNvPr id="0" name="Chart 1"/>
                      <p:cNvPicPr>
                        <a:picLocks noChangeArrowheads="1"/>
                      </p:cNvPicPr>
                      <p:nvPr/>
                    </p:nvPicPr>
                    <p:blipFill>
                      <a:blip r:embed="rId5"/>
                      <a:srcRect/>
                      <a:stretch>
                        <a:fillRect/>
                      </a:stretch>
                    </p:blipFill>
                    <p:spPr bwMode="auto">
                      <a:xfrm>
                        <a:off x="457200" y="1681163"/>
                        <a:ext cx="8213725" cy="4343400"/>
                      </a:xfrm>
                      <a:prstGeom prst="rect">
                        <a:avLst/>
                      </a:prstGeom>
                      <a:noFill/>
                      <a:ln>
                        <a:noFill/>
                      </a:ln>
                    </p:spPr>
                  </p:pic>
                </p:oleObj>
              </mc:Fallback>
            </mc:AlternateContent>
          </a:graphicData>
        </a:graphic>
      </p:graphicFrame>
      <p:sp>
        <p:nvSpPr>
          <p:cNvPr id="5" name="TextBox 4"/>
          <p:cNvSpPr txBox="1"/>
          <p:nvPr/>
        </p:nvSpPr>
        <p:spPr>
          <a:xfrm>
            <a:off x="630382" y="6417228"/>
            <a:ext cx="8001000" cy="307777"/>
          </a:xfrm>
          <a:prstGeom prst="rect">
            <a:avLst/>
          </a:prstGeom>
          <a:noFill/>
        </p:spPr>
        <p:txBody>
          <a:bodyPr wrap="square" rtlCol="0">
            <a:spAutoFit/>
          </a:bodyPr>
          <a:lstStyle/>
          <a:p>
            <a:pPr algn="ctr"/>
            <a:r>
              <a:rPr lang="en-US" sz="1400" i="1" dirty="0" smtClean="0"/>
              <a:t>Surgeon General’s Report, 2004: ONDCP; Harwood, 2000</a:t>
            </a:r>
            <a:endParaRPr lang="en-US" sz="1400" i="1" dirty="0"/>
          </a:p>
        </p:txBody>
      </p:sp>
    </p:spTree>
    <p:extLst>
      <p:ext uri="{BB962C8B-B14F-4D97-AF65-F5344CB8AC3E}">
        <p14:creationId xmlns:p14="http://schemas.microsoft.com/office/powerpoint/2010/main" val="16769433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Societal Cost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07807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Highest Cost to Society</a:t>
            </a:r>
            <a:endParaRPr lang="en-US" sz="4000" dirty="0"/>
          </a:p>
        </p:txBody>
      </p:sp>
      <p:pic>
        <p:nvPicPr>
          <p:cNvPr id="3075" name="Picture 3"/>
          <p:cNvPicPr>
            <a:picLocks noChangeAspect="1" noChangeArrowheads="1"/>
          </p:cNvPicPr>
          <p:nvPr/>
        </p:nvPicPr>
        <p:blipFill>
          <a:blip r:embed="rId3">
            <a:duotone>
              <a:schemeClr val="bg2">
                <a:shade val="45000"/>
                <a:satMod val="135000"/>
              </a:schemeClr>
              <a:prstClr val="white"/>
            </a:duotone>
            <a:extLst>
              <a:ext uri="{BEBA8EAE-BF5A-486C-A8C5-ECC9F3942E4B}">
                <a14:imgProps xmlns:a14="http://schemas.microsoft.com/office/drawing/2010/main">
                  <a14:imgLayer r:embed="rId4">
                    <a14:imgEffect>
                      <a14:sharpenSoften amount="50000"/>
                    </a14:imgEffect>
                    <a14:imgEffect>
                      <a14:colorTemperature colorTemp="7200"/>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685800" y="1600200"/>
            <a:ext cx="7696200" cy="4038600"/>
          </a:xfrm>
          <a:prstGeom prst="rect">
            <a:avLst/>
          </a:prstGeom>
          <a:noFill/>
          <a:ln>
            <a:noFill/>
          </a:ln>
          <a:effectLst>
            <a:outerShdw dist="35921" dir="2700000" algn="ctr" rotWithShape="0">
              <a:schemeClr val="bg2"/>
            </a:outerShdw>
            <a:softEdge rad="3175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ight Arrow 5"/>
          <p:cNvSpPr/>
          <p:nvPr/>
        </p:nvSpPr>
        <p:spPr>
          <a:xfrm>
            <a:off x="914399" y="3352800"/>
            <a:ext cx="603091" cy="169649"/>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b="1">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7" name="TextBox 6"/>
          <p:cNvSpPr txBox="1"/>
          <p:nvPr/>
        </p:nvSpPr>
        <p:spPr>
          <a:xfrm>
            <a:off x="630382" y="6417228"/>
            <a:ext cx="8001000" cy="307777"/>
          </a:xfrm>
          <a:prstGeom prst="rect">
            <a:avLst/>
          </a:prstGeom>
          <a:noFill/>
        </p:spPr>
        <p:txBody>
          <a:bodyPr wrap="square" rtlCol="0">
            <a:spAutoFit/>
          </a:bodyPr>
          <a:lstStyle/>
          <a:p>
            <a:pPr algn="ctr"/>
            <a:r>
              <a:rPr lang="en-US" sz="1400" i="1" dirty="0" smtClean="0"/>
              <a:t>Surgeon General’s Report, 2004: ONDCP; Harwood, 2000</a:t>
            </a:r>
            <a:endParaRPr lang="en-US" sz="1400" i="1" dirty="0"/>
          </a:p>
        </p:txBody>
      </p:sp>
    </p:spTree>
    <p:extLst>
      <p:ext uri="{BB962C8B-B14F-4D97-AF65-F5344CB8AC3E}">
        <p14:creationId xmlns:p14="http://schemas.microsoft.com/office/powerpoint/2010/main" val="1985007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4000" dirty="0" smtClean="0"/>
              <a:t>Substance Abuse Harm to Patients</a:t>
            </a:r>
            <a:endParaRPr lang="en-US" sz="4000" dirty="0"/>
          </a:p>
        </p:txBody>
      </p:sp>
      <p:pic>
        <p:nvPicPr>
          <p:cNvPr id="2050" name="Picture 2" descr="http://upload.wikimedia.org/wikipedia/commons/thumb/2/2c/HarmCausedByDrugsTable.svg/600px-HarmCausedByDrugsTable.svg.png"/>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25000"/>
                    </a14:imgEffect>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1344304" y="1343891"/>
            <a:ext cx="6486041" cy="4724400"/>
          </a:xfrm>
          <a:prstGeom prst="rect">
            <a:avLst/>
          </a:prstGeom>
          <a:noFill/>
          <a:effectLst>
            <a:softEdge rad="63500"/>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28600" y="6291544"/>
            <a:ext cx="8717451" cy="246221"/>
          </a:xfrm>
          <a:prstGeom prst="rect">
            <a:avLst/>
          </a:prstGeom>
          <a:noFill/>
        </p:spPr>
        <p:txBody>
          <a:bodyPr wrap="none" rtlCol="0">
            <a:spAutoFit/>
          </a:bodyPr>
          <a:lstStyle/>
          <a:p>
            <a:r>
              <a:rPr lang="en-US" sz="1000" i="1" dirty="0"/>
              <a:t> </a:t>
            </a:r>
            <a:r>
              <a:rPr lang="en-US" sz="1000" i="1" dirty="0" smtClean="0"/>
              <a:t>D </a:t>
            </a:r>
            <a:r>
              <a:rPr lang="en-US" sz="1000" i="1" dirty="0"/>
              <a:t>Nutt, </a:t>
            </a:r>
            <a:r>
              <a:rPr lang="en-US" sz="1000" i="1" dirty="0" smtClean="0"/>
              <a:t>L King, L Phillip.  Drug </a:t>
            </a:r>
            <a:r>
              <a:rPr lang="en-US" sz="1000" i="1" dirty="0"/>
              <a:t>harms in the UK: a multi-criteria decision </a:t>
            </a:r>
            <a:r>
              <a:rPr lang="en-US" sz="1000" i="1" dirty="0" smtClean="0"/>
              <a:t>analysis. </a:t>
            </a:r>
            <a:r>
              <a:rPr lang="en-US" sz="1000" i="1" dirty="0"/>
              <a:t>of the Independent Scientific Committee on Drugs. The Lancet</a:t>
            </a:r>
            <a:r>
              <a:rPr lang="en-US" sz="1000" i="1" dirty="0" smtClean="0"/>
              <a:t>. November 2011</a:t>
            </a:r>
            <a:endParaRPr lang="en-US" sz="1000" i="1" dirty="0"/>
          </a:p>
        </p:txBody>
      </p:sp>
      <p:sp>
        <p:nvSpPr>
          <p:cNvPr id="5" name="Right Arrow 4"/>
          <p:cNvSpPr/>
          <p:nvPr/>
        </p:nvSpPr>
        <p:spPr>
          <a:xfrm>
            <a:off x="754655" y="2332654"/>
            <a:ext cx="762836" cy="169649"/>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b="1">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8" name="Right Arrow 7"/>
          <p:cNvSpPr/>
          <p:nvPr/>
        </p:nvSpPr>
        <p:spPr>
          <a:xfrm>
            <a:off x="754655" y="3200400"/>
            <a:ext cx="762836" cy="169649"/>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b="1">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extLst>
      <p:ext uri="{BB962C8B-B14F-4D97-AF65-F5344CB8AC3E}">
        <p14:creationId xmlns:p14="http://schemas.microsoft.com/office/powerpoint/2010/main" val="24645333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sz="4000" dirty="0" smtClean="0"/>
              <a:t>Consequences that matter to Hospitals </a:t>
            </a:r>
            <a:r>
              <a:rPr lang="en-US" sz="3600" dirty="0" smtClean="0"/>
              <a:t>Substance </a:t>
            </a:r>
            <a:r>
              <a:rPr lang="en-US" sz="3600" dirty="0" smtClean="0"/>
              <a:t>Abuse Complications</a:t>
            </a:r>
            <a:endParaRPr lang="en-US" sz="4000" dirty="0"/>
          </a:p>
        </p:txBody>
      </p:sp>
      <p:sp>
        <p:nvSpPr>
          <p:cNvPr id="3" name="Content Placeholder 2"/>
          <p:cNvSpPr>
            <a:spLocks noGrp="1"/>
          </p:cNvSpPr>
          <p:nvPr>
            <p:ph idx="1"/>
          </p:nvPr>
        </p:nvSpPr>
        <p:spPr>
          <a:xfrm>
            <a:off x="457200" y="1371600"/>
            <a:ext cx="8229600" cy="2849563"/>
          </a:xfrm>
        </p:spPr>
        <p:txBody>
          <a:bodyPr>
            <a:noAutofit/>
          </a:bodyPr>
          <a:lstStyle/>
          <a:p>
            <a:pPr marL="0" indent="0">
              <a:lnSpc>
                <a:spcPct val="120000"/>
              </a:lnSpc>
              <a:spcBef>
                <a:spcPts val="1200"/>
              </a:spcBef>
              <a:buNone/>
            </a:pPr>
            <a:r>
              <a:rPr lang="en-US" sz="2000" dirty="0" smtClean="0"/>
              <a:t>Smoking related complications</a:t>
            </a:r>
          </a:p>
          <a:p>
            <a:pPr lvl="1">
              <a:spcBef>
                <a:spcPts val="1200"/>
              </a:spcBef>
            </a:pPr>
            <a:r>
              <a:rPr lang="en-US" sz="1600" dirty="0" smtClean="0"/>
              <a:t>Necrosis </a:t>
            </a:r>
            <a:r>
              <a:rPr lang="en-US" sz="1600" dirty="0"/>
              <a:t>was 4 times more frequent in </a:t>
            </a:r>
            <a:r>
              <a:rPr lang="en-US" sz="1600" dirty="0" smtClean="0"/>
              <a:t>smokers</a:t>
            </a:r>
          </a:p>
          <a:p>
            <a:pPr lvl="1">
              <a:spcBef>
                <a:spcPts val="1200"/>
              </a:spcBef>
            </a:pPr>
            <a:r>
              <a:rPr lang="en-US" sz="1600" dirty="0" smtClean="0"/>
              <a:t> Surgical </a:t>
            </a:r>
            <a:r>
              <a:rPr lang="en-US" sz="1600" dirty="0"/>
              <a:t>site infection, dehiscence, healing delay, hernia, and lack of fistula and bone healing occurred 2 times more frequently in </a:t>
            </a:r>
            <a:r>
              <a:rPr lang="en-US" sz="1600" dirty="0" smtClean="0"/>
              <a:t>smokers</a:t>
            </a:r>
          </a:p>
          <a:p>
            <a:pPr lvl="1">
              <a:spcBef>
                <a:spcPts val="1200"/>
              </a:spcBef>
            </a:pPr>
            <a:r>
              <a:rPr lang="en-US" sz="1600" dirty="0"/>
              <a:t>Perioperative smoking cessation intervention including 4 to 8 weeks of preoperative abstinence from smoking significantly reduced surgical site </a:t>
            </a:r>
            <a:r>
              <a:rPr lang="en-US" sz="1600" dirty="0" smtClean="0"/>
              <a:t>infections </a:t>
            </a:r>
            <a:r>
              <a:rPr lang="en-US" sz="1600" dirty="0"/>
              <a:t>but not other healing </a:t>
            </a:r>
            <a:r>
              <a:rPr lang="en-US" sz="1600" dirty="0" smtClean="0"/>
              <a:t>complications </a:t>
            </a:r>
          </a:p>
          <a:p>
            <a:r>
              <a:rPr lang="en-US" sz="2000" dirty="0" smtClean="0"/>
              <a:t> </a:t>
            </a:r>
            <a:r>
              <a:rPr lang="en-US" sz="1000" i="1" dirty="0" smtClean="0"/>
              <a:t>LT. Sorensen. Wound </a:t>
            </a:r>
            <a:r>
              <a:rPr lang="en-US" sz="1000" i="1" dirty="0"/>
              <a:t>Healing and Infection in Surgery:  The Clinical Impact of Smoking and Smoking Cessation: A Systematic Review and Meta-analysis Arch Surg. 2012;147(4):373-383</a:t>
            </a:r>
            <a:endParaRPr lang="en-US" sz="2000" i="1" dirty="0"/>
          </a:p>
        </p:txBody>
      </p:sp>
      <p:graphicFrame>
        <p:nvGraphicFramePr>
          <p:cNvPr id="4" name="Table 3"/>
          <p:cNvGraphicFramePr>
            <a:graphicFrameLocks noGrp="1"/>
          </p:cNvGraphicFramePr>
          <p:nvPr>
            <p:extLst>
              <p:ext uri="{D42A27DB-BD31-4B8C-83A1-F6EECF244321}">
                <p14:modId xmlns:p14="http://schemas.microsoft.com/office/powerpoint/2010/main" val="1697134367"/>
              </p:ext>
            </p:extLst>
          </p:nvPr>
        </p:nvGraphicFramePr>
        <p:xfrm>
          <a:off x="533400" y="4495800"/>
          <a:ext cx="8077200" cy="1483360"/>
        </p:xfrm>
        <a:graphic>
          <a:graphicData uri="http://schemas.openxmlformats.org/drawingml/2006/table">
            <a:tbl>
              <a:tblPr firstRow="1" bandRow="1">
                <a:tableStyleId>{5C22544A-7EE6-4342-B048-85BDC9FD1C3A}</a:tableStyleId>
              </a:tblPr>
              <a:tblGrid>
                <a:gridCol w="4953000"/>
                <a:gridCol w="1628422"/>
                <a:gridCol w="1495778"/>
              </a:tblGrid>
              <a:tr h="370840">
                <a:tc>
                  <a:txBody>
                    <a:bodyPr/>
                    <a:lstStyle/>
                    <a:p>
                      <a:r>
                        <a:rPr lang="en-US" sz="1600" dirty="0" smtClean="0"/>
                        <a:t>Alcohol Related</a:t>
                      </a:r>
                      <a:endParaRPr lang="en-US" sz="1600" dirty="0"/>
                    </a:p>
                  </a:txBody>
                  <a:tcPr/>
                </a:tc>
                <a:tc>
                  <a:txBody>
                    <a:bodyPr/>
                    <a:lstStyle/>
                    <a:p>
                      <a:r>
                        <a:rPr lang="en-US" sz="1600" dirty="0" smtClean="0"/>
                        <a:t>Low Audit C</a:t>
                      </a:r>
                      <a:endParaRPr lang="en-US" sz="1600" dirty="0"/>
                    </a:p>
                  </a:txBody>
                  <a:tcPr/>
                </a:tc>
                <a:tc>
                  <a:txBody>
                    <a:bodyPr/>
                    <a:lstStyle/>
                    <a:p>
                      <a:r>
                        <a:rPr lang="en-US" sz="1600" dirty="0" smtClean="0"/>
                        <a:t>High Audit C</a:t>
                      </a:r>
                      <a:endParaRPr lang="en-US" sz="1600" dirty="0"/>
                    </a:p>
                  </a:txBody>
                  <a:tcPr/>
                </a:tc>
              </a:tr>
              <a:tr h="370840">
                <a:tc>
                  <a:txBody>
                    <a:bodyPr/>
                    <a:lstStyle/>
                    <a:p>
                      <a:r>
                        <a:rPr lang="en-US" sz="1600" dirty="0" smtClean="0"/>
                        <a:t>Post Operative Hospital LOS</a:t>
                      </a:r>
                      <a:endParaRPr lang="en-US" sz="1600" dirty="0"/>
                    </a:p>
                  </a:txBody>
                  <a:tcPr/>
                </a:tc>
                <a:tc>
                  <a:txBody>
                    <a:bodyPr/>
                    <a:lstStyle/>
                    <a:p>
                      <a:r>
                        <a:rPr lang="en-US" sz="1600" dirty="0" smtClean="0"/>
                        <a:t>5.0</a:t>
                      </a:r>
                      <a:endParaRPr lang="en-US" sz="1600" dirty="0"/>
                    </a:p>
                  </a:txBody>
                  <a:tcPr/>
                </a:tc>
                <a:tc>
                  <a:txBody>
                    <a:bodyPr/>
                    <a:lstStyle/>
                    <a:p>
                      <a:r>
                        <a:rPr lang="en-US" sz="1600" dirty="0" smtClean="0"/>
                        <a:t>5.8</a:t>
                      </a:r>
                      <a:endParaRPr lang="en-US" sz="1600" dirty="0"/>
                    </a:p>
                  </a:txBody>
                  <a:tcPr/>
                </a:tc>
              </a:tr>
              <a:tr h="370840">
                <a:tc>
                  <a:txBody>
                    <a:bodyPr/>
                    <a:lstStyle/>
                    <a:p>
                      <a:r>
                        <a:rPr lang="en-US" sz="1600" dirty="0" smtClean="0"/>
                        <a:t>ICU days</a:t>
                      </a:r>
                      <a:endParaRPr lang="en-US" sz="1600" dirty="0"/>
                    </a:p>
                  </a:txBody>
                  <a:tcPr/>
                </a:tc>
                <a:tc>
                  <a:txBody>
                    <a:bodyPr/>
                    <a:lstStyle/>
                    <a:p>
                      <a:r>
                        <a:rPr lang="en-US" sz="1600" dirty="0" smtClean="0"/>
                        <a:t>2.8</a:t>
                      </a:r>
                      <a:endParaRPr lang="en-US" sz="1600" dirty="0"/>
                    </a:p>
                  </a:txBody>
                  <a:tcPr/>
                </a:tc>
                <a:tc>
                  <a:txBody>
                    <a:bodyPr/>
                    <a:lstStyle/>
                    <a:p>
                      <a:r>
                        <a:rPr lang="en-US" sz="1600" dirty="0" smtClean="0"/>
                        <a:t>4.5</a:t>
                      </a:r>
                      <a:endParaRPr lang="en-US" sz="1600" dirty="0"/>
                    </a:p>
                  </a:txBody>
                  <a:tcPr/>
                </a:tc>
              </a:tr>
              <a:tr h="370840">
                <a:tc>
                  <a:txBody>
                    <a:bodyPr/>
                    <a:lstStyle/>
                    <a:p>
                      <a:r>
                        <a:rPr lang="en-US" sz="1600" dirty="0" smtClean="0"/>
                        <a:t>Probability of return to OR w/in 30 days</a:t>
                      </a:r>
                      <a:endParaRPr lang="en-US" sz="1600" dirty="0"/>
                    </a:p>
                  </a:txBody>
                  <a:tcPr/>
                </a:tc>
                <a:tc>
                  <a:txBody>
                    <a:bodyPr/>
                    <a:lstStyle/>
                    <a:p>
                      <a:r>
                        <a:rPr lang="en-US" sz="1600" dirty="0" smtClean="0"/>
                        <a:t>5%</a:t>
                      </a:r>
                      <a:endParaRPr lang="en-US" sz="1600" dirty="0"/>
                    </a:p>
                  </a:txBody>
                  <a:tcPr/>
                </a:tc>
                <a:tc>
                  <a:txBody>
                    <a:bodyPr/>
                    <a:lstStyle/>
                    <a:p>
                      <a:r>
                        <a:rPr lang="en-US" sz="1600" dirty="0" smtClean="0"/>
                        <a:t>10%</a:t>
                      </a:r>
                      <a:endParaRPr lang="en-US" sz="1600" dirty="0"/>
                    </a:p>
                  </a:txBody>
                  <a:tcPr/>
                </a:tc>
              </a:tr>
            </a:tbl>
          </a:graphicData>
        </a:graphic>
      </p:graphicFrame>
      <p:sp>
        <p:nvSpPr>
          <p:cNvPr id="5" name="Content Placeholder 3"/>
          <p:cNvSpPr txBox="1">
            <a:spLocks/>
          </p:cNvSpPr>
          <p:nvPr/>
        </p:nvSpPr>
        <p:spPr>
          <a:xfrm>
            <a:off x="457200" y="6172200"/>
            <a:ext cx="8229600" cy="45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200" i="1" smtClean="0"/>
              <a:t>Bradley et al.  Alcohol Screening and Risk of Postoperative Complications in Male Patients Undergoing Major Non-cardiac Surgery. J Gen Intern Med 2011 February; 26 (2):  162-169</a:t>
            </a:r>
            <a:endParaRPr lang="en-US" sz="1200" i="1" dirty="0"/>
          </a:p>
        </p:txBody>
      </p:sp>
    </p:spTree>
    <p:extLst>
      <p:ext uri="{BB962C8B-B14F-4D97-AF65-F5344CB8AC3E}">
        <p14:creationId xmlns:p14="http://schemas.microsoft.com/office/powerpoint/2010/main" val="11045549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sz="4000" dirty="0"/>
              <a:t>Consequences that matter to Hospitals </a:t>
            </a:r>
            <a:r>
              <a:rPr lang="en-US" sz="3600" dirty="0"/>
              <a:t>Alcohol </a:t>
            </a:r>
            <a:r>
              <a:rPr lang="en-US" sz="3600" dirty="0" smtClean="0"/>
              <a:t>Complication Rates</a:t>
            </a:r>
            <a:endParaRPr lang="en-US" sz="4000" dirty="0"/>
          </a:p>
        </p:txBody>
      </p:sp>
      <p:sp>
        <p:nvSpPr>
          <p:cNvPr id="4" name="Content Placeholder 3"/>
          <p:cNvSpPr>
            <a:spLocks noGrp="1"/>
          </p:cNvSpPr>
          <p:nvPr>
            <p:ph idx="1"/>
          </p:nvPr>
        </p:nvSpPr>
        <p:spPr>
          <a:xfrm>
            <a:off x="457200" y="6172200"/>
            <a:ext cx="8229600" cy="457200"/>
          </a:xfrm>
        </p:spPr>
        <p:txBody>
          <a:bodyPr>
            <a:normAutofit/>
          </a:bodyPr>
          <a:lstStyle/>
          <a:p>
            <a:pPr marL="0" indent="0">
              <a:buNone/>
            </a:pPr>
            <a:r>
              <a:rPr lang="en-US" sz="1200" i="1" dirty="0" smtClean="0"/>
              <a:t>Bradley et al.  Alcohol Screening and Risk of Postoperative Complications in Male Patients Undergoing </a:t>
            </a:r>
            <a:r>
              <a:rPr lang="en-US" sz="1200" i="1" dirty="0"/>
              <a:t>M</a:t>
            </a:r>
            <a:r>
              <a:rPr lang="en-US" sz="1200" i="1" dirty="0" smtClean="0"/>
              <a:t>ajor Non-cardiac Surgery. J Gen Intern Med 2011 February; 26 (2):  162-169</a:t>
            </a:r>
            <a:endParaRPr lang="en-US" sz="1200" i="1" dirty="0"/>
          </a:p>
        </p:txBody>
      </p:sp>
      <p:pic>
        <p:nvPicPr>
          <p:cNvPr id="5123" name="Picture 3"/>
          <p:cNvPicPr>
            <a:picLocks noChangeAspect="1" noChangeArrowheads="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81000" y="1524001"/>
            <a:ext cx="8077200" cy="4523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ight Arrow 4"/>
          <p:cNvSpPr/>
          <p:nvPr/>
        </p:nvSpPr>
        <p:spPr>
          <a:xfrm rot="18418582">
            <a:off x="2590800" y="5334000"/>
            <a:ext cx="603091" cy="169649"/>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b="1">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extLst>
      <p:ext uri="{BB962C8B-B14F-4D97-AF65-F5344CB8AC3E}">
        <p14:creationId xmlns:p14="http://schemas.microsoft.com/office/powerpoint/2010/main" val="34356762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1816</TotalTime>
  <Words>2392</Words>
  <Application>Microsoft Office PowerPoint</Application>
  <PresentationFormat>On-screen Show (4:3)</PresentationFormat>
  <Paragraphs>301</Paragraphs>
  <Slides>26</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Office Theme</vt:lpstr>
      <vt:lpstr>Chart</vt:lpstr>
      <vt:lpstr>SBIRT  The Right Thing for Everyone Screening, Brief Intervention, and Referral to Treatment</vt:lpstr>
      <vt:lpstr>The Right Thing for Everyone</vt:lpstr>
      <vt:lpstr>Patients</vt:lpstr>
      <vt:lpstr>U.S. Economic Costs of  Substance Abuse</vt:lpstr>
      <vt:lpstr>Local Societal Cost </vt:lpstr>
      <vt:lpstr>Highest Cost to Society</vt:lpstr>
      <vt:lpstr>Substance Abuse Harm to Patients</vt:lpstr>
      <vt:lpstr>Consequences that matter to Hospitals Substance Abuse Complications</vt:lpstr>
      <vt:lpstr>Consequences that matter to Hospitals Alcohol Complication Rates</vt:lpstr>
      <vt:lpstr>Consequences that matter to Hospitals Substance Use &amp; Reutilization</vt:lpstr>
      <vt:lpstr>Public Health Challenge?     Definitely    Now a challenge for Hospitals?</vt:lpstr>
      <vt:lpstr>Tobacco Public Health Impact</vt:lpstr>
      <vt:lpstr>WHY SBIRT: Alcohol &amp; Drug Impact   Morbidity and Mortality</vt:lpstr>
      <vt:lpstr>SBIRT  Impact on Economic Cost</vt:lpstr>
      <vt:lpstr>Other Driving Forces</vt:lpstr>
      <vt:lpstr>TJC Joint Commission for Accreditation of Health Care Orgs</vt:lpstr>
      <vt:lpstr>The Joint Commission Measures</vt:lpstr>
      <vt:lpstr>The Joint Commission Measures</vt:lpstr>
      <vt:lpstr>Potential Revenue Generation</vt:lpstr>
      <vt:lpstr>Implementation</vt:lpstr>
      <vt:lpstr>Gundersen Lutheran In Patient Hospital Program Cost</vt:lpstr>
      <vt:lpstr>Gundersen Lutheran Health System Rural WI tertiary ACS Level II Trauma Center</vt:lpstr>
      <vt:lpstr>Gundersen Lutheran Program Results</vt:lpstr>
      <vt:lpstr>Denver Health Results April 2007 and April 2011 Services provided to 52,805 patients</vt:lpstr>
      <vt:lpstr>Gundersen Lutheran Health System</vt:lpstr>
      <vt:lpstr> </vt:lpstr>
    </vt:vector>
  </TitlesOfParts>
  <Company>Gundersen Lutheran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SBIRT  The Right Thing for Everyone</dc:title>
  <dc:creator>CJDhuyve</dc:creator>
  <cp:lastModifiedBy>CJDhuyve</cp:lastModifiedBy>
  <cp:revision>136</cp:revision>
  <dcterms:created xsi:type="dcterms:W3CDTF">2012-09-19T13:23:41Z</dcterms:created>
  <dcterms:modified xsi:type="dcterms:W3CDTF">2012-10-08T20:45:09Z</dcterms:modified>
</cp:coreProperties>
</file>