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2"/>
  </p:notesMasterIdLst>
  <p:sldIdLst>
    <p:sldId id="280" r:id="rId2"/>
    <p:sldId id="4472" r:id="rId3"/>
    <p:sldId id="4416" r:id="rId4"/>
    <p:sldId id="4417" r:id="rId5"/>
    <p:sldId id="4418" r:id="rId6"/>
    <p:sldId id="4471" r:id="rId7"/>
    <p:sldId id="674" r:id="rId8"/>
    <p:sldId id="306" r:id="rId9"/>
    <p:sldId id="4454" r:id="rId10"/>
    <p:sldId id="288" r:id="rId11"/>
    <p:sldId id="4231" r:id="rId12"/>
    <p:sldId id="509" r:id="rId13"/>
    <p:sldId id="494" r:id="rId14"/>
    <p:sldId id="4234" r:id="rId15"/>
    <p:sldId id="4235" r:id="rId16"/>
    <p:sldId id="4236" r:id="rId17"/>
    <p:sldId id="4237" r:id="rId18"/>
    <p:sldId id="4238" r:id="rId19"/>
    <p:sldId id="4462" r:id="rId20"/>
    <p:sldId id="4240" r:id="rId21"/>
    <p:sldId id="529" r:id="rId22"/>
    <p:sldId id="4480" r:id="rId23"/>
    <p:sldId id="4325" r:id="rId24"/>
    <p:sldId id="4475" r:id="rId25"/>
    <p:sldId id="4481" r:id="rId26"/>
    <p:sldId id="4488" r:id="rId27"/>
    <p:sldId id="4243" r:id="rId28"/>
    <p:sldId id="4313" r:id="rId29"/>
    <p:sldId id="4315" r:id="rId30"/>
    <p:sldId id="542" r:id="rId31"/>
    <p:sldId id="4337" r:id="rId32"/>
    <p:sldId id="4338" r:id="rId33"/>
    <p:sldId id="4485" r:id="rId34"/>
    <p:sldId id="4320" r:id="rId35"/>
    <p:sldId id="4340" r:id="rId36"/>
    <p:sldId id="4379" r:id="rId37"/>
    <p:sldId id="4383" r:id="rId38"/>
    <p:sldId id="4382" r:id="rId39"/>
    <p:sldId id="4385" r:id="rId40"/>
    <p:sldId id="4253" r:id="rId41"/>
    <p:sldId id="4254" r:id="rId42"/>
    <p:sldId id="4255" r:id="rId43"/>
    <p:sldId id="4342" r:id="rId44"/>
    <p:sldId id="4256" r:id="rId45"/>
    <p:sldId id="4343" r:id="rId46"/>
    <p:sldId id="4455" r:id="rId47"/>
    <p:sldId id="4321" r:id="rId48"/>
    <p:sldId id="4344" r:id="rId49"/>
    <p:sldId id="4386" r:id="rId50"/>
    <p:sldId id="4387" r:id="rId51"/>
    <p:sldId id="4388" r:id="rId52"/>
    <p:sldId id="4347" r:id="rId53"/>
    <p:sldId id="4389" r:id="rId54"/>
    <p:sldId id="4460" r:id="rId55"/>
    <p:sldId id="4369" r:id="rId56"/>
    <p:sldId id="4414" r:id="rId57"/>
    <p:sldId id="4415" r:id="rId58"/>
    <p:sldId id="4267" r:id="rId59"/>
    <p:sldId id="4326" r:id="rId60"/>
    <p:sldId id="4269" r:id="rId61"/>
    <p:sldId id="4270" r:id="rId62"/>
    <p:sldId id="4350" r:id="rId63"/>
    <p:sldId id="4351" r:id="rId64"/>
    <p:sldId id="4456" r:id="rId65"/>
    <p:sldId id="4322" r:id="rId66"/>
    <p:sldId id="4392" r:id="rId67"/>
    <p:sldId id="4352" r:id="rId68"/>
    <p:sldId id="4327" r:id="rId69"/>
    <p:sldId id="4353" r:id="rId70"/>
    <p:sldId id="4354" r:id="rId71"/>
    <p:sldId id="4394" r:id="rId72"/>
    <p:sldId id="4278" r:id="rId73"/>
    <p:sldId id="4355" r:id="rId74"/>
    <p:sldId id="4331" r:id="rId75"/>
    <p:sldId id="4356" r:id="rId76"/>
    <p:sldId id="647" r:id="rId77"/>
    <p:sldId id="4457" r:id="rId78"/>
    <p:sldId id="4323" r:id="rId79"/>
    <p:sldId id="4279" r:id="rId80"/>
    <p:sldId id="691" r:id="rId81"/>
    <p:sldId id="4280" r:id="rId82"/>
    <p:sldId id="4395" r:id="rId83"/>
    <p:sldId id="4357" r:id="rId84"/>
    <p:sldId id="4396" r:id="rId85"/>
    <p:sldId id="4397" r:id="rId86"/>
    <p:sldId id="4400" r:id="rId87"/>
    <p:sldId id="4401" r:id="rId88"/>
    <p:sldId id="4283" r:id="rId89"/>
    <p:sldId id="4483" r:id="rId90"/>
    <p:sldId id="4402" r:id="rId91"/>
    <p:sldId id="4403" r:id="rId92"/>
    <p:sldId id="4358" r:id="rId93"/>
    <p:sldId id="4404" r:id="rId94"/>
    <p:sldId id="4405" r:id="rId95"/>
    <p:sldId id="4359" r:id="rId96"/>
    <p:sldId id="4408" r:id="rId97"/>
    <p:sldId id="4409" r:id="rId98"/>
    <p:sldId id="4360" r:id="rId99"/>
    <p:sldId id="4407" r:id="rId100"/>
    <p:sldId id="4361" r:id="rId101"/>
    <p:sldId id="4406" r:id="rId102"/>
    <p:sldId id="4363" r:id="rId103"/>
    <p:sldId id="4458" r:id="rId104"/>
    <p:sldId id="4324" r:id="rId105"/>
    <p:sldId id="4291" r:id="rId106"/>
    <p:sldId id="4410" r:id="rId107"/>
    <p:sldId id="4294" r:id="rId108"/>
    <p:sldId id="4461" r:id="rId109"/>
    <p:sldId id="309" r:id="rId110"/>
    <p:sldId id="4366" r:id="rId111"/>
    <p:sldId id="4367" r:id="rId112"/>
    <p:sldId id="4459" r:id="rId113"/>
    <p:sldId id="4489" r:id="rId114"/>
    <p:sldId id="4376" r:id="rId115"/>
    <p:sldId id="4487" r:id="rId116"/>
    <p:sldId id="4473" r:id="rId117"/>
    <p:sldId id="4486" r:id="rId118"/>
    <p:sldId id="4377" r:id="rId119"/>
    <p:sldId id="4474" r:id="rId120"/>
    <p:sldId id="4312" r:id="rId121"/>
    <p:sldId id="4484" r:id="rId122"/>
    <p:sldId id="4300" r:id="rId123"/>
    <p:sldId id="4301" r:id="rId124"/>
    <p:sldId id="4333" r:id="rId125"/>
    <p:sldId id="4424" r:id="rId126"/>
    <p:sldId id="4477" r:id="rId127"/>
    <p:sldId id="4421" r:id="rId128"/>
    <p:sldId id="4423" r:id="rId129"/>
    <p:sldId id="4463" r:id="rId130"/>
    <p:sldId id="4245"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C752B724-C777-A549-84D6-FCB2B6F29F44}">
          <p14:sldIdLst>
            <p14:sldId id="280"/>
            <p14:sldId id="4472"/>
            <p14:sldId id="4416"/>
            <p14:sldId id="4417"/>
            <p14:sldId id="4418"/>
            <p14:sldId id="4471"/>
            <p14:sldId id="674"/>
            <p14:sldId id="306"/>
            <p14:sldId id="4454"/>
            <p14:sldId id="288"/>
          </p14:sldIdLst>
        </p14:section>
        <p14:section name="Main" id="{4B0C7897-D8EE-A243-A587-5E20037C554E}">
          <p14:sldIdLst>
            <p14:sldId id="4231"/>
            <p14:sldId id="509"/>
            <p14:sldId id="494"/>
            <p14:sldId id="4234"/>
            <p14:sldId id="4235"/>
            <p14:sldId id="4236"/>
            <p14:sldId id="4237"/>
            <p14:sldId id="4238"/>
            <p14:sldId id="4462"/>
            <p14:sldId id="4240"/>
            <p14:sldId id="529"/>
            <p14:sldId id="4480"/>
            <p14:sldId id="4325"/>
            <p14:sldId id="4475"/>
            <p14:sldId id="4481"/>
            <p14:sldId id="4488"/>
            <p14:sldId id="4243"/>
            <p14:sldId id="4313"/>
            <p14:sldId id="4315"/>
            <p14:sldId id="542"/>
            <p14:sldId id="4337"/>
            <p14:sldId id="4338"/>
            <p14:sldId id="4485"/>
            <p14:sldId id="4320"/>
            <p14:sldId id="4340"/>
            <p14:sldId id="4379"/>
            <p14:sldId id="4383"/>
            <p14:sldId id="4382"/>
            <p14:sldId id="4385"/>
            <p14:sldId id="4253"/>
            <p14:sldId id="4254"/>
            <p14:sldId id="4255"/>
            <p14:sldId id="4342"/>
            <p14:sldId id="4256"/>
            <p14:sldId id="4343"/>
            <p14:sldId id="4455"/>
            <p14:sldId id="4321"/>
            <p14:sldId id="4344"/>
            <p14:sldId id="4386"/>
            <p14:sldId id="4387"/>
            <p14:sldId id="4388"/>
            <p14:sldId id="4347"/>
            <p14:sldId id="4389"/>
            <p14:sldId id="4460"/>
            <p14:sldId id="4369"/>
            <p14:sldId id="4414"/>
            <p14:sldId id="4415"/>
            <p14:sldId id="4267"/>
            <p14:sldId id="4326"/>
            <p14:sldId id="4269"/>
            <p14:sldId id="4270"/>
            <p14:sldId id="4350"/>
            <p14:sldId id="4351"/>
            <p14:sldId id="4456"/>
            <p14:sldId id="4322"/>
            <p14:sldId id="4392"/>
            <p14:sldId id="4352"/>
            <p14:sldId id="4327"/>
            <p14:sldId id="4353"/>
            <p14:sldId id="4354"/>
            <p14:sldId id="4394"/>
            <p14:sldId id="4278"/>
            <p14:sldId id="4355"/>
            <p14:sldId id="4331"/>
            <p14:sldId id="4356"/>
            <p14:sldId id="647"/>
            <p14:sldId id="4457"/>
            <p14:sldId id="4323"/>
            <p14:sldId id="4279"/>
            <p14:sldId id="691"/>
            <p14:sldId id="4280"/>
            <p14:sldId id="4395"/>
            <p14:sldId id="4357"/>
            <p14:sldId id="4396"/>
            <p14:sldId id="4397"/>
            <p14:sldId id="4400"/>
            <p14:sldId id="4401"/>
            <p14:sldId id="4283"/>
            <p14:sldId id="4483"/>
            <p14:sldId id="4402"/>
            <p14:sldId id="4403"/>
            <p14:sldId id="4358"/>
            <p14:sldId id="4404"/>
            <p14:sldId id="4405"/>
            <p14:sldId id="4359"/>
            <p14:sldId id="4408"/>
            <p14:sldId id="4409"/>
            <p14:sldId id="4360"/>
            <p14:sldId id="4407"/>
            <p14:sldId id="4361"/>
            <p14:sldId id="4406"/>
            <p14:sldId id="4363"/>
            <p14:sldId id="4458"/>
            <p14:sldId id="4324"/>
            <p14:sldId id="4291"/>
            <p14:sldId id="4410"/>
            <p14:sldId id="4294"/>
            <p14:sldId id="4461"/>
            <p14:sldId id="309"/>
            <p14:sldId id="4366"/>
            <p14:sldId id="4367"/>
            <p14:sldId id="4459"/>
            <p14:sldId id="4489"/>
            <p14:sldId id="4376"/>
            <p14:sldId id="4487"/>
            <p14:sldId id="4473"/>
            <p14:sldId id="4486"/>
            <p14:sldId id="4377"/>
            <p14:sldId id="4474"/>
            <p14:sldId id="4312"/>
            <p14:sldId id="4484"/>
            <p14:sldId id="4300"/>
            <p14:sldId id="4301"/>
            <p14:sldId id="4333"/>
            <p14:sldId id="4424"/>
            <p14:sldId id="4477"/>
            <p14:sldId id="4421"/>
          </p14:sldIdLst>
        </p14:section>
        <p14:section name="Closing" id="{B913232E-DEC6-C94C-9C2B-04AF221B854A}">
          <p14:sldIdLst>
            <p14:sldId id="4423"/>
            <p14:sldId id="4463"/>
            <p14:sldId id="424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22F"/>
    <a:srgbClr val="E8E8E8"/>
    <a:srgbClr val="032E64"/>
    <a:srgbClr val="C25013"/>
    <a:srgbClr val="032E63"/>
    <a:srgbClr val="CBCDD3"/>
    <a:srgbClr val="EB7230"/>
    <a:srgbClr val="F7C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26726-DEA7-4D4F-BEE2-81E9619DD1FD}" v="14" dt="2023-01-22T01:02:59.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99" autoAdjust="0"/>
    <p:restoredTop sz="59095" autoAdjust="0"/>
  </p:normalViewPr>
  <p:slideViewPr>
    <p:cSldViewPr snapToGrid="0">
      <p:cViewPr varScale="1">
        <p:scale>
          <a:sx n="109" d="100"/>
          <a:sy n="109" d="100"/>
        </p:scale>
        <p:origin x="87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565"/>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cPherson" userId="8e5960f26e5b8370" providerId="LiveId" clId="{14826726-DEA7-4D4F-BEE2-81E9619DD1FD}"/>
    <pc:docChg chg="undo redo custSel modSld">
      <pc:chgData name="Tracy McPherson" userId="8e5960f26e5b8370" providerId="LiveId" clId="{14826726-DEA7-4D4F-BEE2-81E9619DD1FD}" dt="2023-01-22T01:00:00.468" v="1479" actId="6549"/>
      <pc:docMkLst>
        <pc:docMk/>
      </pc:docMkLst>
      <pc:sldChg chg="modNotesTx">
        <pc:chgData name="Tracy McPherson" userId="8e5960f26e5b8370" providerId="LiveId" clId="{14826726-DEA7-4D4F-BEE2-81E9619DD1FD}" dt="2023-01-21T21:18:33.140" v="15" actId="6549"/>
        <pc:sldMkLst>
          <pc:docMk/>
          <pc:sldMk cId="1528055427" sldId="494"/>
        </pc:sldMkLst>
      </pc:sldChg>
      <pc:sldChg chg="modNotesTx">
        <pc:chgData name="Tracy McPherson" userId="8e5960f26e5b8370" providerId="LiveId" clId="{14826726-DEA7-4D4F-BEE2-81E9619DD1FD}" dt="2023-01-21T21:27:05.214" v="77" actId="20577"/>
        <pc:sldMkLst>
          <pc:docMk/>
          <pc:sldMk cId="1055311207" sldId="4234"/>
        </pc:sldMkLst>
      </pc:sldChg>
      <pc:sldChg chg="modNotesTx">
        <pc:chgData name="Tracy McPherson" userId="8e5960f26e5b8370" providerId="LiveId" clId="{14826726-DEA7-4D4F-BEE2-81E9619DD1FD}" dt="2023-01-21T21:58:27.881" v="140" actId="6549"/>
        <pc:sldMkLst>
          <pc:docMk/>
          <pc:sldMk cId="1214292095" sldId="4238"/>
        </pc:sldMkLst>
      </pc:sldChg>
      <pc:sldChg chg="modNotesTx">
        <pc:chgData name="Tracy McPherson" userId="8e5960f26e5b8370" providerId="LiveId" clId="{14826726-DEA7-4D4F-BEE2-81E9619DD1FD}" dt="2023-01-21T22:24:28.986" v="205" actId="20577"/>
        <pc:sldMkLst>
          <pc:docMk/>
          <pc:sldMk cId="218542860" sldId="4240"/>
        </pc:sldMkLst>
      </pc:sldChg>
      <pc:sldChg chg="modNotesTx">
        <pc:chgData name="Tracy McPherson" userId="8e5960f26e5b8370" providerId="LiveId" clId="{14826726-DEA7-4D4F-BEE2-81E9619DD1FD}" dt="2023-01-21T23:10:10.038" v="227" actId="20577"/>
        <pc:sldMkLst>
          <pc:docMk/>
          <pc:sldMk cId="1483525256" sldId="4269"/>
        </pc:sldMkLst>
      </pc:sldChg>
      <pc:sldChg chg="modNotesTx">
        <pc:chgData name="Tracy McPherson" userId="8e5960f26e5b8370" providerId="LiveId" clId="{14826726-DEA7-4D4F-BEE2-81E9619DD1FD}" dt="2023-01-21T23:13:47.065" v="235" actId="20577"/>
        <pc:sldMkLst>
          <pc:docMk/>
          <pc:sldMk cId="791961531" sldId="4270"/>
        </pc:sldMkLst>
      </pc:sldChg>
      <pc:sldChg chg="modNotesTx">
        <pc:chgData name="Tracy McPherson" userId="8e5960f26e5b8370" providerId="LiveId" clId="{14826726-DEA7-4D4F-BEE2-81E9619DD1FD}" dt="2023-01-21T23:37:56.870" v="315" actId="113"/>
        <pc:sldMkLst>
          <pc:docMk/>
          <pc:sldMk cId="2136950117" sldId="4283"/>
        </pc:sldMkLst>
      </pc:sldChg>
      <pc:sldChg chg="modNotesTx">
        <pc:chgData name="Tracy McPherson" userId="8e5960f26e5b8370" providerId="LiveId" clId="{14826726-DEA7-4D4F-BEE2-81E9619DD1FD}" dt="2023-01-21T23:55:49.122" v="409" actId="20577"/>
        <pc:sldMkLst>
          <pc:docMk/>
          <pc:sldMk cId="2858097099" sldId="4291"/>
        </pc:sldMkLst>
      </pc:sldChg>
      <pc:sldChg chg="modNotesTx">
        <pc:chgData name="Tracy McPherson" userId="8e5960f26e5b8370" providerId="LiveId" clId="{14826726-DEA7-4D4F-BEE2-81E9619DD1FD}" dt="2023-01-22T00:55:59.696" v="1475" actId="20577"/>
        <pc:sldMkLst>
          <pc:docMk/>
          <pc:sldMk cId="673593660" sldId="4300"/>
        </pc:sldMkLst>
      </pc:sldChg>
      <pc:sldChg chg="modNotesTx">
        <pc:chgData name="Tracy McPherson" userId="8e5960f26e5b8370" providerId="LiveId" clId="{14826726-DEA7-4D4F-BEE2-81E9619DD1FD}" dt="2023-01-22T00:54:03.401" v="1472" actId="114"/>
        <pc:sldMkLst>
          <pc:docMk/>
          <pc:sldMk cId="3057540969" sldId="4301"/>
        </pc:sldMkLst>
      </pc:sldChg>
      <pc:sldChg chg="modNotesTx">
        <pc:chgData name="Tracy McPherson" userId="8e5960f26e5b8370" providerId="LiveId" clId="{14826726-DEA7-4D4F-BEE2-81E9619DD1FD}" dt="2023-01-22T00:26:28.020" v="999" actId="20577"/>
        <pc:sldMkLst>
          <pc:docMk/>
          <pc:sldMk cId="2052750797" sldId="4312"/>
        </pc:sldMkLst>
      </pc:sldChg>
      <pc:sldChg chg="modNotesTx">
        <pc:chgData name="Tracy McPherson" userId="8e5960f26e5b8370" providerId="LiveId" clId="{14826726-DEA7-4D4F-BEE2-81E9619DD1FD}" dt="2023-01-21T22:44:55.761" v="223" actId="2711"/>
        <pc:sldMkLst>
          <pc:docMk/>
          <pc:sldMk cId="3613338279" sldId="4313"/>
        </pc:sldMkLst>
      </pc:sldChg>
      <pc:sldChg chg="modNotesTx">
        <pc:chgData name="Tracy McPherson" userId="8e5960f26e5b8370" providerId="LiveId" clId="{14826726-DEA7-4D4F-BEE2-81E9619DD1FD}" dt="2023-01-21T22:53:55.241" v="225" actId="113"/>
        <pc:sldMkLst>
          <pc:docMk/>
          <pc:sldMk cId="1340554074" sldId="4315"/>
        </pc:sldMkLst>
      </pc:sldChg>
      <pc:sldChg chg="modNotesTx">
        <pc:chgData name="Tracy McPherson" userId="8e5960f26e5b8370" providerId="LiveId" clId="{14826726-DEA7-4D4F-BEE2-81E9619DD1FD}" dt="2023-01-21T22:53:42.748" v="224" actId="113"/>
        <pc:sldMkLst>
          <pc:docMk/>
          <pc:sldMk cId="2109301864" sldId="4320"/>
        </pc:sldMkLst>
      </pc:sldChg>
      <pc:sldChg chg="modNotesTx">
        <pc:chgData name="Tracy McPherson" userId="8e5960f26e5b8370" providerId="LiveId" clId="{14826726-DEA7-4D4F-BEE2-81E9619DD1FD}" dt="2023-01-21T22:58:18.355" v="226" actId="113"/>
        <pc:sldMkLst>
          <pc:docMk/>
          <pc:sldMk cId="2990841877" sldId="4321"/>
        </pc:sldMkLst>
      </pc:sldChg>
      <pc:sldChg chg="modNotesTx">
        <pc:chgData name="Tracy McPherson" userId="8e5960f26e5b8370" providerId="LiveId" clId="{14826726-DEA7-4D4F-BEE2-81E9619DD1FD}" dt="2023-01-21T23:16:05.759" v="240" actId="20577"/>
        <pc:sldMkLst>
          <pc:docMk/>
          <pc:sldMk cId="402698358" sldId="4322"/>
        </pc:sldMkLst>
      </pc:sldChg>
      <pc:sldChg chg="modNotesTx">
        <pc:chgData name="Tracy McPherson" userId="8e5960f26e5b8370" providerId="LiveId" clId="{14826726-DEA7-4D4F-BEE2-81E9619DD1FD}" dt="2023-01-21T23:30:24.119" v="312" actId="113"/>
        <pc:sldMkLst>
          <pc:docMk/>
          <pc:sldMk cId="2798927059" sldId="4323"/>
        </pc:sldMkLst>
      </pc:sldChg>
      <pc:sldChg chg="modNotesTx">
        <pc:chgData name="Tracy McPherson" userId="8e5960f26e5b8370" providerId="LiveId" clId="{14826726-DEA7-4D4F-BEE2-81E9619DD1FD}" dt="2023-01-21T23:54:47.630" v="397" actId="113"/>
        <pc:sldMkLst>
          <pc:docMk/>
          <pc:sldMk cId="786014380" sldId="4324"/>
        </pc:sldMkLst>
      </pc:sldChg>
      <pc:sldChg chg="modNotesTx">
        <pc:chgData name="Tracy McPherson" userId="8e5960f26e5b8370" providerId="LiveId" clId="{14826726-DEA7-4D4F-BEE2-81E9619DD1FD}" dt="2023-01-21T22:28:06.677" v="213" actId="6549"/>
        <pc:sldMkLst>
          <pc:docMk/>
          <pc:sldMk cId="1351039196" sldId="4325"/>
        </pc:sldMkLst>
      </pc:sldChg>
      <pc:sldChg chg="modNotesTx">
        <pc:chgData name="Tracy McPherson" userId="8e5960f26e5b8370" providerId="LiveId" clId="{14826726-DEA7-4D4F-BEE2-81E9619DD1FD}" dt="2023-01-21T23:22:35.707" v="309" actId="20577"/>
        <pc:sldMkLst>
          <pc:docMk/>
          <pc:sldMk cId="1794123325" sldId="4327"/>
        </pc:sldMkLst>
      </pc:sldChg>
      <pc:sldChg chg="modNotesTx">
        <pc:chgData name="Tracy McPherson" userId="8e5960f26e5b8370" providerId="LiveId" clId="{14826726-DEA7-4D4F-BEE2-81E9619DD1FD}" dt="2023-01-22T00:48:49.076" v="1402" actId="6549"/>
        <pc:sldMkLst>
          <pc:docMk/>
          <pc:sldMk cId="4226968070" sldId="4333"/>
        </pc:sldMkLst>
      </pc:sldChg>
      <pc:sldChg chg="modNotesTx">
        <pc:chgData name="Tracy McPherson" userId="8e5960f26e5b8370" providerId="LiveId" clId="{14826726-DEA7-4D4F-BEE2-81E9619DD1FD}" dt="2023-01-21T23:17:56.773" v="245" actId="12"/>
        <pc:sldMkLst>
          <pc:docMk/>
          <pc:sldMk cId="226776271" sldId="4352"/>
        </pc:sldMkLst>
      </pc:sldChg>
      <pc:sldChg chg="modSp mod modNotesTx">
        <pc:chgData name="Tracy McPherson" userId="8e5960f26e5b8370" providerId="LiveId" clId="{14826726-DEA7-4D4F-BEE2-81E9619DD1FD}" dt="2023-01-21T23:24:14.346" v="311" actId="6549"/>
        <pc:sldMkLst>
          <pc:docMk/>
          <pc:sldMk cId="1559341376" sldId="4353"/>
        </pc:sldMkLst>
        <pc:spChg chg="mod">
          <ac:chgData name="Tracy McPherson" userId="8e5960f26e5b8370" providerId="LiveId" clId="{14826726-DEA7-4D4F-BEE2-81E9619DD1FD}" dt="2023-01-21T23:24:14.346" v="311" actId="6549"/>
          <ac:spMkLst>
            <pc:docMk/>
            <pc:sldMk cId="1559341376" sldId="4353"/>
            <ac:spMk id="16" creationId="{9DC07BE2-BAD4-6C40-AE9A-C3AD7A12594E}"/>
          </ac:spMkLst>
        </pc:spChg>
      </pc:sldChg>
      <pc:sldChg chg="modSp mod modNotesTx">
        <pc:chgData name="Tracy McPherson" userId="8e5960f26e5b8370" providerId="LiveId" clId="{14826726-DEA7-4D4F-BEE2-81E9619DD1FD}" dt="2023-01-21T23:48:00.760" v="396" actId="6549"/>
        <pc:sldMkLst>
          <pc:docMk/>
          <pc:sldMk cId="3676660746" sldId="4359"/>
        </pc:sldMkLst>
        <pc:spChg chg="mod">
          <ac:chgData name="Tracy McPherson" userId="8e5960f26e5b8370" providerId="LiveId" clId="{14826726-DEA7-4D4F-BEE2-81E9619DD1FD}" dt="2023-01-21T23:48:00.760" v="396" actId="6549"/>
          <ac:spMkLst>
            <pc:docMk/>
            <pc:sldMk cId="3676660746" sldId="4359"/>
            <ac:spMk id="12" creationId="{EFF6D907-D41E-AA45-AEA4-8A71D76D1B0B}"/>
          </ac:spMkLst>
        </pc:spChg>
      </pc:sldChg>
      <pc:sldChg chg="modNotesTx">
        <pc:chgData name="Tracy McPherson" userId="8e5960f26e5b8370" providerId="LiveId" clId="{14826726-DEA7-4D4F-BEE2-81E9619DD1FD}" dt="2023-01-22T00:07:09.514" v="586" actId="113"/>
        <pc:sldMkLst>
          <pc:docMk/>
          <pc:sldMk cId="635992827" sldId="4376"/>
        </pc:sldMkLst>
      </pc:sldChg>
      <pc:sldChg chg="modNotesTx">
        <pc:chgData name="Tracy McPherson" userId="8e5960f26e5b8370" providerId="LiveId" clId="{14826726-DEA7-4D4F-BEE2-81E9619DD1FD}" dt="2023-01-22T00:10:32.041" v="799" actId="20577"/>
        <pc:sldMkLst>
          <pc:docMk/>
          <pc:sldMk cId="2891519771" sldId="4377"/>
        </pc:sldMkLst>
      </pc:sldChg>
      <pc:sldChg chg="modNotesTx">
        <pc:chgData name="Tracy McPherson" userId="8e5960f26e5b8370" providerId="LiveId" clId="{14826726-DEA7-4D4F-BEE2-81E9619DD1FD}" dt="2023-01-21T23:39:07.261" v="317" actId="113"/>
        <pc:sldMkLst>
          <pc:docMk/>
          <pc:sldMk cId="848364553" sldId="4402"/>
        </pc:sldMkLst>
      </pc:sldChg>
      <pc:sldChg chg="modNotesTx">
        <pc:chgData name="Tracy McPherson" userId="8e5960f26e5b8370" providerId="LiveId" clId="{14826726-DEA7-4D4F-BEE2-81E9619DD1FD}" dt="2023-01-21T23:40:03.137" v="318" actId="113"/>
        <pc:sldMkLst>
          <pc:docMk/>
          <pc:sldMk cId="3769768516" sldId="4403"/>
        </pc:sldMkLst>
      </pc:sldChg>
      <pc:sldChg chg="modSp mod modNotesTx">
        <pc:chgData name="Tracy McPherson" userId="8e5960f26e5b8370" providerId="LiveId" clId="{14826726-DEA7-4D4F-BEE2-81E9619DD1FD}" dt="2023-01-21T23:45:18.106" v="390" actId="20577"/>
        <pc:sldMkLst>
          <pc:docMk/>
          <pc:sldMk cId="2167834606" sldId="4404"/>
        </pc:sldMkLst>
        <pc:spChg chg="mod">
          <ac:chgData name="Tracy McPherson" userId="8e5960f26e5b8370" providerId="LiveId" clId="{14826726-DEA7-4D4F-BEE2-81E9619DD1FD}" dt="2023-01-21T23:45:18.106" v="390" actId="20577"/>
          <ac:spMkLst>
            <pc:docMk/>
            <pc:sldMk cId="2167834606" sldId="4404"/>
            <ac:spMk id="4" creationId="{A0582DDD-C945-FF45-953A-D5B0AC264BE0}"/>
          </ac:spMkLst>
        </pc:spChg>
      </pc:sldChg>
      <pc:sldChg chg="modNotesTx">
        <pc:chgData name="Tracy McPherson" userId="8e5960f26e5b8370" providerId="LiveId" clId="{14826726-DEA7-4D4F-BEE2-81E9619DD1FD}" dt="2023-01-22T01:00:00.468" v="1479" actId="6549"/>
        <pc:sldMkLst>
          <pc:docMk/>
          <pc:sldMk cId="3672855730" sldId="4421"/>
        </pc:sldMkLst>
      </pc:sldChg>
      <pc:sldChg chg="modNotesTx">
        <pc:chgData name="Tracy McPherson" userId="8e5960f26e5b8370" providerId="LiveId" clId="{14826726-DEA7-4D4F-BEE2-81E9619DD1FD}" dt="2023-01-21T22:02:35.066" v="171" actId="255"/>
        <pc:sldMkLst>
          <pc:docMk/>
          <pc:sldMk cId="4007298078" sldId="4462"/>
        </pc:sldMkLst>
      </pc:sldChg>
      <pc:sldChg chg="modNotesTx">
        <pc:chgData name="Tracy McPherson" userId="8e5960f26e5b8370" providerId="LiveId" clId="{14826726-DEA7-4D4F-BEE2-81E9619DD1FD}" dt="2023-01-22T00:05:40.233" v="584" actId="20577"/>
        <pc:sldMkLst>
          <pc:docMk/>
          <pc:sldMk cId="3442113694" sldId="4473"/>
        </pc:sldMkLst>
      </pc:sldChg>
      <pc:sldChg chg="modNotesTx">
        <pc:chgData name="Tracy McPherson" userId="8e5960f26e5b8370" providerId="LiveId" clId="{14826726-DEA7-4D4F-BEE2-81E9619DD1FD}" dt="2023-01-22T00:12:29.796" v="942" actId="20577"/>
        <pc:sldMkLst>
          <pc:docMk/>
          <pc:sldMk cId="130988464" sldId="4474"/>
        </pc:sldMkLst>
      </pc:sldChg>
      <pc:sldChg chg="modNotesTx">
        <pc:chgData name="Tracy McPherson" userId="8e5960f26e5b8370" providerId="LiveId" clId="{14826726-DEA7-4D4F-BEE2-81E9619DD1FD}" dt="2023-01-22T00:08:32.595" v="670" actId="113"/>
        <pc:sldMkLst>
          <pc:docMk/>
          <pc:sldMk cId="1907017007" sldId="4486"/>
        </pc:sldMkLst>
      </pc:sldChg>
      <pc:sldChg chg="modNotesTx">
        <pc:chgData name="Tracy McPherson" userId="8e5960f26e5b8370" providerId="LiveId" clId="{14826726-DEA7-4D4F-BEE2-81E9619DD1FD}" dt="2023-01-22T00:07:35.962" v="598" actId="113"/>
        <pc:sldMkLst>
          <pc:docMk/>
          <pc:sldMk cId="3832560968" sldId="44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E96C6-06B1-430E-BE91-6CA3C140FF7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EE6CC4C-6821-4A97-8B70-E6FA4FF27826}">
      <dgm:prSet custT="1"/>
      <dgm:spPr/>
      <dgm:t>
        <a:bodyPr anchor="t"/>
        <a:lstStyle/>
        <a:p>
          <a:r>
            <a:rPr lang="en-US" sz="2000" b="1" dirty="0">
              <a:solidFill>
                <a:srgbClr val="EC722F"/>
              </a:solidFill>
            </a:rPr>
            <a:t>Brief Intervention (BI): </a:t>
          </a:r>
          <a:r>
            <a:rPr lang="en-US" sz="2000" dirty="0"/>
            <a:t>a behavioral change strategy that is short in duration and that is aimed at helping a person reduce or stop a problematic behavior </a:t>
          </a:r>
        </a:p>
      </dgm:t>
    </dgm:pt>
    <dgm:pt modelId="{717E6117-63F5-4B3B-87B2-76B9091EC67B}" type="parTrans" cxnId="{A2528B96-4ECA-4DDA-BF0A-44D79B6790A9}">
      <dgm:prSet/>
      <dgm:spPr/>
      <dgm:t>
        <a:bodyPr/>
        <a:lstStyle/>
        <a:p>
          <a:endParaRPr lang="en-US"/>
        </a:p>
      </dgm:t>
    </dgm:pt>
    <dgm:pt modelId="{49DB3CB7-BF1A-421C-BC01-C45624ACF889}" type="sibTrans" cxnId="{A2528B96-4ECA-4DDA-BF0A-44D79B6790A9}">
      <dgm:prSet/>
      <dgm:spPr/>
      <dgm:t>
        <a:bodyPr/>
        <a:lstStyle/>
        <a:p>
          <a:endParaRPr lang="en-US"/>
        </a:p>
      </dgm:t>
    </dgm:pt>
    <dgm:pt modelId="{FDA37A2F-56CA-481F-8542-4028D4471F7A}">
      <dgm:prSet custT="1"/>
      <dgm:spPr/>
      <dgm:t>
        <a:bodyPr anchor="t"/>
        <a:lstStyle/>
        <a:p>
          <a:r>
            <a:rPr lang="en-US" sz="2000" b="1" dirty="0">
              <a:solidFill>
                <a:srgbClr val="EC722F"/>
              </a:solidFill>
            </a:rPr>
            <a:t>Motivational Interviewing (MI): </a:t>
          </a:r>
          <a:r>
            <a:rPr lang="en-US" sz="2000" dirty="0"/>
            <a:t>a communication method that is focused on the adolescent’s or young adult’s concerns and perspectives and works to enhance their internal desire, willingness, and ability to change by exploring and resolving co-existing and opposing feelings about changing</a:t>
          </a:r>
        </a:p>
      </dgm:t>
    </dgm:pt>
    <dgm:pt modelId="{6226B61D-38EA-4D8A-93E5-C882DD9E6261}" type="parTrans" cxnId="{8B16E401-96AC-41DA-ABAB-1E5A7A53BA58}">
      <dgm:prSet/>
      <dgm:spPr/>
      <dgm:t>
        <a:bodyPr/>
        <a:lstStyle/>
        <a:p>
          <a:endParaRPr lang="en-US"/>
        </a:p>
      </dgm:t>
    </dgm:pt>
    <dgm:pt modelId="{9D175DDB-36AE-40D4-B04E-0A8C4E7E8591}" type="sibTrans" cxnId="{8B16E401-96AC-41DA-ABAB-1E5A7A53BA58}">
      <dgm:prSet/>
      <dgm:spPr/>
      <dgm:t>
        <a:bodyPr/>
        <a:lstStyle/>
        <a:p>
          <a:endParaRPr lang="en-US"/>
        </a:p>
      </dgm:t>
    </dgm:pt>
    <dgm:pt modelId="{A2D50489-F642-BC47-8826-E34A580DC791}" type="pres">
      <dgm:prSet presAssocID="{F0DE96C6-06B1-430E-BE91-6CA3C140FF72}" presName="hierChild1" presStyleCnt="0">
        <dgm:presLayoutVars>
          <dgm:chPref val="1"/>
          <dgm:dir/>
          <dgm:animOne val="branch"/>
          <dgm:animLvl val="lvl"/>
          <dgm:resizeHandles/>
        </dgm:presLayoutVars>
      </dgm:prSet>
      <dgm:spPr/>
    </dgm:pt>
    <dgm:pt modelId="{982979AA-F942-3642-944B-61BA6454181F}" type="pres">
      <dgm:prSet presAssocID="{3EE6CC4C-6821-4A97-8B70-E6FA4FF27826}" presName="hierRoot1" presStyleCnt="0"/>
      <dgm:spPr/>
    </dgm:pt>
    <dgm:pt modelId="{BB411557-4CF4-4B44-8900-BE8111809273}" type="pres">
      <dgm:prSet presAssocID="{3EE6CC4C-6821-4A97-8B70-E6FA4FF27826}" presName="composite" presStyleCnt="0"/>
      <dgm:spPr/>
    </dgm:pt>
    <dgm:pt modelId="{B01F539E-3D87-554A-B639-03090B661EA5}" type="pres">
      <dgm:prSet presAssocID="{3EE6CC4C-6821-4A97-8B70-E6FA4FF27826}" presName="background" presStyleLbl="node0" presStyleIdx="0" presStyleCnt="2"/>
      <dgm:spPr/>
    </dgm:pt>
    <dgm:pt modelId="{74C82D44-7E95-DF4F-B743-474E34801B40}" type="pres">
      <dgm:prSet presAssocID="{3EE6CC4C-6821-4A97-8B70-E6FA4FF27826}" presName="text" presStyleLbl="fgAcc0" presStyleIdx="0" presStyleCnt="2" custScaleX="129906" custScaleY="151619" custLinFactNeighborX="407" custLinFactNeighborY="1385">
        <dgm:presLayoutVars>
          <dgm:chPref val="3"/>
        </dgm:presLayoutVars>
      </dgm:prSet>
      <dgm:spPr/>
    </dgm:pt>
    <dgm:pt modelId="{2C3A1DF7-DFCA-864A-AE54-04810E68C21F}" type="pres">
      <dgm:prSet presAssocID="{3EE6CC4C-6821-4A97-8B70-E6FA4FF27826}" presName="hierChild2" presStyleCnt="0"/>
      <dgm:spPr/>
    </dgm:pt>
    <dgm:pt modelId="{5AE17529-5733-6146-BA28-45B01174A0A7}" type="pres">
      <dgm:prSet presAssocID="{FDA37A2F-56CA-481F-8542-4028D4471F7A}" presName="hierRoot1" presStyleCnt="0"/>
      <dgm:spPr/>
    </dgm:pt>
    <dgm:pt modelId="{462C5EE6-D223-8440-87DF-862C388ABB74}" type="pres">
      <dgm:prSet presAssocID="{FDA37A2F-56CA-481F-8542-4028D4471F7A}" presName="composite" presStyleCnt="0"/>
      <dgm:spPr/>
    </dgm:pt>
    <dgm:pt modelId="{82C04D62-9DE2-764A-9DD8-9DE51343E81E}" type="pres">
      <dgm:prSet presAssocID="{FDA37A2F-56CA-481F-8542-4028D4471F7A}" presName="background" presStyleLbl="node0" presStyleIdx="1" presStyleCnt="2"/>
      <dgm:spPr/>
    </dgm:pt>
    <dgm:pt modelId="{A2260F7E-E0FA-0D44-89EC-60E3F7F3311B}" type="pres">
      <dgm:prSet presAssocID="{FDA37A2F-56CA-481F-8542-4028D4471F7A}" presName="text" presStyleLbl="fgAcc0" presStyleIdx="1" presStyleCnt="2" custScaleX="129906" custScaleY="151619" custLinFactNeighborX="118" custLinFactNeighborY="1385">
        <dgm:presLayoutVars>
          <dgm:chPref val="3"/>
        </dgm:presLayoutVars>
      </dgm:prSet>
      <dgm:spPr/>
    </dgm:pt>
    <dgm:pt modelId="{51A37DB2-ED0E-924D-A4B5-75BE515E5CE1}" type="pres">
      <dgm:prSet presAssocID="{FDA37A2F-56CA-481F-8542-4028D4471F7A}" presName="hierChild2" presStyleCnt="0"/>
      <dgm:spPr/>
    </dgm:pt>
  </dgm:ptLst>
  <dgm:cxnLst>
    <dgm:cxn modelId="{8B16E401-96AC-41DA-ABAB-1E5A7A53BA58}" srcId="{F0DE96C6-06B1-430E-BE91-6CA3C140FF72}" destId="{FDA37A2F-56CA-481F-8542-4028D4471F7A}" srcOrd="1" destOrd="0" parTransId="{6226B61D-38EA-4D8A-93E5-C882DD9E6261}" sibTransId="{9D175DDB-36AE-40D4-B04E-0A8C4E7E8591}"/>
    <dgm:cxn modelId="{8C249C42-6838-3B40-80C1-E4EB27B3535B}" type="presOf" srcId="{F0DE96C6-06B1-430E-BE91-6CA3C140FF72}" destId="{A2D50489-F642-BC47-8826-E34A580DC791}" srcOrd="0" destOrd="0" presId="urn:microsoft.com/office/officeart/2005/8/layout/hierarchy1"/>
    <dgm:cxn modelId="{A2528B96-4ECA-4DDA-BF0A-44D79B6790A9}" srcId="{F0DE96C6-06B1-430E-BE91-6CA3C140FF72}" destId="{3EE6CC4C-6821-4A97-8B70-E6FA4FF27826}" srcOrd="0" destOrd="0" parTransId="{717E6117-63F5-4B3B-87B2-76B9091EC67B}" sibTransId="{49DB3CB7-BF1A-421C-BC01-C45624ACF889}"/>
    <dgm:cxn modelId="{A70FCDD2-4683-0746-BC3F-84E2EB786109}" type="presOf" srcId="{3EE6CC4C-6821-4A97-8B70-E6FA4FF27826}" destId="{74C82D44-7E95-DF4F-B743-474E34801B40}" srcOrd="0" destOrd="0" presId="urn:microsoft.com/office/officeart/2005/8/layout/hierarchy1"/>
    <dgm:cxn modelId="{1735AEF0-BADC-A747-BA9A-9EDE556B6438}" type="presOf" srcId="{FDA37A2F-56CA-481F-8542-4028D4471F7A}" destId="{A2260F7E-E0FA-0D44-89EC-60E3F7F3311B}" srcOrd="0" destOrd="0" presId="urn:microsoft.com/office/officeart/2005/8/layout/hierarchy1"/>
    <dgm:cxn modelId="{AEEECE83-F92D-1F4E-830D-B4EB753E11E1}" type="presParOf" srcId="{A2D50489-F642-BC47-8826-E34A580DC791}" destId="{982979AA-F942-3642-944B-61BA6454181F}" srcOrd="0" destOrd="0" presId="urn:microsoft.com/office/officeart/2005/8/layout/hierarchy1"/>
    <dgm:cxn modelId="{A30F5B0E-0835-9944-8E0B-5ABDE0DFF42C}" type="presParOf" srcId="{982979AA-F942-3642-944B-61BA6454181F}" destId="{BB411557-4CF4-4B44-8900-BE8111809273}" srcOrd="0" destOrd="0" presId="urn:microsoft.com/office/officeart/2005/8/layout/hierarchy1"/>
    <dgm:cxn modelId="{CC323F45-58E5-764E-A126-C1A6924987BD}" type="presParOf" srcId="{BB411557-4CF4-4B44-8900-BE8111809273}" destId="{B01F539E-3D87-554A-B639-03090B661EA5}" srcOrd="0" destOrd="0" presId="urn:microsoft.com/office/officeart/2005/8/layout/hierarchy1"/>
    <dgm:cxn modelId="{439D428A-F1E7-C147-AFD4-D3FD4342F097}" type="presParOf" srcId="{BB411557-4CF4-4B44-8900-BE8111809273}" destId="{74C82D44-7E95-DF4F-B743-474E34801B40}" srcOrd="1" destOrd="0" presId="urn:microsoft.com/office/officeart/2005/8/layout/hierarchy1"/>
    <dgm:cxn modelId="{A975078A-B58E-ED4D-8179-7303247B107F}" type="presParOf" srcId="{982979AA-F942-3642-944B-61BA6454181F}" destId="{2C3A1DF7-DFCA-864A-AE54-04810E68C21F}" srcOrd="1" destOrd="0" presId="urn:microsoft.com/office/officeart/2005/8/layout/hierarchy1"/>
    <dgm:cxn modelId="{E3D05EB6-4745-FD43-B506-C29617E70EAB}" type="presParOf" srcId="{A2D50489-F642-BC47-8826-E34A580DC791}" destId="{5AE17529-5733-6146-BA28-45B01174A0A7}" srcOrd="1" destOrd="0" presId="urn:microsoft.com/office/officeart/2005/8/layout/hierarchy1"/>
    <dgm:cxn modelId="{F82289FE-3DD0-AE4E-B332-2BFA52C5FE6F}" type="presParOf" srcId="{5AE17529-5733-6146-BA28-45B01174A0A7}" destId="{462C5EE6-D223-8440-87DF-862C388ABB74}" srcOrd="0" destOrd="0" presId="urn:microsoft.com/office/officeart/2005/8/layout/hierarchy1"/>
    <dgm:cxn modelId="{597B9846-B501-4445-9393-607A85C7AA27}" type="presParOf" srcId="{462C5EE6-D223-8440-87DF-862C388ABB74}" destId="{82C04D62-9DE2-764A-9DD8-9DE51343E81E}" srcOrd="0" destOrd="0" presId="urn:microsoft.com/office/officeart/2005/8/layout/hierarchy1"/>
    <dgm:cxn modelId="{2C9ED7E5-7E3D-F943-937C-7E7760279E15}" type="presParOf" srcId="{462C5EE6-D223-8440-87DF-862C388ABB74}" destId="{A2260F7E-E0FA-0D44-89EC-60E3F7F3311B}" srcOrd="1" destOrd="0" presId="urn:microsoft.com/office/officeart/2005/8/layout/hierarchy1"/>
    <dgm:cxn modelId="{B5CF5381-5582-4F48-84A8-E918BB1C2E68}" type="presParOf" srcId="{5AE17529-5733-6146-BA28-45B01174A0A7}" destId="{51A37DB2-ED0E-924D-A4B5-75BE515E5CE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9B44B5-5C5A-CF4A-8892-0D9755864917}" type="doc">
      <dgm:prSet loTypeId="urn:microsoft.com/office/officeart/2005/8/layout/hierarchy1" loCatId="list" qsTypeId="urn:microsoft.com/office/officeart/2005/8/quickstyle/simple1" qsCatId="simple" csTypeId="urn:microsoft.com/office/officeart/2005/8/colors/accent1_2" csCatId="accent1" phldr="1"/>
      <dgm:spPr/>
      <dgm:t>
        <a:bodyPr/>
        <a:lstStyle/>
        <a:p>
          <a:endParaRPr lang="en-US"/>
        </a:p>
      </dgm:t>
    </dgm:pt>
    <dgm:pt modelId="{B6C21D45-CE12-AE4E-AFB3-08F49754A681}">
      <dgm:prSet custT="1"/>
      <dgm:spPr/>
      <dgm:t>
        <a:bodyPr/>
        <a:lstStyle/>
        <a:p>
          <a:r>
            <a:rPr lang="en-US" sz="1800" b="0" dirty="0"/>
            <a:t>A meta-analysis of 45 brief alcohol interventions (reported in 24 studies) for adolescents (ages 11-18) and young adults (ages 19-30) found that relative to no treatment or treatment as usual, </a:t>
          </a:r>
          <a:r>
            <a:rPr lang="en-US" sz="1800" b="1" dirty="0"/>
            <a:t>brief alcohol interventions were associated with significant reductions in alcohol use and alcohol-related problems</a:t>
          </a:r>
          <a:r>
            <a:rPr lang="en-US" sz="1800" b="0" dirty="0"/>
            <a:t>. </a:t>
          </a:r>
          <a:endParaRPr lang="en-US" sz="1800" dirty="0"/>
        </a:p>
      </dgm:t>
    </dgm:pt>
    <dgm:pt modelId="{EA6B0489-AF83-9048-A19A-8869E6F3DEF9}" type="parTrans" cxnId="{7D3B4031-D70C-7145-A042-CB7AE65079A8}">
      <dgm:prSet/>
      <dgm:spPr/>
      <dgm:t>
        <a:bodyPr/>
        <a:lstStyle/>
        <a:p>
          <a:endParaRPr lang="en-US"/>
        </a:p>
      </dgm:t>
    </dgm:pt>
    <dgm:pt modelId="{0ED857FB-4869-AE44-B485-48DF64D25326}" type="sibTrans" cxnId="{7D3B4031-D70C-7145-A042-CB7AE65079A8}">
      <dgm:prSet/>
      <dgm:spPr/>
      <dgm:t>
        <a:bodyPr/>
        <a:lstStyle/>
        <a:p>
          <a:endParaRPr lang="en-US"/>
        </a:p>
      </dgm:t>
    </dgm:pt>
    <dgm:pt modelId="{CBC83CA0-FB3D-DE49-9247-7B3DAD9DB1AE}">
      <dgm:prSet custT="1"/>
      <dgm:spPr/>
      <dgm:t>
        <a:bodyPr/>
        <a:lstStyle/>
        <a:p>
          <a:r>
            <a:rPr lang="en-US" sz="1800" b="0" dirty="0"/>
            <a:t>The results were relatively consistent across the different therapeutic approaches, delivery sites, delivery formats, and intervention length.</a:t>
          </a:r>
          <a:endParaRPr lang="en-US" sz="1800" dirty="0"/>
        </a:p>
      </dgm:t>
    </dgm:pt>
    <dgm:pt modelId="{33581A2E-F539-634B-BDC4-CB325DCCD86A}" type="parTrans" cxnId="{077969B3-78AF-294C-9B31-6E025B2DB2C8}">
      <dgm:prSet/>
      <dgm:spPr/>
      <dgm:t>
        <a:bodyPr/>
        <a:lstStyle/>
        <a:p>
          <a:endParaRPr lang="en-US"/>
        </a:p>
      </dgm:t>
    </dgm:pt>
    <dgm:pt modelId="{3F2246CE-4A39-3845-BF88-19E5AF589E14}" type="sibTrans" cxnId="{077969B3-78AF-294C-9B31-6E025B2DB2C8}">
      <dgm:prSet/>
      <dgm:spPr/>
      <dgm:t>
        <a:bodyPr/>
        <a:lstStyle/>
        <a:p>
          <a:endParaRPr lang="en-US"/>
        </a:p>
      </dgm:t>
    </dgm:pt>
    <dgm:pt modelId="{68E9A327-C2D9-574E-B6F9-61BBC023A010}" type="pres">
      <dgm:prSet presAssocID="{2E9B44B5-5C5A-CF4A-8892-0D9755864917}" presName="hierChild1" presStyleCnt="0">
        <dgm:presLayoutVars>
          <dgm:chPref val="1"/>
          <dgm:dir/>
          <dgm:animOne val="branch"/>
          <dgm:animLvl val="lvl"/>
          <dgm:resizeHandles/>
        </dgm:presLayoutVars>
      </dgm:prSet>
      <dgm:spPr/>
    </dgm:pt>
    <dgm:pt modelId="{0E2F0A9A-D349-1B40-B250-2C2E887A9933}" type="pres">
      <dgm:prSet presAssocID="{B6C21D45-CE12-AE4E-AFB3-08F49754A681}" presName="hierRoot1" presStyleCnt="0"/>
      <dgm:spPr/>
    </dgm:pt>
    <dgm:pt modelId="{313D3B69-EB82-E842-B672-6FB00610B8C9}" type="pres">
      <dgm:prSet presAssocID="{B6C21D45-CE12-AE4E-AFB3-08F49754A681}" presName="composite" presStyleCnt="0"/>
      <dgm:spPr/>
    </dgm:pt>
    <dgm:pt modelId="{9F0A9671-A99B-F84C-A9F3-630A69962448}" type="pres">
      <dgm:prSet presAssocID="{B6C21D45-CE12-AE4E-AFB3-08F49754A681}" presName="background" presStyleLbl="node0" presStyleIdx="0" presStyleCnt="2"/>
      <dgm:spPr/>
    </dgm:pt>
    <dgm:pt modelId="{4A70901B-4C34-9246-BCDB-0D8D6C95EC9C}" type="pres">
      <dgm:prSet presAssocID="{B6C21D45-CE12-AE4E-AFB3-08F49754A681}" presName="text" presStyleLbl="fgAcc0" presStyleIdx="0" presStyleCnt="2" custScaleY="118884">
        <dgm:presLayoutVars>
          <dgm:chPref val="3"/>
        </dgm:presLayoutVars>
      </dgm:prSet>
      <dgm:spPr/>
    </dgm:pt>
    <dgm:pt modelId="{371CFB2C-9627-5047-97CB-ACAE6C68B7E5}" type="pres">
      <dgm:prSet presAssocID="{B6C21D45-CE12-AE4E-AFB3-08F49754A681}" presName="hierChild2" presStyleCnt="0"/>
      <dgm:spPr/>
    </dgm:pt>
    <dgm:pt modelId="{E077D634-2FA3-1C41-B729-BDAF9D40B7B6}" type="pres">
      <dgm:prSet presAssocID="{CBC83CA0-FB3D-DE49-9247-7B3DAD9DB1AE}" presName="hierRoot1" presStyleCnt="0"/>
      <dgm:spPr/>
    </dgm:pt>
    <dgm:pt modelId="{28646E81-9B74-1442-AC9F-1B5D3B562C4F}" type="pres">
      <dgm:prSet presAssocID="{CBC83CA0-FB3D-DE49-9247-7B3DAD9DB1AE}" presName="composite" presStyleCnt="0"/>
      <dgm:spPr/>
    </dgm:pt>
    <dgm:pt modelId="{FCF7429D-6EE4-974A-BC7D-0833FDBBB027}" type="pres">
      <dgm:prSet presAssocID="{CBC83CA0-FB3D-DE49-9247-7B3DAD9DB1AE}" presName="background" presStyleLbl="node0" presStyleIdx="1" presStyleCnt="2"/>
      <dgm:spPr/>
    </dgm:pt>
    <dgm:pt modelId="{5AD7D608-7699-B246-913E-E6B6F5CE3033}" type="pres">
      <dgm:prSet presAssocID="{CBC83CA0-FB3D-DE49-9247-7B3DAD9DB1AE}" presName="text" presStyleLbl="fgAcc0" presStyleIdx="1" presStyleCnt="2" custScaleY="118884">
        <dgm:presLayoutVars>
          <dgm:chPref val="3"/>
        </dgm:presLayoutVars>
      </dgm:prSet>
      <dgm:spPr/>
    </dgm:pt>
    <dgm:pt modelId="{8671DE02-7F6D-4D44-8D80-667A5FCC181E}" type="pres">
      <dgm:prSet presAssocID="{CBC83CA0-FB3D-DE49-9247-7B3DAD9DB1AE}" presName="hierChild2" presStyleCnt="0"/>
      <dgm:spPr/>
    </dgm:pt>
  </dgm:ptLst>
  <dgm:cxnLst>
    <dgm:cxn modelId="{7D3B4031-D70C-7145-A042-CB7AE65079A8}" srcId="{2E9B44B5-5C5A-CF4A-8892-0D9755864917}" destId="{B6C21D45-CE12-AE4E-AFB3-08F49754A681}" srcOrd="0" destOrd="0" parTransId="{EA6B0489-AF83-9048-A19A-8869E6F3DEF9}" sibTransId="{0ED857FB-4869-AE44-B485-48DF64D25326}"/>
    <dgm:cxn modelId="{5FCBE689-3BB3-D44E-912A-06010BE2F222}" type="presOf" srcId="{2E9B44B5-5C5A-CF4A-8892-0D9755864917}" destId="{68E9A327-C2D9-574E-B6F9-61BBC023A010}" srcOrd="0" destOrd="0" presId="urn:microsoft.com/office/officeart/2005/8/layout/hierarchy1"/>
    <dgm:cxn modelId="{077969B3-78AF-294C-9B31-6E025B2DB2C8}" srcId="{2E9B44B5-5C5A-CF4A-8892-0D9755864917}" destId="{CBC83CA0-FB3D-DE49-9247-7B3DAD9DB1AE}" srcOrd="1" destOrd="0" parTransId="{33581A2E-F539-634B-BDC4-CB325DCCD86A}" sibTransId="{3F2246CE-4A39-3845-BF88-19E5AF589E14}"/>
    <dgm:cxn modelId="{AC1AECBE-80C2-514B-9FE8-D02FE6D24AFC}" type="presOf" srcId="{B6C21D45-CE12-AE4E-AFB3-08F49754A681}" destId="{4A70901B-4C34-9246-BCDB-0D8D6C95EC9C}" srcOrd="0" destOrd="0" presId="urn:microsoft.com/office/officeart/2005/8/layout/hierarchy1"/>
    <dgm:cxn modelId="{2683B8D9-511B-264F-946B-311F7CAC6304}" type="presOf" srcId="{CBC83CA0-FB3D-DE49-9247-7B3DAD9DB1AE}" destId="{5AD7D608-7699-B246-913E-E6B6F5CE3033}" srcOrd="0" destOrd="0" presId="urn:microsoft.com/office/officeart/2005/8/layout/hierarchy1"/>
    <dgm:cxn modelId="{F9C80997-6EFC-6042-820F-472337A71F1B}" type="presParOf" srcId="{68E9A327-C2D9-574E-B6F9-61BBC023A010}" destId="{0E2F0A9A-D349-1B40-B250-2C2E887A9933}" srcOrd="0" destOrd="0" presId="urn:microsoft.com/office/officeart/2005/8/layout/hierarchy1"/>
    <dgm:cxn modelId="{583B69B6-3278-304A-8589-B1BA73319A7C}" type="presParOf" srcId="{0E2F0A9A-D349-1B40-B250-2C2E887A9933}" destId="{313D3B69-EB82-E842-B672-6FB00610B8C9}" srcOrd="0" destOrd="0" presId="urn:microsoft.com/office/officeart/2005/8/layout/hierarchy1"/>
    <dgm:cxn modelId="{F6FD25A2-A1C1-B346-973C-D6D1452FB765}" type="presParOf" srcId="{313D3B69-EB82-E842-B672-6FB00610B8C9}" destId="{9F0A9671-A99B-F84C-A9F3-630A69962448}" srcOrd="0" destOrd="0" presId="urn:microsoft.com/office/officeart/2005/8/layout/hierarchy1"/>
    <dgm:cxn modelId="{47DEA765-5209-9A49-A88B-AEB34DC07DB2}" type="presParOf" srcId="{313D3B69-EB82-E842-B672-6FB00610B8C9}" destId="{4A70901B-4C34-9246-BCDB-0D8D6C95EC9C}" srcOrd="1" destOrd="0" presId="urn:microsoft.com/office/officeart/2005/8/layout/hierarchy1"/>
    <dgm:cxn modelId="{F7AC4AC2-5942-3449-B01B-5A113E046737}" type="presParOf" srcId="{0E2F0A9A-D349-1B40-B250-2C2E887A9933}" destId="{371CFB2C-9627-5047-97CB-ACAE6C68B7E5}" srcOrd="1" destOrd="0" presId="urn:microsoft.com/office/officeart/2005/8/layout/hierarchy1"/>
    <dgm:cxn modelId="{08CF1F54-D10E-844C-ACA0-6FDD6D812D3D}" type="presParOf" srcId="{68E9A327-C2D9-574E-B6F9-61BBC023A010}" destId="{E077D634-2FA3-1C41-B729-BDAF9D40B7B6}" srcOrd="1" destOrd="0" presId="urn:microsoft.com/office/officeart/2005/8/layout/hierarchy1"/>
    <dgm:cxn modelId="{F5C0045D-E926-E34D-A06B-92335EB3734A}" type="presParOf" srcId="{E077D634-2FA3-1C41-B729-BDAF9D40B7B6}" destId="{28646E81-9B74-1442-AC9F-1B5D3B562C4F}" srcOrd="0" destOrd="0" presId="urn:microsoft.com/office/officeart/2005/8/layout/hierarchy1"/>
    <dgm:cxn modelId="{42C9FFDC-5F79-7649-99D1-64F05EAB9067}" type="presParOf" srcId="{28646E81-9B74-1442-AC9F-1B5D3B562C4F}" destId="{FCF7429D-6EE4-974A-BC7D-0833FDBBB027}" srcOrd="0" destOrd="0" presId="urn:microsoft.com/office/officeart/2005/8/layout/hierarchy1"/>
    <dgm:cxn modelId="{A6C41AC8-4CD4-3048-920D-49406D8CFDDA}" type="presParOf" srcId="{28646E81-9B74-1442-AC9F-1B5D3B562C4F}" destId="{5AD7D608-7699-B246-913E-E6B6F5CE3033}" srcOrd="1" destOrd="0" presId="urn:microsoft.com/office/officeart/2005/8/layout/hierarchy1"/>
    <dgm:cxn modelId="{DC3BDBEA-2755-6145-96AF-9B0ADD3C0E6B}" type="presParOf" srcId="{E077D634-2FA3-1C41-B729-BDAF9D40B7B6}" destId="{8671DE02-7F6D-4D44-8D80-667A5FCC181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7FF30-19D0-0549-8099-46AB2DE27150}" type="doc">
      <dgm:prSet loTypeId="urn:microsoft.com/office/officeart/2005/8/layout/hierarchy1" loCatId="list" qsTypeId="urn:microsoft.com/office/officeart/2005/8/quickstyle/simple1" qsCatId="simple" csTypeId="urn:microsoft.com/office/officeart/2005/8/colors/accent1_2" csCatId="accent1" phldr="1"/>
      <dgm:spPr/>
      <dgm:t>
        <a:bodyPr/>
        <a:lstStyle/>
        <a:p>
          <a:endParaRPr lang="en-US"/>
        </a:p>
      </dgm:t>
    </dgm:pt>
    <dgm:pt modelId="{1E62A981-47B3-2A4F-85CF-8B4F4C681A93}">
      <dgm:prSet custT="1"/>
      <dgm:spPr/>
      <dgm:t>
        <a:bodyPr/>
        <a:lstStyle/>
        <a:p>
          <a:r>
            <a:rPr lang="en-US" sz="1800" b="0" dirty="0"/>
            <a:t>Other meta-analyses and one systematic review found </a:t>
          </a:r>
          <a:r>
            <a:rPr lang="en-US" sz="1800" b="1" dirty="0"/>
            <a:t>small but significant effect sizes</a:t>
          </a:r>
          <a:r>
            <a:rPr lang="en-US" sz="1800" b="0" dirty="0"/>
            <a:t> for substance use outcomes resulting from BI and MI.</a:t>
          </a:r>
          <a:endParaRPr lang="en-US" sz="1800" dirty="0"/>
        </a:p>
      </dgm:t>
    </dgm:pt>
    <dgm:pt modelId="{CC315CA0-D80A-1447-A3D8-80DAD6EFFD54}" type="parTrans" cxnId="{3401B217-6351-BB4D-B173-B80C1456102A}">
      <dgm:prSet/>
      <dgm:spPr/>
      <dgm:t>
        <a:bodyPr/>
        <a:lstStyle/>
        <a:p>
          <a:endParaRPr lang="en-US" sz="2800"/>
        </a:p>
      </dgm:t>
    </dgm:pt>
    <dgm:pt modelId="{2B5BEDA0-2340-4B47-8DD8-0E580DF47671}" type="sibTrans" cxnId="{3401B217-6351-BB4D-B173-B80C1456102A}">
      <dgm:prSet/>
      <dgm:spPr/>
      <dgm:t>
        <a:bodyPr/>
        <a:lstStyle/>
        <a:p>
          <a:endParaRPr lang="en-US" sz="2800"/>
        </a:p>
      </dgm:t>
    </dgm:pt>
    <dgm:pt modelId="{7F545738-48ED-7B45-8F06-9986F595D040}">
      <dgm:prSet custT="1"/>
      <dgm:spPr/>
      <dgm:t>
        <a:bodyPr/>
        <a:lstStyle/>
        <a:p>
          <a:r>
            <a:rPr lang="en-US" sz="1800" b="0" dirty="0"/>
            <a:t>A randomized control trial found that a computerized screening and brief advice protocol </a:t>
          </a:r>
          <a:r>
            <a:rPr lang="en-US" sz="1800" b="1" dirty="0"/>
            <a:t>reduced substance use </a:t>
          </a:r>
          <a:r>
            <a:rPr lang="en-US" sz="1800" b="0" dirty="0"/>
            <a:t>at 3- and 12-months following intervention and </a:t>
          </a:r>
          <a:r>
            <a:rPr lang="en-US" sz="1800" b="1" dirty="0"/>
            <a:t>prevented initiation </a:t>
          </a:r>
          <a:r>
            <a:rPr lang="en-US" sz="1800" b="0" dirty="0"/>
            <a:t>among those who had not started using substances.</a:t>
          </a:r>
          <a:endParaRPr lang="en-US" sz="1800" dirty="0"/>
        </a:p>
      </dgm:t>
    </dgm:pt>
    <dgm:pt modelId="{39710E4D-2CDF-BF4F-9510-30841462A0D7}" type="parTrans" cxnId="{58EDD1BF-5AE5-204F-BFD8-208C9D93D9DC}">
      <dgm:prSet/>
      <dgm:spPr/>
      <dgm:t>
        <a:bodyPr/>
        <a:lstStyle/>
        <a:p>
          <a:endParaRPr lang="en-US" sz="2800"/>
        </a:p>
      </dgm:t>
    </dgm:pt>
    <dgm:pt modelId="{5A5FF4EF-C9E2-9347-892C-0B558EADE64F}" type="sibTrans" cxnId="{58EDD1BF-5AE5-204F-BFD8-208C9D93D9DC}">
      <dgm:prSet/>
      <dgm:spPr/>
      <dgm:t>
        <a:bodyPr/>
        <a:lstStyle/>
        <a:p>
          <a:endParaRPr lang="en-US" sz="2800"/>
        </a:p>
      </dgm:t>
    </dgm:pt>
    <dgm:pt modelId="{89D1630E-461F-924B-9336-0EB9870595F4}">
      <dgm:prSet custT="1"/>
      <dgm:spPr/>
      <dgm:t>
        <a:bodyPr/>
        <a:lstStyle/>
        <a:p>
          <a:r>
            <a:rPr lang="en-US" sz="1800" b="0" dirty="0"/>
            <a:t>Another study found that approximately 3 years following the BI, </a:t>
          </a:r>
          <a:r>
            <a:rPr lang="en-US" sz="1800" b="1" dirty="0"/>
            <a:t>positive effects </a:t>
          </a:r>
          <a:r>
            <a:rPr lang="en-US" sz="1800" b="0" dirty="0"/>
            <a:t>were still present.</a:t>
          </a:r>
          <a:endParaRPr lang="en-US" sz="1800" dirty="0"/>
        </a:p>
      </dgm:t>
    </dgm:pt>
    <dgm:pt modelId="{462A1A61-39E1-B04B-A0D9-15B8D08F6529}" type="parTrans" cxnId="{94857997-44A1-D444-A3CC-58B7BDF3EEAD}">
      <dgm:prSet/>
      <dgm:spPr/>
      <dgm:t>
        <a:bodyPr/>
        <a:lstStyle/>
        <a:p>
          <a:endParaRPr lang="en-US" sz="2800"/>
        </a:p>
      </dgm:t>
    </dgm:pt>
    <dgm:pt modelId="{69463F40-B678-4442-9CDE-C70FB83E7C9F}" type="sibTrans" cxnId="{94857997-44A1-D444-A3CC-58B7BDF3EEAD}">
      <dgm:prSet/>
      <dgm:spPr/>
      <dgm:t>
        <a:bodyPr/>
        <a:lstStyle/>
        <a:p>
          <a:endParaRPr lang="en-US" sz="2800"/>
        </a:p>
      </dgm:t>
    </dgm:pt>
    <dgm:pt modelId="{28B3106C-07D3-0E48-AD8B-025A11911AF2}" type="pres">
      <dgm:prSet presAssocID="{1C87FF30-19D0-0549-8099-46AB2DE27150}" presName="hierChild1" presStyleCnt="0">
        <dgm:presLayoutVars>
          <dgm:chPref val="1"/>
          <dgm:dir/>
          <dgm:animOne val="branch"/>
          <dgm:animLvl val="lvl"/>
          <dgm:resizeHandles/>
        </dgm:presLayoutVars>
      </dgm:prSet>
      <dgm:spPr/>
    </dgm:pt>
    <dgm:pt modelId="{BC4978A0-2591-ED46-89CB-8682CCB3429E}" type="pres">
      <dgm:prSet presAssocID="{1E62A981-47B3-2A4F-85CF-8B4F4C681A93}" presName="hierRoot1" presStyleCnt="0"/>
      <dgm:spPr/>
    </dgm:pt>
    <dgm:pt modelId="{C163C397-60B6-744E-A665-45E657C3AB3E}" type="pres">
      <dgm:prSet presAssocID="{1E62A981-47B3-2A4F-85CF-8B4F4C681A93}" presName="composite" presStyleCnt="0"/>
      <dgm:spPr/>
    </dgm:pt>
    <dgm:pt modelId="{72CC8C7D-17A0-9545-B170-BFC372BD82D5}" type="pres">
      <dgm:prSet presAssocID="{1E62A981-47B3-2A4F-85CF-8B4F4C681A93}" presName="background" presStyleLbl="node0" presStyleIdx="0" presStyleCnt="3"/>
      <dgm:spPr/>
    </dgm:pt>
    <dgm:pt modelId="{26D0CCD7-C535-A14D-B15F-BA193BC0061D}" type="pres">
      <dgm:prSet presAssocID="{1E62A981-47B3-2A4F-85CF-8B4F4C681A93}" presName="text" presStyleLbl="fgAcc0" presStyleIdx="0" presStyleCnt="3" custScaleY="220182">
        <dgm:presLayoutVars>
          <dgm:chPref val="3"/>
        </dgm:presLayoutVars>
      </dgm:prSet>
      <dgm:spPr/>
    </dgm:pt>
    <dgm:pt modelId="{1DF3391B-1945-2847-8380-B9773B32FCAB}" type="pres">
      <dgm:prSet presAssocID="{1E62A981-47B3-2A4F-85CF-8B4F4C681A93}" presName="hierChild2" presStyleCnt="0"/>
      <dgm:spPr/>
    </dgm:pt>
    <dgm:pt modelId="{86AC0BD6-0273-054D-818E-4486B18AC1C2}" type="pres">
      <dgm:prSet presAssocID="{7F545738-48ED-7B45-8F06-9986F595D040}" presName="hierRoot1" presStyleCnt="0"/>
      <dgm:spPr/>
    </dgm:pt>
    <dgm:pt modelId="{2D7980FC-1AFC-5942-8F10-4CF29F63CAEA}" type="pres">
      <dgm:prSet presAssocID="{7F545738-48ED-7B45-8F06-9986F595D040}" presName="composite" presStyleCnt="0"/>
      <dgm:spPr/>
    </dgm:pt>
    <dgm:pt modelId="{45A5202C-98BD-5245-8956-7388DDBECC30}" type="pres">
      <dgm:prSet presAssocID="{7F545738-48ED-7B45-8F06-9986F595D040}" presName="background" presStyleLbl="node0" presStyleIdx="1" presStyleCnt="3"/>
      <dgm:spPr/>
    </dgm:pt>
    <dgm:pt modelId="{DEE9397D-7250-B14C-AE74-97486B4DA785}" type="pres">
      <dgm:prSet presAssocID="{7F545738-48ED-7B45-8F06-9986F595D040}" presName="text" presStyleLbl="fgAcc0" presStyleIdx="1" presStyleCnt="3" custScaleY="219997">
        <dgm:presLayoutVars>
          <dgm:chPref val="3"/>
        </dgm:presLayoutVars>
      </dgm:prSet>
      <dgm:spPr/>
    </dgm:pt>
    <dgm:pt modelId="{8058F308-5E3A-6243-8953-5AF139C0217C}" type="pres">
      <dgm:prSet presAssocID="{7F545738-48ED-7B45-8F06-9986F595D040}" presName="hierChild2" presStyleCnt="0"/>
      <dgm:spPr/>
    </dgm:pt>
    <dgm:pt modelId="{6D77CC2A-B8E3-8D40-9B94-413DB9376653}" type="pres">
      <dgm:prSet presAssocID="{89D1630E-461F-924B-9336-0EB9870595F4}" presName="hierRoot1" presStyleCnt="0"/>
      <dgm:spPr/>
    </dgm:pt>
    <dgm:pt modelId="{2FC0E8AF-0139-4743-9D2D-8BB6ECD73678}" type="pres">
      <dgm:prSet presAssocID="{89D1630E-461F-924B-9336-0EB9870595F4}" presName="composite" presStyleCnt="0"/>
      <dgm:spPr/>
    </dgm:pt>
    <dgm:pt modelId="{53B13D33-B637-C946-8466-A8CA699D9094}" type="pres">
      <dgm:prSet presAssocID="{89D1630E-461F-924B-9336-0EB9870595F4}" presName="background" presStyleLbl="node0" presStyleIdx="2" presStyleCnt="3"/>
      <dgm:spPr/>
    </dgm:pt>
    <dgm:pt modelId="{8A226690-1E17-2545-99CD-0F273B92F638}" type="pres">
      <dgm:prSet presAssocID="{89D1630E-461F-924B-9336-0EB9870595F4}" presName="text" presStyleLbl="fgAcc0" presStyleIdx="2" presStyleCnt="3" custScaleY="219573">
        <dgm:presLayoutVars>
          <dgm:chPref val="3"/>
        </dgm:presLayoutVars>
      </dgm:prSet>
      <dgm:spPr/>
    </dgm:pt>
    <dgm:pt modelId="{37498D0D-63F8-C047-AE4C-07BED9A90308}" type="pres">
      <dgm:prSet presAssocID="{89D1630E-461F-924B-9336-0EB9870595F4}" presName="hierChild2" presStyleCnt="0"/>
      <dgm:spPr/>
    </dgm:pt>
  </dgm:ptLst>
  <dgm:cxnLst>
    <dgm:cxn modelId="{76BDDC0C-49C5-404F-8612-E89F0D55C7E9}" type="presOf" srcId="{7F545738-48ED-7B45-8F06-9986F595D040}" destId="{DEE9397D-7250-B14C-AE74-97486B4DA785}" srcOrd="0" destOrd="0" presId="urn:microsoft.com/office/officeart/2005/8/layout/hierarchy1"/>
    <dgm:cxn modelId="{3401B217-6351-BB4D-B173-B80C1456102A}" srcId="{1C87FF30-19D0-0549-8099-46AB2DE27150}" destId="{1E62A981-47B3-2A4F-85CF-8B4F4C681A93}" srcOrd="0" destOrd="0" parTransId="{CC315CA0-D80A-1447-A3D8-80DAD6EFFD54}" sibTransId="{2B5BEDA0-2340-4B47-8DD8-0E580DF47671}"/>
    <dgm:cxn modelId="{A9FE498B-F920-0940-BA2B-C7C7305C7F3A}" type="presOf" srcId="{89D1630E-461F-924B-9336-0EB9870595F4}" destId="{8A226690-1E17-2545-99CD-0F273B92F638}" srcOrd="0" destOrd="0" presId="urn:microsoft.com/office/officeart/2005/8/layout/hierarchy1"/>
    <dgm:cxn modelId="{94857997-44A1-D444-A3CC-58B7BDF3EEAD}" srcId="{1C87FF30-19D0-0549-8099-46AB2DE27150}" destId="{89D1630E-461F-924B-9336-0EB9870595F4}" srcOrd="2" destOrd="0" parTransId="{462A1A61-39E1-B04B-A0D9-15B8D08F6529}" sibTransId="{69463F40-B678-4442-9CDE-C70FB83E7C9F}"/>
    <dgm:cxn modelId="{B02B23B5-7204-D84C-BF56-631C6470D64A}" type="presOf" srcId="{1C87FF30-19D0-0549-8099-46AB2DE27150}" destId="{28B3106C-07D3-0E48-AD8B-025A11911AF2}" srcOrd="0" destOrd="0" presId="urn:microsoft.com/office/officeart/2005/8/layout/hierarchy1"/>
    <dgm:cxn modelId="{08DCF7B8-7BCB-B949-9002-84869CF23469}" type="presOf" srcId="{1E62A981-47B3-2A4F-85CF-8B4F4C681A93}" destId="{26D0CCD7-C535-A14D-B15F-BA193BC0061D}" srcOrd="0" destOrd="0" presId="urn:microsoft.com/office/officeart/2005/8/layout/hierarchy1"/>
    <dgm:cxn modelId="{58EDD1BF-5AE5-204F-BFD8-208C9D93D9DC}" srcId="{1C87FF30-19D0-0549-8099-46AB2DE27150}" destId="{7F545738-48ED-7B45-8F06-9986F595D040}" srcOrd="1" destOrd="0" parTransId="{39710E4D-2CDF-BF4F-9510-30841462A0D7}" sibTransId="{5A5FF4EF-C9E2-9347-892C-0B558EADE64F}"/>
    <dgm:cxn modelId="{F4ABCF69-8A9B-0E4A-B075-11407789CCFC}" type="presParOf" srcId="{28B3106C-07D3-0E48-AD8B-025A11911AF2}" destId="{BC4978A0-2591-ED46-89CB-8682CCB3429E}" srcOrd="0" destOrd="0" presId="urn:microsoft.com/office/officeart/2005/8/layout/hierarchy1"/>
    <dgm:cxn modelId="{E07E097A-3F7D-0949-BDC8-1503AE45CA7D}" type="presParOf" srcId="{BC4978A0-2591-ED46-89CB-8682CCB3429E}" destId="{C163C397-60B6-744E-A665-45E657C3AB3E}" srcOrd="0" destOrd="0" presId="urn:microsoft.com/office/officeart/2005/8/layout/hierarchy1"/>
    <dgm:cxn modelId="{D1ADDFC4-299F-7A4E-9CFD-15F303CA9B9C}" type="presParOf" srcId="{C163C397-60B6-744E-A665-45E657C3AB3E}" destId="{72CC8C7D-17A0-9545-B170-BFC372BD82D5}" srcOrd="0" destOrd="0" presId="urn:microsoft.com/office/officeart/2005/8/layout/hierarchy1"/>
    <dgm:cxn modelId="{1819DBAE-A20C-034E-8BC5-E375C1EA48D6}" type="presParOf" srcId="{C163C397-60B6-744E-A665-45E657C3AB3E}" destId="{26D0CCD7-C535-A14D-B15F-BA193BC0061D}" srcOrd="1" destOrd="0" presId="urn:microsoft.com/office/officeart/2005/8/layout/hierarchy1"/>
    <dgm:cxn modelId="{9180FBF1-EB94-AF4C-BBAB-0D8F2B1B2CE8}" type="presParOf" srcId="{BC4978A0-2591-ED46-89CB-8682CCB3429E}" destId="{1DF3391B-1945-2847-8380-B9773B32FCAB}" srcOrd="1" destOrd="0" presId="urn:microsoft.com/office/officeart/2005/8/layout/hierarchy1"/>
    <dgm:cxn modelId="{A5A60D23-8E7F-2646-A025-CF931D9C7D81}" type="presParOf" srcId="{28B3106C-07D3-0E48-AD8B-025A11911AF2}" destId="{86AC0BD6-0273-054D-818E-4486B18AC1C2}" srcOrd="1" destOrd="0" presId="urn:microsoft.com/office/officeart/2005/8/layout/hierarchy1"/>
    <dgm:cxn modelId="{575458F5-DBF8-7643-9F09-87BF2743E6DF}" type="presParOf" srcId="{86AC0BD6-0273-054D-818E-4486B18AC1C2}" destId="{2D7980FC-1AFC-5942-8F10-4CF29F63CAEA}" srcOrd="0" destOrd="0" presId="urn:microsoft.com/office/officeart/2005/8/layout/hierarchy1"/>
    <dgm:cxn modelId="{A1365088-05D5-4247-8265-7D4039DA5961}" type="presParOf" srcId="{2D7980FC-1AFC-5942-8F10-4CF29F63CAEA}" destId="{45A5202C-98BD-5245-8956-7388DDBECC30}" srcOrd="0" destOrd="0" presId="urn:microsoft.com/office/officeart/2005/8/layout/hierarchy1"/>
    <dgm:cxn modelId="{E0DB2EF3-57AE-604C-B84F-1CF033A31464}" type="presParOf" srcId="{2D7980FC-1AFC-5942-8F10-4CF29F63CAEA}" destId="{DEE9397D-7250-B14C-AE74-97486B4DA785}" srcOrd="1" destOrd="0" presId="urn:microsoft.com/office/officeart/2005/8/layout/hierarchy1"/>
    <dgm:cxn modelId="{5ED805D1-A6ED-D840-BE86-F6F5C3DC9BE9}" type="presParOf" srcId="{86AC0BD6-0273-054D-818E-4486B18AC1C2}" destId="{8058F308-5E3A-6243-8953-5AF139C0217C}" srcOrd="1" destOrd="0" presId="urn:microsoft.com/office/officeart/2005/8/layout/hierarchy1"/>
    <dgm:cxn modelId="{3E630750-4CB6-2F4E-9F92-96AE23EC05F8}" type="presParOf" srcId="{28B3106C-07D3-0E48-AD8B-025A11911AF2}" destId="{6D77CC2A-B8E3-8D40-9B94-413DB9376653}" srcOrd="2" destOrd="0" presId="urn:microsoft.com/office/officeart/2005/8/layout/hierarchy1"/>
    <dgm:cxn modelId="{E7B316F5-5F3B-034D-B9F3-8550A7E9B67A}" type="presParOf" srcId="{6D77CC2A-B8E3-8D40-9B94-413DB9376653}" destId="{2FC0E8AF-0139-4743-9D2D-8BB6ECD73678}" srcOrd="0" destOrd="0" presId="urn:microsoft.com/office/officeart/2005/8/layout/hierarchy1"/>
    <dgm:cxn modelId="{8B6483C9-E668-A14E-B1ED-E60630B5DFD1}" type="presParOf" srcId="{2FC0E8AF-0139-4743-9D2D-8BB6ECD73678}" destId="{53B13D33-B637-C946-8466-A8CA699D9094}" srcOrd="0" destOrd="0" presId="urn:microsoft.com/office/officeart/2005/8/layout/hierarchy1"/>
    <dgm:cxn modelId="{EE799E04-CAEA-B343-8C9C-33F33D3285F3}" type="presParOf" srcId="{2FC0E8AF-0139-4743-9D2D-8BB6ECD73678}" destId="{8A226690-1E17-2545-99CD-0F273B92F638}" srcOrd="1" destOrd="0" presId="urn:microsoft.com/office/officeart/2005/8/layout/hierarchy1"/>
    <dgm:cxn modelId="{B950CAD9-AA4E-FE42-BB79-D7E3FC956BFB}" type="presParOf" srcId="{6D77CC2A-B8E3-8D40-9B94-413DB9376653}" destId="{37498D0D-63F8-C047-AE4C-07BED9A9030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8386DD-8C76-5A44-A604-E8043B59F2C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AC69777-22D1-2F44-9CD2-7BE5B9E293A6}">
      <dgm:prSet/>
      <dgm:spPr/>
      <dgm:t>
        <a:bodyPr/>
        <a:lstStyle/>
        <a:p>
          <a:r>
            <a:rPr lang="en-US" b="1" dirty="0"/>
            <a:t>S</a:t>
          </a:r>
          <a:r>
            <a:rPr lang="en-US" b="0" dirty="0"/>
            <a:t>pecific</a:t>
          </a:r>
          <a:endParaRPr lang="en-US" dirty="0"/>
        </a:p>
      </dgm:t>
    </dgm:pt>
    <dgm:pt modelId="{99867428-D13B-9442-BF82-5B949772C3DF}" type="parTrans" cxnId="{192D78EE-CF72-F346-BE41-77CA43D73424}">
      <dgm:prSet/>
      <dgm:spPr/>
      <dgm:t>
        <a:bodyPr/>
        <a:lstStyle/>
        <a:p>
          <a:endParaRPr lang="en-US"/>
        </a:p>
      </dgm:t>
    </dgm:pt>
    <dgm:pt modelId="{9D8B8283-1E50-2F47-B31C-576A4AA11BF5}" type="sibTrans" cxnId="{192D78EE-CF72-F346-BE41-77CA43D73424}">
      <dgm:prSet/>
      <dgm:spPr/>
      <dgm:t>
        <a:bodyPr/>
        <a:lstStyle/>
        <a:p>
          <a:endParaRPr lang="en-US"/>
        </a:p>
      </dgm:t>
    </dgm:pt>
    <dgm:pt modelId="{316BA5CF-E62E-DD48-BEBF-8968A5F945DA}">
      <dgm:prSet/>
      <dgm:spPr/>
      <dgm:t>
        <a:bodyPr/>
        <a:lstStyle/>
        <a:p>
          <a:r>
            <a:rPr lang="en-US" b="1" dirty="0"/>
            <a:t>M</a:t>
          </a:r>
          <a:r>
            <a:rPr lang="en-US" b="0" dirty="0"/>
            <a:t>eaningful</a:t>
          </a:r>
          <a:endParaRPr lang="en-US" dirty="0"/>
        </a:p>
      </dgm:t>
    </dgm:pt>
    <dgm:pt modelId="{EB65B1E1-3E5C-414F-A7CD-E7A4F66AEF29}" type="parTrans" cxnId="{D2A55CE7-71A7-9A4A-8381-34708C33119D}">
      <dgm:prSet/>
      <dgm:spPr/>
      <dgm:t>
        <a:bodyPr/>
        <a:lstStyle/>
        <a:p>
          <a:endParaRPr lang="en-US"/>
        </a:p>
      </dgm:t>
    </dgm:pt>
    <dgm:pt modelId="{42E42777-553D-5D4A-9698-9FFD437602EB}" type="sibTrans" cxnId="{D2A55CE7-71A7-9A4A-8381-34708C33119D}">
      <dgm:prSet/>
      <dgm:spPr/>
      <dgm:t>
        <a:bodyPr/>
        <a:lstStyle/>
        <a:p>
          <a:endParaRPr lang="en-US"/>
        </a:p>
      </dgm:t>
    </dgm:pt>
    <dgm:pt modelId="{A41C066B-73BB-2A4F-8B96-3174FC2E7DE0}">
      <dgm:prSet/>
      <dgm:spPr/>
      <dgm:t>
        <a:bodyPr/>
        <a:lstStyle/>
        <a:p>
          <a:r>
            <a:rPr lang="en-US" b="1" dirty="0"/>
            <a:t>A</a:t>
          </a:r>
          <a:r>
            <a:rPr lang="en-US" b="0" dirty="0"/>
            <a:t>ttainable</a:t>
          </a:r>
          <a:endParaRPr lang="en-US" dirty="0"/>
        </a:p>
      </dgm:t>
    </dgm:pt>
    <dgm:pt modelId="{19F1D723-8141-3E4D-BA40-E3B019E78BA3}" type="parTrans" cxnId="{EB41D83E-AB80-A047-AE94-944480714092}">
      <dgm:prSet/>
      <dgm:spPr/>
      <dgm:t>
        <a:bodyPr/>
        <a:lstStyle/>
        <a:p>
          <a:endParaRPr lang="en-US"/>
        </a:p>
      </dgm:t>
    </dgm:pt>
    <dgm:pt modelId="{949DEBB9-EE64-9E40-8762-879DBC7CB73B}" type="sibTrans" cxnId="{EB41D83E-AB80-A047-AE94-944480714092}">
      <dgm:prSet/>
      <dgm:spPr/>
      <dgm:t>
        <a:bodyPr/>
        <a:lstStyle/>
        <a:p>
          <a:endParaRPr lang="en-US"/>
        </a:p>
      </dgm:t>
    </dgm:pt>
    <dgm:pt modelId="{22FA299F-F78D-1F44-995A-3C8B28923C39}">
      <dgm:prSet/>
      <dgm:spPr/>
      <dgm:t>
        <a:bodyPr/>
        <a:lstStyle/>
        <a:p>
          <a:r>
            <a:rPr lang="en-US" b="1" dirty="0"/>
            <a:t>R</a:t>
          </a:r>
          <a:r>
            <a:rPr lang="en-US" b="0" dirty="0"/>
            <a:t>ealistic</a:t>
          </a:r>
          <a:endParaRPr lang="en-US" dirty="0"/>
        </a:p>
      </dgm:t>
    </dgm:pt>
    <dgm:pt modelId="{5CF2CF6F-D0C0-6446-B90C-D3C1350A2AEE}" type="parTrans" cxnId="{7F18569D-08B1-1140-992A-3CA73E58FE22}">
      <dgm:prSet/>
      <dgm:spPr/>
      <dgm:t>
        <a:bodyPr/>
        <a:lstStyle/>
        <a:p>
          <a:endParaRPr lang="en-US"/>
        </a:p>
      </dgm:t>
    </dgm:pt>
    <dgm:pt modelId="{9E33C309-C687-CF44-9176-9B278EA8ED46}" type="sibTrans" cxnId="{7F18569D-08B1-1140-992A-3CA73E58FE22}">
      <dgm:prSet/>
      <dgm:spPr/>
      <dgm:t>
        <a:bodyPr/>
        <a:lstStyle/>
        <a:p>
          <a:endParaRPr lang="en-US"/>
        </a:p>
      </dgm:t>
    </dgm:pt>
    <dgm:pt modelId="{6D65DFFD-8AC4-404C-9F84-E1E4F059C011}">
      <dgm:prSet/>
      <dgm:spPr/>
      <dgm:t>
        <a:bodyPr/>
        <a:lstStyle/>
        <a:p>
          <a:r>
            <a:rPr lang="en-US" b="1" dirty="0"/>
            <a:t>T</a:t>
          </a:r>
          <a:r>
            <a:rPr lang="en-US" b="0" dirty="0"/>
            <a:t>ime-bound</a:t>
          </a:r>
          <a:endParaRPr lang="en-US" dirty="0"/>
        </a:p>
      </dgm:t>
    </dgm:pt>
    <dgm:pt modelId="{2D7F8927-C336-EE44-AD43-5ED60ABF862E}" type="parTrans" cxnId="{E7993DB2-2789-E246-BEA3-997B973A1C71}">
      <dgm:prSet/>
      <dgm:spPr/>
      <dgm:t>
        <a:bodyPr/>
        <a:lstStyle/>
        <a:p>
          <a:endParaRPr lang="en-US"/>
        </a:p>
      </dgm:t>
    </dgm:pt>
    <dgm:pt modelId="{D0F291A9-351F-C141-8ED1-E1C2D86674EA}" type="sibTrans" cxnId="{E7993DB2-2789-E246-BEA3-997B973A1C71}">
      <dgm:prSet/>
      <dgm:spPr/>
      <dgm:t>
        <a:bodyPr/>
        <a:lstStyle/>
        <a:p>
          <a:endParaRPr lang="en-US"/>
        </a:p>
      </dgm:t>
    </dgm:pt>
    <dgm:pt modelId="{ECA785B8-AB08-F043-AF52-A03194ABBCF8}" type="pres">
      <dgm:prSet presAssocID="{5F8386DD-8C76-5A44-A604-E8043B59F2C9}" presName="Name0" presStyleCnt="0">
        <dgm:presLayoutVars>
          <dgm:dir/>
          <dgm:resizeHandles val="exact"/>
        </dgm:presLayoutVars>
      </dgm:prSet>
      <dgm:spPr/>
    </dgm:pt>
    <dgm:pt modelId="{1BAFBE81-7F51-0A46-9280-79C8DF3F3636}" type="pres">
      <dgm:prSet presAssocID="{5AC69777-22D1-2F44-9CD2-7BE5B9E293A6}" presName="node" presStyleLbl="node1" presStyleIdx="0" presStyleCnt="5">
        <dgm:presLayoutVars>
          <dgm:bulletEnabled val="1"/>
        </dgm:presLayoutVars>
      </dgm:prSet>
      <dgm:spPr/>
    </dgm:pt>
    <dgm:pt modelId="{04560805-B284-9F43-A176-BA54B396A1D7}" type="pres">
      <dgm:prSet presAssocID="{9D8B8283-1E50-2F47-B31C-576A4AA11BF5}" presName="sibTrans" presStyleLbl="sibTrans2D1" presStyleIdx="0" presStyleCnt="4"/>
      <dgm:spPr/>
    </dgm:pt>
    <dgm:pt modelId="{33B18DEE-20A0-FE44-85FA-1E3E2047C915}" type="pres">
      <dgm:prSet presAssocID="{9D8B8283-1E50-2F47-B31C-576A4AA11BF5}" presName="connectorText" presStyleLbl="sibTrans2D1" presStyleIdx="0" presStyleCnt="4"/>
      <dgm:spPr/>
    </dgm:pt>
    <dgm:pt modelId="{254BC59E-9FC2-084D-9D31-341B0A4F8108}" type="pres">
      <dgm:prSet presAssocID="{316BA5CF-E62E-DD48-BEBF-8968A5F945DA}" presName="node" presStyleLbl="node1" presStyleIdx="1" presStyleCnt="5">
        <dgm:presLayoutVars>
          <dgm:bulletEnabled val="1"/>
        </dgm:presLayoutVars>
      </dgm:prSet>
      <dgm:spPr/>
    </dgm:pt>
    <dgm:pt modelId="{C52BBB74-9A6E-2E4C-BA32-3D9FAB1E0682}" type="pres">
      <dgm:prSet presAssocID="{42E42777-553D-5D4A-9698-9FFD437602EB}" presName="sibTrans" presStyleLbl="sibTrans2D1" presStyleIdx="1" presStyleCnt="4"/>
      <dgm:spPr/>
    </dgm:pt>
    <dgm:pt modelId="{5EF0CFD3-BFDF-0C4B-861E-EBCAA704B033}" type="pres">
      <dgm:prSet presAssocID="{42E42777-553D-5D4A-9698-9FFD437602EB}" presName="connectorText" presStyleLbl="sibTrans2D1" presStyleIdx="1" presStyleCnt="4"/>
      <dgm:spPr/>
    </dgm:pt>
    <dgm:pt modelId="{99B5BCA7-4217-5648-B177-4F6501A67E4E}" type="pres">
      <dgm:prSet presAssocID="{A41C066B-73BB-2A4F-8B96-3174FC2E7DE0}" presName="node" presStyleLbl="node1" presStyleIdx="2" presStyleCnt="5">
        <dgm:presLayoutVars>
          <dgm:bulletEnabled val="1"/>
        </dgm:presLayoutVars>
      </dgm:prSet>
      <dgm:spPr/>
    </dgm:pt>
    <dgm:pt modelId="{92BF3C4D-A154-914E-BE1E-23483BA74D24}" type="pres">
      <dgm:prSet presAssocID="{949DEBB9-EE64-9E40-8762-879DBC7CB73B}" presName="sibTrans" presStyleLbl="sibTrans2D1" presStyleIdx="2" presStyleCnt="4"/>
      <dgm:spPr/>
    </dgm:pt>
    <dgm:pt modelId="{8419EC6B-213E-AD4D-B7AA-8B737A440AB0}" type="pres">
      <dgm:prSet presAssocID="{949DEBB9-EE64-9E40-8762-879DBC7CB73B}" presName="connectorText" presStyleLbl="sibTrans2D1" presStyleIdx="2" presStyleCnt="4"/>
      <dgm:spPr/>
    </dgm:pt>
    <dgm:pt modelId="{2F714F03-49E9-0345-8D5A-A0C1D43F4449}" type="pres">
      <dgm:prSet presAssocID="{22FA299F-F78D-1F44-995A-3C8B28923C39}" presName="node" presStyleLbl="node1" presStyleIdx="3" presStyleCnt="5">
        <dgm:presLayoutVars>
          <dgm:bulletEnabled val="1"/>
        </dgm:presLayoutVars>
      </dgm:prSet>
      <dgm:spPr/>
    </dgm:pt>
    <dgm:pt modelId="{22253BF5-5BC5-E846-B8EC-BB8F5A56BD89}" type="pres">
      <dgm:prSet presAssocID="{9E33C309-C687-CF44-9176-9B278EA8ED46}" presName="sibTrans" presStyleLbl="sibTrans2D1" presStyleIdx="3" presStyleCnt="4"/>
      <dgm:spPr/>
    </dgm:pt>
    <dgm:pt modelId="{72420AE2-8071-0641-B16C-6B5955A653FA}" type="pres">
      <dgm:prSet presAssocID="{9E33C309-C687-CF44-9176-9B278EA8ED46}" presName="connectorText" presStyleLbl="sibTrans2D1" presStyleIdx="3" presStyleCnt="4"/>
      <dgm:spPr/>
    </dgm:pt>
    <dgm:pt modelId="{5FCA432E-2E9C-AF46-A8EB-C949C7755C03}" type="pres">
      <dgm:prSet presAssocID="{6D65DFFD-8AC4-404C-9F84-E1E4F059C011}" presName="node" presStyleLbl="node1" presStyleIdx="4" presStyleCnt="5">
        <dgm:presLayoutVars>
          <dgm:bulletEnabled val="1"/>
        </dgm:presLayoutVars>
      </dgm:prSet>
      <dgm:spPr/>
    </dgm:pt>
  </dgm:ptLst>
  <dgm:cxnLst>
    <dgm:cxn modelId="{73E3D226-1126-5E4A-AF44-84DF4F5908B8}" type="presOf" srcId="{9E33C309-C687-CF44-9176-9B278EA8ED46}" destId="{72420AE2-8071-0641-B16C-6B5955A653FA}" srcOrd="1" destOrd="0" presId="urn:microsoft.com/office/officeart/2005/8/layout/process1"/>
    <dgm:cxn modelId="{7D1BA829-F357-A242-8324-24BF202B9E86}" type="presOf" srcId="{5F8386DD-8C76-5A44-A604-E8043B59F2C9}" destId="{ECA785B8-AB08-F043-AF52-A03194ABBCF8}" srcOrd="0" destOrd="0" presId="urn:microsoft.com/office/officeart/2005/8/layout/process1"/>
    <dgm:cxn modelId="{2AA5E32C-5C91-1442-BA80-E8DDCA278824}" type="presOf" srcId="{949DEBB9-EE64-9E40-8762-879DBC7CB73B}" destId="{92BF3C4D-A154-914E-BE1E-23483BA74D24}" srcOrd="0" destOrd="0" presId="urn:microsoft.com/office/officeart/2005/8/layout/process1"/>
    <dgm:cxn modelId="{F13AA533-3F8D-EA49-A207-FC734062E5E4}" type="presOf" srcId="{316BA5CF-E62E-DD48-BEBF-8968A5F945DA}" destId="{254BC59E-9FC2-084D-9D31-341B0A4F8108}" srcOrd="0" destOrd="0" presId="urn:microsoft.com/office/officeart/2005/8/layout/process1"/>
    <dgm:cxn modelId="{6B949C36-A9FC-FE44-89BC-8955DD94E0C4}" type="presOf" srcId="{5AC69777-22D1-2F44-9CD2-7BE5B9E293A6}" destId="{1BAFBE81-7F51-0A46-9280-79C8DF3F3636}" srcOrd="0" destOrd="0" presId="urn:microsoft.com/office/officeart/2005/8/layout/process1"/>
    <dgm:cxn modelId="{16DBC037-D85E-644A-9891-BB7D4DD467A6}" type="presOf" srcId="{9D8B8283-1E50-2F47-B31C-576A4AA11BF5}" destId="{04560805-B284-9F43-A176-BA54B396A1D7}" srcOrd="0" destOrd="0" presId="urn:microsoft.com/office/officeart/2005/8/layout/process1"/>
    <dgm:cxn modelId="{EB41D83E-AB80-A047-AE94-944480714092}" srcId="{5F8386DD-8C76-5A44-A604-E8043B59F2C9}" destId="{A41C066B-73BB-2A4F-8B96-3174FC2E7DE0}" srcOrd="2" destOrd="0" parTransId="{19F1D723-8141-3E4D-BA40-E3B019E78BA3}" sibTransId="{949DEBB9-EE64-9E40-8762-879DBC7CB73B}"/>
    <dgm:cxn modelId="{FF46E65D-9DDE-AF4A-A7B1-A7B3121C8E21}" type="presOf" srcId="{9E33C309-C687-CF44-9176-9B278EA8ED46}" destId="{22253BF5-5BC5-E846-B8EC-BB8F5A56BD89}" srcOrd="0" destOrd="0" presId="urn:microsoft.com/office/officeart/2005/8/layout/process1"/>
    <dgm:cxn modelId="{BB00A56C-947E-4F4B-8861-3A42DE93DA98}" type="presOf" srcId="{22FA299F-F78D-1F44-995A-3C8B28923C39}" destId="{2F714F03-49E9-0345-8D5A-A0C1D43F4449}" srcOrd="0" destOrd="0" presId="urn:microsoft.com/office/officeart/2005/8/layout/process1"/>
    <dgm:cxn modelId="{31483374-0500-2B4B-865F-3F5C3D6D37A4}" type="presOf" srcId="{949DEBB9-EE64-9E40-8762-879DBC7CB73B}" destId="{8419EC6B-213E-AD4D-B7AA-8B737A440AB0}" srcOrd="1" destOrd="0" presId="urn:microsoft.com/office/officeart/2005/8/layout/process1"/>
    <dgm:cxn modelId="{6435A07B-C648-7344-A28E-0CE92D4C6B9B}" type="presOf" srcId="{A41C066B-73BB-2A4F-8B96-3174FC2E7DE0}" destId="{99B5BCA7-4217-5648-B177-4F6501A67E4E}" srcOrd="0" destOrd="0" presId="urn:microsoft.com/office/officeart/2005/8/layout/process1"/>
    <dgm:cxn modelId="{78AF0096-8320-B943-B538-28891030F689}" type="presOf" srcId="{9D8B8283-1E50-2F47-B31C-576A4AA11BF5}" destId="{33B18DEE-20A0-FE44-85FA-1E3E2047C915}" srcOrd="1" destOrd="0" presId="urn:microsoft.com/office/officeart/2005/8/layout/process1"/>
    <dgm:cxn modelId="{7F18569D-08B1-1140-992A-3CA73E58FE22}" srcId="{5F8386DD-8C76-5A44-A604-E8043B59F2C9}" destId="{22FA299F-F78D-1F44-995A-3C8B28923C39}" srcOrd="3" destOrd="0" parTransId="{5CF2CF6F-D0C0-6446-B90C-D3C1350A2AEE}" sibTransId="{9E33C309-C687-CF44-9176-9B278EA8ED46}"/>
    <dgm:cxn modelId="{ADFF67AF-02F9-3E47-B6DF-AF9A10827E84}" type="presOf" srcId="{42E42777-553D-5D4A-9698-9FFD437602EB}" destId="{C52BBB74-9A6E-2E4C-BA32-3D9FAB1E0682}" srcOrd="0" destOrd="0" presId="urn:microsoft.com/office/officeart/2005/8/layout/process1"/>
    <dgm:cxn modelId="{E7993DB2-2789-E246-BEA3-997B973A1C71}" srcId="{5F8386DD-8C76-5A44-A604-E8043B59F2C9}" destId="{6D65DFFD-8AC4-404C-9F84-E1E4F059C011}" srcOrd="4" destOrd="0" parTransId="{2D7F8927-C336-EE44-AD43-5ED60ABF862E}" sibTransId="{D0F291A9-351F-C141-8ED1-E1C2D86674EA}"/>
    <dgm:cxn modelId="{900F52B9-9D63-9449-86A8-5FDE1B991D78}" type="presOf" srcId="{42E42777-553D-5D4A-9698-9FFD437602EB}" destId="{5EF0CFD3-BFDF-0C4B-861E-EBCAA704B033}" srcOrd="1" destOrd="0" presId="urn:microsoft.com/office/officeart/2005/8/layout/process1"/>
    <dgm:cxn modelId="{68F3CAC5-03F2-2648-AF81-57FD7083D5EE}" type="presOf" srcId="{6D65DFFD-8AC4-404C-9F84-E1E4F059C011}" destId="{5FCA432E-2E9C-AF46-A8EB-C949C7755C03}" srcOrd="0" destOrd="0" presId="urn:microsoft.com/office/officeart/2005/8/layout/process1"/>
    <dgm:cxn modelId="{D2A55CE7-71A7-9A4A-8381-34708C33119D}" srcId="{5F8386DD-8C76-5A44-A604-E8043B59F2C9}" destId="{316BA5CF-E62E-DD48-BEBF-8968A5F945DA}" srcOrd="1" destOrd="0" parTransId="{EB65B1E1-3E5C-414F-A7CD-E7A4F66AEF29}" sibTransId="{42E42777-553D-5D4A-9698-9FFD437602EB}"/>
    <dgm:cxn modelId="{192D78EE-CF72-F346-BE41-77CA43D73424}" srcId="{5F8386DD-8C76-5A44-A604-E8043B59F2C9}" destId="{5AC69777-22D1-2F44-9CD2-7BE5B9E293A6}" srcOrd="0" destOrd="0" parTransId="{99867428-D13B-9442-BF82-5B949772C3DF}" sibTransId="{9D8B8283-1E50-2F47-B31C-576A4AA11BF5}"/>
    <dgm:cxn modelId="{5584E087-7D16-E14B-805B-EB3109C102AF}" type="presParOf" srcId="{ECA785B8-AB08-F043-AF52-A03194ABBCF8}" destId="{1BAFBE81-7F51-0A46-9280-79C8DF3F3636}" srcOrd="0" destOrd="0" presId="urn:microsoft.com/office/officeart/2005/8/layout/process1"/>
    <dgm:cxn modelId="{82922312-620A-8248-AB45-31F384DB4BCA}" type="presParOf" srcId="{ECA785B8-AB08-F043-AF52-A03194ABBCF8}" destId="{04560805-B284-9F43-A176-BA54B396A1D7}" srcOrd="1" destOrd="0" presId="urn:microsoft.com/office/officeart/2005/8/layout/process1"/>
    <dgm:cxn modelId="{169C6A38-7D8A-3E4A-ACB0-A483EC6091FE}" type="presParOf" srcId="{04560805-B284-9F43-A176-BA54B396A1D7}" destId="{33B18DEE-20A0-FE44-85FA-1E3E2047C915}" srcOrd="0" destOrd="0" presId="urn:microsoft.com/office/officeart/2005/8/layout/process1"/>
    <dgm:cxn modelId="{E963F848-472F-E645-8264-C64DAA32A00B}" type="presParOf" srcId="{ECA785B8-AB08-F043-AF52-A03194ABBCF8}" destId="{254BC59E-9FC2-084D-9D31-341B0A4F8108}" srcOrd="2" destOrd="0" presId="urn:microsoft.com/office/officeart/2005/8/layout/process1"/>
    <dgm:cxn modelId="{936F0A6E-C862-1F43-91F2-E76935DB0321}" type="presParOf" srcId="{ECA785B8-AB08-F043-AF52-A03194ABBCF8}" destId="{C52BBB74-9A6E-2E4C-BA32-3D9FAB1E0682}" srcOrd="3" destOrd="0" presId="urn:microsoft.com/office/officeart/2005/8/layout/process1"/>
    <dgm:cxn modelId="{B36A2D71-6B48-2C4E-AA00-E65E69B7B482}" type="presParOf" srcId="{C52BBB74-9A6E-2E4C-BA32-3D9FAB1E0682}" destId="{5EF0CFD3-BFDF-0C4B-861E-EBCAA704B033}" srcOrd="0" destOrd="0" presId="urn:microsoft.com/office/officeart/2005/8/layout/process1"/>
    <dgm:cxn modelId="{DFBEDB89-78F9-9149-A458-7B3A9799B2D0}" type="presParOf" srcId="{ECA785B8-AB08-F043-AF52-A03194ABBCF8}" destId="{99B5BCA7-4217-5648-B177-4F6501A67E4E}" srcOrd="4" destOrd="0" presId="urn:microsoft.com/office/officeart/2005/8/layout/process1"/>
    <dgm:cxn modelId="{DF31DB87-7174-BE45-9A92-195F40DCE118}" type="presParOf" srcId="{ECA785B8-AB08-F043-AF52-A03194ABBCF8}" destId="{92BF3C4D-A154-914E-BE1E-23483BA74D24}" srcOrd="5" destOrd="0" presId="urn:microsoft.com/office/officeart/2005/8/layout/process1"/>
    <dgm:cxn modelId="{E2080D32-7DC2-1640-AFB9-A9B43B6220B8}" type="presParOf" srcId="{92BF3C4D-A154-914E-BE1E-23483BA74D24}" destId="{8419EC6B-213E-AD4D-B7AA-8B737A440AB0}" srcOrd="0" destOrd="0" presId="urn:microsoft.com/office/officeart/2005/8/layout/process1"/>
    <dgm:cxn modelId="{CD4A19D3-38A4-1247-B244-407780C0CE4D}" type="presParOf" srcId="{ECA785B8-AB08-F043-AF52-A03194ABBCF8}" destId="{2F714F03-49E9-0345-8D5A-A0C1D43F4449}" srcOrd="6" destOrd="0" presId="urn:microsoft.com/office/officeart/2005/8/layout/process1"/>
    <dgm:cxn modelId="{DF294097-24B8-0342-95FB-885E7A05F356}" type="presParOf" srcId="{ECA785B8-AB08-F043-AF52-A03194ABBCF8}" destId="{22253BF5-5BC5-E846-B8EC-BB8F5A56BD89}" srcOrd="7" destOrd="0" presId="urn:microsoft.com/office/officeart/2005/8/layout/process1"/>
    <dgm:cxn modelId="{9E9E3921-C265-2847-8ADD-E437D91A1974}" type="presParOf" srcId="{22253BF5-5BC5-E846-B8EC-BB8F5A56BD89}" destId="{72420AE2-8071-0641-B16C-6B5955A653FA}" srcOrd="0" destOrd="0" presId="urn:microsoft.com/office/officeart/2005/8/layout/process1"/>
    <dgm:cxn modelId="{BCDE7C7C-D5A5-114B-8E32-4431B2924986}" type="presParOf" srcId="{ECA785B8-AB08-F043-AF52-A03194ABBCF8}" destId="{5FCA432E-2E9C-AF46-A8EB-C949C7755C0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F539E-3D87-554A-B639-03090B661EA5}">
      <dsp:nvSpPr>
        <dsp:cNvPr id="0" name=""/>
        <dsp:cNvSpPr/>
      </dsp:nvSpPr>
      <dsp:spPr>
        <a:xfrm>
          <a:off x="16436" y="321549"/>
          <a:ext cx="4690914" cy="34766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82D44-7E95-DF4F-B743-474E34801B40}">
      <dsp:nvSpPr>
        <dsp:cNvPr id="0" name=""/>
        <dsp:cNvSpPr/>
      </dsp:nvSpPr>
      <dsp:spPr>
        <a:xfrm>
          <a:off x="417659" y="702711"/>
          <a:ext cx="4690914" cy="34766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EC722F"/>
              </a:solidFill>
            </a:rPr>
            <a:t>Brief Intervention (BI): </a:t>
          </a:r>
          <a:r>
            <a:rPr lang="en-US" sz="2000" kern="1200" dirty="0"/>
            <a:t>a behavioral change strategy that is short in duration and that is aimed at helping a person reduce or stop a problematic behavior </a:t>
          </a:r>
        </a:p>
      </dsp:txBody>
      <dsp:txXfrm>
        <a:off x="519485" y="804537"/>
        <a:ext cx="4487262" cy="3272955"/>
      </dsp:txXfrm>
    </dsp:sp>
    <dsp:sp modelId="{82C04D62-9DE2-764A-9DD8-9DE51343E81E}">
      <dsp:nvSpPr>
        <dsp:cNvPr id="0" name=""/>
        <dsp:cNvSpPr/>
      </dsp:nvSpPr>
      <dsp:spPr>
        <a:xfrm>
          <a:off x="5496840" y="321549"/>
          <a:ext cx="4690914" cy="34766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60F7E-E0FA-0D44-89EC-60E3F7F3311B}">
      <dsp:nvSpPr>
        <dsp:cNvPr id="0" name=""/>
        <dsp:cNvSpPr/>
      </dsp:nvSpPr>
      <dsp:spPr>
        <a:xfrm>
          <a:off x="5898063" y="702711"/>
          <a:ext cx="4690914" cy="34766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EC722F"/>
              </a:solidFill>
            </a:rPr>
            <a:t>Motivational Interviewing (MI): </a:t>
          </a:r>
          <a:r>
            <a:rPr lang="en-US" sz="2000" kern="1200" dirty="0"/>
            <a:t>a communication method that is focused on the adolescent’s or young adult’s concerns and perspectives and works to enhance their internal desire, willingness, and ability to change by exploring and resolving co-existing and opposing feelings about changing</a:t>
          </a:r>
        </a:p>
      </dsp:txBody>
      <dsp:txXfrm>
        <a:off x="5999889" y="804537"/>
        <a:ext cx="4487262" cy="3272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A9671-A99B-F84C-A9F3-630A69962448}">
      <dsp:nvSpPr>
        <dsp:cNvPr id="0" name=""/>
        <dsp:cNvSpPr/>
      </dsp:nvSpPr>
      <dsp:spPr>
        <a:xfrm>
          <a:off x="599817" y="1075"/>
          <a:ext cx="4034194" cy="30454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0901B-4C34-9246-BCDB-0D8D6C95EC9C}">
      <dsp:nvSpPr>
        <dsp:cNvPr id="0" name=""/>
        <dsp:cNvSpPr/>
      </dsp:nvSpPr>
      <dsp:spPr>
        <a:xfrm>
          <a:off x="1048061" y="426907"/>
          <a:ext cx="4034194" cy="30454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 meta-analysis of 45 brief alcohol interventions (reported in 24 studies) for adolescents (ages 11-18) and young adults (ages 19-30) found that relative to no treatment or treatment as usual, </a:t>
          </a:r>
          <a:r>
            <a:rPr lang="en-US" sz="1800" b="1" kern="1200" dirty="0"/>
            <a:t>brief alcohol interventions were associated with significant reductions in alcohol use and alcohol-related problems</a:t>
          </a:r>
          <a:r>
            <a:rPr lang="en-US" sz="1800" b="0" kern="1200" dirty="0"/>
            <a:t>. </a:t>
          </a:r>
          <a:endParaRPr lang="en-US" sz="1800" kern="1200" dirty="0"/>
        </a:p>
      </dsp:txBody>
      <dsp:txXfrm>
        <a:off x="1137260" y="516106"/>
        <a:ext cx="3855796" cy="2867069"/>
      </dsp:txXfrm>
    </dsp:sp>
    <dsp:sp modelId="{FCF7429D-6EE4-974A-BC7D-0833FDBBB027}">
      <dsp:nvSpPr>
        <dsp:cNvPr id="0" name=""/>
        <dsp:cNvSpPr/>
      </dsp:nvSpPr>
      <dsp:spPr>
        <a:xfrm>
          <a:off x="5530499" y="1075"/>
          <a:ext cx="4034194" cy="30454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7D608-7699-B246-913E-E6B6F5CE3033}">
      <dsp:nvSpPr>
        <dsp:cNvPr id="0" name=""/>
        <dsp:cNvSpPr/>
      </dsp:nvSpPr>
      <dsp:spPr>
        <a:xfrm>
          <a:off x="5978743" y="426907"/>
          <a:ext cx="4034194" cy="30454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The results were relatively consistent across the different therapeutic approaches, delivery sites, delivery formats, and intervention length.</a:t>
          </a:r>
          <a:endParaRPr lang="en-US" sz="1800" kern="1200" dirty="0"/>
        </a:p>
      </dsp:txBody>
      <dsp:txXfrm>
        <a:off x="6067942" y="516106"/>
        <a:ext cx="3855796" cy="2867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C8C7D-17A0-9545-B170-BFC372BD82D5}">
      <dsp:nvSpPr>
        <dsp:cNvPr id="0" name=""/>
        <dsp:cNvSpPr/>
      </dsp:nvSpPr>
      <dsp:spPr>
        <a:xfrm>
          <a:off x="0" y="964636"/>
          <a:ext cx="2941546" cy="41127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0CCD7-C535-A14D-B15F-BA193BC0061D}">
      <dsp:nvSpPr>
        <dsp:cNvPr id="0" name=""/>
        <dsp:cNvSpPr/>
      </dsp:nvSpPr>
      <dsp:spPr>
        <a:xfrm>
          <a:off x="326838" y="1275133"/>
          <a:ext cx="2941546" cy="411274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Other meta-analyses and one systematic review found </a:t>
          </a:r>
          <a:r>
            <a:rPr lang="en-US" sz="1800" b="1" kern="1200" dirty="0"/>
            <a:t>small but significant effect sizes</a:t>
          </a:r>
          <a:r>
            <a:rPr lang="en-US" sz="1800" b="0" kern="1200" dirty="0"/>
            <a:t> for substance use outcomes resulting from BI and MI.</a:t>
          </a:r>
          <a:endParaRPr lang="en-US" sz="1800" kern="1200" dirty="0"/>
        </a:p>
      </dsp:txBody>
      <dsp:txXfrm>
        <a:off x="412993" y="1361288"/>
        <a:ext cx="2769236" cy="3940430"/>
      </dsp:txXfrm>
    </dsp:sp>
    <dsp:sp modelId="{45A5202C-98BD-5245-8956-7388DDBECC30}">
      <dsp:nvSpPr>
        <dsp:cNvPr id="0" name=""/>
        <dsp:cNvSpPr/>
      </dsp:nvSpPr>
      <dsp:spPr>
        <a:xfrm>
          <a:off x="3595223" y="964636"/>
          <a:ext cx="2941546" cy="41092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9397D-7250-B14C-AE74-97486B4DA785}">
      <dsp:nvSpPr>
        <dsp:cNvPr id="0" name=""/>
        <dsp:cNvSpPr/>
      </dsp:nvSpPr>
      <dsp:spPr>
        <a:xfrm>
          <a:off x="3922062" y="1275133"/>
          <a:ext cx="2941546" cy="41092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 randomized control trial found that a computerized screening and brief advice protocol </a:t>
          </a:r>
          <a:r>
            <a:rPr lang="en-US" sz="1800" b="1" kern="1200" dirty="0"/>
            <a:t>reduced substance use </a:t>
          </a:r>
          <a:r>
            <a:rPr lang="en-US" sz="1800" b="0" kern="1200" dirty="0"/>
            <a:t>at 3- and 12-months following intervention and </a:t>
          </a:r>
          <a:r>
            <a:rPr lang="en-US" sz="1800" b="1" kern="1200" dirty="0"/>
            <a:t>prevented initiation </a:t>
          </a:r>
          <a:r>
            <a:rPr lang="en-US" sz="1800" b="0" kern="1200" dirty="0"/>
            <a:t>among those who had not started using substances.</a:t>
          </a:r>
          <a:endParaRPr lang="en-US" sz="1800" kern="1200" dirty="0"/>
        </a:p>
      </dsp:txBody>
      <dsp:txXfrm>
        <a:off x="4008217" y="1361288"/>
        <a:ext cx="2769236" cy="3936974"/>
      </dsp:txXfrm>
    </dsp:sp>
    <dsp:sp modelId="{53B13D33-B637-C946-8466-A8CA699D9094}">
      <dsp:nvSpPr>
        <dsp:cNvPr id="0" name=""/>
        <dsp:cNvSpPr/>
      </dsp:nvSpPr>
      <dsp:spPr>
        <a:xfrm>
          <a:off x="7190447" y="964636"/>
          <a:ext cx="2941546" cy="41013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26690-1E17-2545-99CD-0F273B92F638}">
      <dsp:nvSpPr>
        <dsp:cNvPr id="0" name=""/>
        <dsp:cNvSpPr/>
      </dsp:nvSpPr>
      <dsp:spPr>
        <a:xfrm>
          <a:off x="7517286" y="1275133"/>
          <a:ext cx="2941546" cy="41013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Another study found that approximately 3 years following the BI, </a:t>
          </a:r>
          <a:r>
            <a:rPr lang="en-US" sz="1800" b="1" kern="1200" dirty="0"/>
            <a:t>positive effects </a:t>
          </a:r>
          <a:r>
            <a:rPr lang="en-US" sz="1800" b="0" kern="1200" dirty="0"/>
            <a:t>were still present.</a:t>
          </a:r>
          <a:endParaRPr lang="en-US" sz="1800" kern="1200" dirty="0"/>
        </a:p>
      </dsp:txBody>
      <dsp:txXfrm>
        <a:off x="7603441" y="1361288"/>
        <a:ext cx="2769236" cy="3929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FBE81-7F51-0A46-9280-79C8DF3F3636}">
      <dsp:nvSpPr>
        <dsp:cNvPr id="0" name=""/>
        <dsp:cNvSpPr/>
      </dsp:nvSpPr>
      <dsp:spPr>
        <a:xfrm>
          <a:off x="5186" y="204958"/>
          <a:ext cx="1607885" cy="9647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a:t>
          </a:r>
          <a:r>
            <a:rPr lang="en-US" sz="2000" b="0" kern="1200" dirty="0"/>
            <a:t>pecific</a:t>
          </a:r>
          <a:endParaRPr lang="en-US" sz="2000" kern="1200" dirty="0"/>
        </a:p>
      </dsp:txBody>
      <dsp:txXfrm>
        <a:off x="33442" y="233214"/>
        <a:ext cx="1551373" cy="908219"/>
      </dsp:txXfrm>
    </dsp:sp>
    <dsp:sp modelId="{04560805-B284-9F43-A176-BA54B396A1D7}">
      <dsp:nvSpPr>
        <dsp:cNvPr id="0" name=""/>
        <dsp:cNvSpPr/>
      </dsp:nvSpPr>
      <dsp:spPr>
        <a:xfrm>
          <a:off x="1773860" y="487946"/>
          <a:ext cx="340871" cy="3987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73860" y="567697"/>
        <a:ext cx="238610" cy="239253"/>
      </dsp:txXfrm>
    </dsp:sp>
    <dsp:sp modelId="{254BC59E-9FC2-084D-9D31-341B0A4F8108}">
      <dsp:nvSpPr>
        <dsp:cNvPr id="0" name=""/>
        <dsp:cNvSpPr/>
      </dsp:nvSpPr>
      <dsp:spPr>
        <a:xfrm>
          <a:off x="2256226" y="204958"/>
          <a:ext cx="1607885" cy="9647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t>
          </a:r>
          <a:r>
            <a:rPr lang="en-US" sz="2000" b="0" kern="1200" dirty="0"/>
            <a:t>eaningful</a:t>
          </a:r>
          <a:endParaRPr lang="en-US" sz="2000" kern="1200" dirty="0"/>
        </a:p>
      </dsp:txBody>
      <dsp:txXfrm>
        <a:off x="2284482" y="233214"/>
        <a:ext cx="1551373" cy="908219"/>
      </dsp:txXfrm>
    </dsp:sp>
    <dsp:sp modelId="{C52BBB74-9A6E-2E4C-BA32-3D9FAB1E0682}">
      <dsp:nvSpPr>
        <dsp:cNvPr id="0" name=""/>
        <dsp:cNvSpPr/>
      </dsp:nvSpPr>
      <dsp:spPr>
        <a:xfrm>
          <a:off x="4024900" y="487946"/>
          <a:ext cx="340871" cy="3987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024900" y="567697"/>
        <a:ext cx="238610" cy="239253"/>
      </dsp:txXfrm>
    </dsp:sp>
    <dsp:sp modelId="{99B5BCA7-4217-5648-B177-4F6501A67E4E}">
      <dsp:nvSpPr>
        <dsp:cNvPr id="0" name=""/>
        <dsp:cNvSpPr/>
      </dsp:nvSpPr>
      <dsp:spPr>
        <a:xfrm>
          <a:off x="4507266" y="204958"/>
          <a:ext cx="1607885" cy="9647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a:t>
          </a:r>
          <a:r>
            <a:rPr lang="en-US" sz="2000" b="0" kern="1200" dirty="0"/>
            <a:t>ttainable</a:t>
          </a:r>
          <a:endParaRPr lang="en-US" sz="2000" kern="1200" dirty="0"/>
        </a:p>
      </dsp:txBody>
      <dsp:txXfrm>
        <a:off x="4535522" y="233214"/>
        <a:ext cx="1551373" cy="908219"/>
      </dsp:txXfrm>
    </dsp:sp>
    <dsp:sp modelId="{92BF3C4D-A154-914E-BE1E-23483BA74D24}">
      <dsp:nvSpPr>
        <dsp:cNvPr id="0" name=""/>
        <dsp:cNvSpPr/>
      </dsp:nvSpPr>
      <dsp:spPr>
        <a:xfrm>
          <a:off x="6275940" y="487946"/>
          <a:ext cx="340871" cy="3987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275940" y="567697"/>
        <a:ext cx="238610" cy="239253"/>
      </dsp:txXfrm>
    </dsp:sp>
    <dsp:sp modelId="{2F714F03-49E9-0345-8D5A-A0C1D43F4449}">
      <dsp:nvSpPr>
        <dsp:cNvPr id="0" name=""/>
        <dsp:cNvSpPr/>
      </dsp:nvSpPr>
      <dsp:spPr>
        <a:xfrm>
          <a:off x="6758305" y="204958"/>
          <a:ext cx="1607885" cy="9647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a:t>
          </a:r>
          <a:r>
            <a:rPr lang="en-US" sz="2000" b="0" kern="1200" dirty="0"/>
            <a:t>ealistic</a:t>
          </a:r>
          <a:endParaRPr lang="en-US" sz="2000" kern="1200" dirty="0"/>
        </a:p>
      </dsp:txBody>
      <dsp:txXfrm>
        <a:off x="6786561" y="233214"/>
        <a:ext cx="1551373" cy="908219"/>
      </dsp:txXfrm>
    </dsp:sp>
    <dsp:sp modelId="{22253BF5-5BC5-E846-B8EC-BB8F5A56BD89}">
      <dsp:nvSpPr>
        <dsp:cNvPr id="0" name=""/>
        <dsp:cNvSpPr/>
      </dsp:nvSpPr>
      <dsp:spPr>
        <a:xfrm>
          <a:off x="8526980" y="487946"/>
          <a:ext cx="340871" cy="3987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526980" y="567697"/>
        <a:ext cx="238610" cy="239253"/>
      </dsp:txXfrm>
    </dsp:sp>
    <dsp:sp modelId="{5FCA432E-2E9C-AF46-A8EB-C949C7755C03}">
      <dsp:nvSpPr>
        <dsp:cNvPr id="0" name=""/>
        <dsp:cNvSpPr/>
      </dsp:nvSpPr>
      <dsp:spPr>
        <a:xfrm>
          <a:off x="9009345" y="204958"/>
          <a:ext cx="1607885" cy="9647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a:t>
          </a:r>
          <a:r>
            <a:rPr lang="en-US" sz="2000" b="0" kern="1200" dirty="0"/>
            <a:t>ime-bound</a:t>
          </a:r>
          <a:endParaRPr lang="en-US" sz="2000" kern="1200" dirty="0"/>
        </a:p>
      </dsp:txBody>
      <dsp:txXfrm>
        <a:off x="9037601" y="233214"/>
        <a:ext cx="1551373" cy="908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DEBFFCB-C016-AB41-BC19-57BAC2DD8FB1}" type="datetimeFigureOut">
              <a:rPr lang="en-US" smtClean="0"/>
              <a:t>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93B13-99C8-9641-A2A8-61B35DF23488}" type="slidenum">
              <a:rPr lang="en-US" smtClean="0"/>
              <a:t>‹#›</a:t>
            </a:fld>
            <a:endParaRPr lang="en-US"/>
          </a:p>
        </p:txBody>
      </p:sp>
    </p:spTree>
    <p:extLst>
      <p:ext uri="{BB962C8B-B14F-4D97-AF65-F5344CB8AC3E}">
        <p14:creationId xmlns:p14="http://schemas.microsoft.com/office/powerpoint/2010/main" val="84017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https://static1.squarespace.com/static/5fa42b5ba8363e397f02f9ae/t/6398afb2df8bf92a7e2b2b54/1670950834899/Adolescent_pocketcard_online_12-22.pdf"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s://static1.squarespace.com/static/5fa42b5ba8363e397f02f9ae/t/6398afc79b4858355acd1839/1670950855648/General_pocketcard_online_June2021_12-22.pdf" TargetMode="Externa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rafft.org/contrac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birt.webs.com/fact-sheets"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teens.drugabuse.gov/teens/drug-facts"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store.samhsa.gov/series/tips-teens"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static1.squarespace.com/static/5fa42b5ba8363e397f02f9ae/t/6398afb2df8bf92a7e2b2b54/1670950834899/Adolescent_pocketcard_online_12-22.pdf"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static1.squarespace.com/static/5fa42b5ba8363e397f02f9ae/t/6398afc79b4858355acd1839/1670950855648/General_pocketcard_online_June2021_12-22.pdf"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welcome! We are here today to learn about the </a:t>
            </a:r>
            <a:r>
              <a:rPr lang="en-US" sz="1200" i="1" kern="1200" dirty="0">
                <a:solidFill>
                  <a:schemeClr val="tx1"/>
                </a:solidFill>
                <a:effectLst/>
                <a:latin typeface="+mn-lt"/>
                <a:ea typeface="+mn-ea"/>
                <a:cs typeface="+mn-cs"/>
              </a:rPr>
              <a:t>Adolescent SBIRT Curriculum</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a:t>
            </a:fld>
            <a:endParaRPr lang="en-US"/>
          </a:p>
        </p:txBody>
      </p:sp>
    </p:spTree>
    <p:extLst>
      <p:ext uri="{BB962C8B-B14F-4D97-AF65-F5344CB8AC3E}">
        <p14:creationId xmlns:p14="http://schemas.microsoft.com/office/powerpoint/2010/main" val="361280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get to know you. Using the Attendee List in alphabetical order, starting with [FIRST ATTENDEE NAME], please unmute yourself and share with everyone your name, position, and why you are here. If you cannot unmute for any reason, please introduce yourself through the Chat window.</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10</a:t>
            </a:fld>
            <a:endParaRPr lang="en-US"/>
          </a:p>
        </p:txBody>
      </p:sp>
    </p:spTree>
    <p:extLst>
      <p:ext uri="{BB962C8B-B14F-4D97-AF65-F5344CB8AC3E}">
        <p14:creationId xmlns:p14="http://schemas.microsoft.com/office/powerpoint/2010/main" val="12602635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Past successes in dealing with challenges may reinforce the use of strategies to address new challenges. </a:t>
            </a:r>
          </a:p>
          <a:p>
            <a:pPr marL="0" marR="0">
              <a:lnSpc>
                <a:spcPct val="120000"/>
              </a:lnSpc>
              <a:spcBef>
                <a:spcPts val="0"/>
              </a:spcBef>
              <a:spcAft>
                <a:spcPts val="1200"/>
              </a:spcAft>
              <a:tabLst>
                <a:tab pos="971550" algn="l"/>
              </a:tabLs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If the adolescent or young adult does not come up with any challenges, the practitioner can inquire about challenges in other aspects of their life and how they overcame those. </a:t>
            </a:r>
          </a:p>
          <a:p>
            <a:endParaRPr lang="en-US" sz="1200" dirty="0">
              <a:effectLst/>
              <a:latin typeface="Times New Roman" panose="02020603050405020304" pitchFamily="18" charset="0"/>
              <a:ea typeface="Cambria" panose="02040503050406030204" pitchFamily="18" charset="0"/>
            </a:endParaRPr>
          </a:p>
          <a:p>
            <a:r>
              <a:rPr lang="en-US" sz="1200" dirty="0">
                <a:effectLst/>
                <a:latin typeface="Times New Roman" panose="02020603050405020304" pitchFamily="18" charset="0"/>
                <a:ea typeface="Cambria" panose="02040503050406030204" pitchFamily="18" charset="0"/>
              </a:rPr>
              <a:t>For example:</a:t>
            </a:r>
            <a:endParaRPr lang="en-US" sz="1000" i="1"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t>
            </a:r>
            <a:r>
              <a:rPr lang="en-US" sz="1000" i="1" kern="1200" dirty="0">
                <a:solidFill>
                  <a:schemeClr val="tx1"/>
                </a:solidFill>
                <a:effectLst/>
                <a:latin typeface="+mn-lt"/>
                <a:ea typeface="+mn-ea"/>
                <a:cs typeface="+mn-cs"/>
              </a:rPr>
              <a:t>Tell me about a time when you overcame challenges in the past.  What kinds of resources did you call upon then? Which of those are available to you now?</a:t>
            </a:r>
            <a:r>
              <a:rPr lang="en-US" sz="10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26C93B13-99C8-9641-A2A8-61B35DF23488}" type="slidenum">
              <a:rPr lang="en-US" smtClean="0"/>
              <a:t>100</a:t>
            </a:fld>
            <a:endParaRPr lang="en-US"/>
          </a:p>
        </p:txBody>
      </p:sp>
    </p:spTree>
    <p:extLst>
      <p:ext uri="{BB962C8B-B14F-4D97-AF65-F5344CB8AC3E}">
        <p14:creationId xmlns:p14="http://schemas.microsoft.com/office/powerpoint/2010/main" val="4151356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 examples: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have you planned/done in the past that you felt proud of?”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effectLst/>
                <a:latin typeface="Times New Roman" panose="02020603050405020304" pitchFamily="18" charset="0"/>
                <a:ea typeface="Calibri" panose="020F0502020204030204" pitchFamily="34" charset="0"/>
              </a:rPr>
              <a:t>“What challenges do you face? Who/what has helped you overcome these challenges and succeed?”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“How can you use that (person/method) again to help you with the challenges of changing now?”</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26C93B13-99C8-9641-A2A8-61B35DF23488}" type="slidenum">
              <a:rPr lang="en-US" smtClean="0"/>
              <a:t>101</a:t>
            </a:fld>
            <a:endParaRPr lang="en-US"/>
          </a:p>
        </p:txBody>
      </p:sp>
    </p:spTree>
    <p:extLst>
      <p:ext uri="{BB962C8B-B14F-4D97-AF65-F5344CB8AC3E}">
        <p14:creationId xmlns:p14="http://schemas.microsoft.com/office/powerpoint/2010/main" val="32333668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pPr>
            <a:r>
              <a:rPr lang="en-US" sz="1200" dirty="0">
                <a:effectLst/>
                <a:latin typeface="Times New Roman" panose="02020603050405020304" pitchFamily="18" charset="0"/>
                <a:ea typeface="Calibri" panose="020F0502020204030204" pitchFamily="34" charset="0"/>
              </a:rPr>
              <a:t>Start by asking the adolescent or young adult to identify the possible benefits of changing their behavior, regardless of their individual action plan.  </a:t>
            </a:r>
          </a:p>
          <a:p>
            <a:endParaRPr lang="en-US" dirty="0"/>
          </a:p>
          <a:p>
            <a:r>
              <a:rPr lang="en-US" dirty="0"/>
              <a:t>For example: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effectLst/>
                <a:latin typeface="Times New Roman" panose="02020603050405020304" pitchFamily="18" charset="0"/>
                <a:ea typeface="Calibri" panose="020F0502020204030204" pitchFamily="34" charset="0"/>
              </a:rPr>
              <a:t>“If you make these changes, in what ways would things be better?” </a:t>
            </a:r>
            <a:endParaRPr lang="en-US" sz="1200" dirty="0">
              <a:effectLst/>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US" i="1" dirty="0"/>
              <a:t>“How will some of the ‘cons’ you noted be reduced or eliminated?”</a:t>
            </a:r>
          </a:p>
          <a:p>
            <a:pPr marL="171450" indent="-171450">
              <a:buFont typeface="Arial" panose="020B0604020202020204" pitchFamily="34" charset="0"/>
              <a:buChar char="•"/>
            </a:pPr>
            <a:r>
              <a:rPr lang="en-US" i="1" dirty="0"/>
              <a:t>“What will be the signs of change that you, your family or friends might notice?” </a:t>
            </a:r>
          </a:p>
        </p:txBody>
      </p:sp>
      <p:sp>
        <p:nvSpPr>
          <p:cNvPr id="4" name="Slide Number Placeholder 3"/>
          <p:cNvSpPr>
            <a:spLocks noGrp="1"/>
          </p:cNvSpPr>
          <p:nvPr>
            <p:ph type="sldNum" sz="quarter" idx="5"/>
          </p:nvPr>
        </p:nvSpPr>
        <p:spPr/>
        <p:txBody>
          <a:bodyPr/>
          <a:lstStyle/>
          <a:p>
            <a:fld id="{26C93B13-99C8-9641-A2A8-61B35DF23488}" type="slidenum">
              <a:rPr lang="en-US" smtClean="0"/>
              <a:t>102</a:t>
            </a:fld>
            <a:endParaRPr lang="en-US"/>
          </a:p>
        </p:txBody>
      </p:sp>
    </p:spTree>
    <p:extLst>
      <p:ext uri="{BB962C8B-B14F-4D97-AF65-F5344CB8AC3E}">
        <p14:creationId xmlns:p14="http://schemas.microsoft.com/office/powerpoint/2010/main" val="13471963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questions and comments do you have?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103</a:t>
            </a:fld>
            <a:endParaRPr lang="en-US"/>
          </a:p>
        </p:txBody>
      </p:sp>
    </p:spTree>
    <p:extLst>
      <p:ext uri="{BB962C8B-B14F-4D97-AF65-F5344CB8AC3E}">
        <p14:creationId xmlns:p14="http://schemas.microsoft.com/office/powerpoint/2010/main" val="8796879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 step in the BNI model is </a:t>
            </a:r>
            <a:r>
              <a:rPr lang="en-US" sz="1200" b="1" kern="1200" dirty="0">
                <a:solidFill>
                  <a:schemeClr val="tx1"/>
                </a:solidFill>
                <a:effectLst/>
                <a:latin typeface="+mn-lt"/>
                <a:ea typeface="+mn-ea"/>
                <a:cs typeface="+mn-cs"/>
              </a:rPr>
              <a:t>Summarize and Thank</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26C93B13-99C8-9641-A2A8-61B35DF23488}" type="slidenum">
              <a:rPr lang="en-US" smtClean="0"/>
              <a:t>104</a:t>
            </a:fld>
            <a:endParaRPr lang="en-US"/>
          </a:p>
        </p:txBody>
      </p:sp>
    </p:spTree>
    <p:extLst>
      <p:ext uri="{BB962C8B-B14F-4D97-AF65-F5344CB8AC3E}">
        <p14:creationId xmlns:p14="http://schemas.microsoft.com/office/powerpoint/2010/main" val="33542769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20000"/>
              </a:lnSpc>
              <a:spcBef>
                <a:spcPts val="0"/>
              </a:spcBef>
              <a:spcAft>
                <a:spcPts val="1200"/>
              </a:spcAft>
              <a:buClrTx/>
              <a:buSzTx/>
              <a:buFontTx/>
              <a:buNone/>
              <a:tabLst>
                <a:tab pos="971550" algn="l"/>
              </a:tabLst>
              <a:defRPr/>
            </a:pPr>
            <a:r>
              <a:rPr lang="en-US" sz="1200" dirty="0">
                <a:effectLst/>
                <a:latin typeface="Times New Roman" panose="02020603050405020304" pitchFamily="18" charset="0"/>
                <a:ea typeface="Cambria" panose="02040503050406030204" pitchFamily="18" charset="0"/>
              </a:rPr>
              <a:t>The BI should end with summarizing and reviewing what was discussed and ensuring that all questions have been answered.  </a:t>
            </a:r>
          </a:p>
          <a:p>
            <a:pPr marL="0" marR="0">
              <a:lnSpc>
                <a:spcPct val="120000"/>
              </a:lnSpc>
              <a:spcBef>
                <a:spcPts val="0"/>
              </a:spcBef>
              <a:spcAft>
                <a:spcPts val="1200"/>
              </a:spcAft>
              <a:tabLst>
                <a:tab pos="971550" algn="l"/>
              </a:tabLs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For example:</a:t>
            </a:r>
          </a:p>
          <a:p>
            <a:pPr marL="342900" marR="0" lvl="0" indent="-34290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“Let me summarize what we’ve discussed, and you let me know if there’s anything you want to add or change.”</a:t>
            </a:r>
          </a:p>
          <a:p>
            <a:pPr marL="342900" marR="0" lvl="0" indent="-34290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“Will you summarize the steps you will take to change your [X] use?”</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105</a:t>
            </a:fld>
            <a:endParaRPr lang="en-US"/>
          </a:p>
        </p:txBody>
      </p:sp>
    </p:spTree>
    <p:extLst>
      <p:ext uri="{BB962C8B-B14F-4D97-AF65-F5344CB8AC3E}">
        <p14:creationId xmlns:p14="http://schemas.microsoft.com/office/powerpoint/2010/main" val="30587760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Other examples:</a:t>
            </a:r>
          </a:p>
          <a:p>
            <a:pPr marL="0" marR="0">
              <a:lnSpc>
                <a:spcPct val="120000"/>
              </a:lnSpc>
              <a:spcBef>
                <a:spcPts val="0"/>
              </a:spcBef>
              <a:spcAft>
                <a:spcPts val="1200"/>
              </a:spcAft>
              <a:tabLst>
                <a:tab pos="971550" algn="l"/>
              </a:tabLst>
            </a:pPr>
            <a:endParaRPr lang="en-US" sz="1200" dirty="0">
              <a:effectLst/>
              <a:latin typeface="Times New Roman" panose="02020603050405020304" pitchFamily="18" charset="0"/>
              <a:ea typeface="Calibri" panose="020F0502020204030204" pitchFamily="34" charset="0"/>
            </a:endParaRPr>
          </a:p>
          <a:p>
            <a:pPr marL="342900" marR="0" lvl="0" indent="-34290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“Let’s summarize the steps you will take to make that change. I’ve written down your plan, a prescription for change, to keep with you as a reminder... Did I capture them correctly?”</a:t>
            </a:r>
          </a:p>
          <a:p>
            <a:pPr marL="342900" marR="0" lvl="0" indent="-34290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“Let’s review the steps you’ve written down to reach your goal of [X]. We also talked about possible challenges and ways to address them as well as people in your life that can support you. You can keep this prescription for change and your change plan with you as a reminder.”</a:t>
            </a:r>
            <a:endParaRPr lang="en-US" sz="1200" i="1"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106</a:t>
            </a:fld>
            <a:endParaRPr lang="en-US"/>
          </a:p>
        </p:txBody>
      </p:sp>
    </p:spTree>
    <p:extLst>
      <p:ext uri="{BB962C8B-B14F-4D97-AF65-F5344CB8AC3E}">
        <p14:creationId xmlns:p14="http://schemas.microsoft.com/office/powerpoint/2010/main" val="4493886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At the end of the BI, reinforce resilience by focusing on the adolescent’s strengths for making a change, their interest in problem solving, and their openness to engage in a difficult discussion.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Remind them of the resources they have available while making a change.  These resources may include friends, teachers, parents, school, or community–based groups, further assessment, intensive substance use treatment, mental health treatment, or self-help groups, among others.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The practitioner should gain an idea of the quality of the adolescent or young adult’s relationships, and whether they are a support or obstacle to change.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Practitioners should update their resource list at least annually and become familiar with the types of resources and referral sources available in their communities.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107</a:t>
            </a:fld>
            <a:endParaRPr lang="en-US"/>
          </a:p>
        </p:txBody>
      </p:sp>
    </p:spTree>
    <p:extLst>
      <p:ext uri="{BB962C8B-B14F-4D97-AF65-F5344CB8AC3E}">
        <p14:creationId xmlns:p14="http://schemas.microsoft.com/office/powerpoint/2010/main" val="19159843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After describing the resources that are available, the practitioner could ask:</a:t>
            </a:r>
          </a:p>
          <a:p>
            <a:pPr marL="0" marR="0">
              <a:lnSpc>
                <a:spcPct val="120000"/>
              </a:lnSpc>
              <a:spcBef>
                <a:spcPts val="0"/>
              </a:spcBef>
              <a:spcAft>
                <a:spcPts val="1200"/>
              </a:spcAft>
              <a:tabLst>
                <a:tab pos="971550" algn="l"/>
              </a:tabLst>
            </a:pPr>
            <a:r>
              <a:rPr lang="en-US" sz="1200" i="1" dirty="0">
                <a:effectLst/>
                <a:latin typeface="Times New Roman" panose="02020603050405020304" pitchFamily="18" charset="0"/>
                <a:ea typeface="Calibri" panose="020F0502020204030204" pitchFamily="34" charset="0"/>
              </a:rPr>
              <a:t>“Which of these services, if any, are you interested in?”</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108</a:t>
            </a:fld>
            <a:endParaRPr lang="en-US"/>
          </a:p>
        </p:txBody>
      </p:sp>
    </p:spTree>
    <p:extLst>
      <p:ext uri="{BB962C8B-B14F-4D97-AF65-F5344CB8AC3E}">
        <p14:creationId xmlns:p14="http://schemas.microsoft.com/office/powerpoint/2010/main" val="18093144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pPr>
            <a:r>
              <a:rPr lang="en-US" sz="1200" dirty="0">
                <a:effectLst/>
                <a:latin typeface="Times New Roman" panose="02020603050405020304" pitchFamily="18" charset="0"/>
                <a:ea typeface="Calibri" panose="020F0502020204030204" pitchFamily="34" charset="0"/>
              </a:rPr>
              <a:t>Provide handouts or additional information on the resources and services available to the adolescent (e.g., outpatient counseling, primary care providers, mental health and </a:t>
            </a:r>
            <a:r>
              <a:rPr lang="en-US" sz="1200" dirty="0"/>
              <a:t>substance use disorder</a:t>
            </a:r>
            <a:r>
              <a:rPr lang="en-US" sz="1200" dirty="0">
                <a:effectLst/>
                <a:latin typeface="Times New Roman" panose="02020603050405020304" pitchFamily="18" charset="0"/>
                <a:ea typeface="Calibri" panose="020F0502020204030204" pitchFamily="34" charset="0"/>
              </a:rPr>
              <a:t> counselors, and mutual support groups including Young People in Recovery, SMART Recovery Teen &amp; Youth Support Program, Alcoholics Anonymous, Narcotics Anonymous, to name a few.)  </a:t>
            </a:r>
          </a:p>
          <a:p>
            <a:pPr marL="0" marR="0">
              <a:lnSpc>
                <a:spcPct val="120000"/>
              </a:lnSpc>
              <a:spcBef>
                <a:spcPts val="0"/>
              </a:spcBef>
              <a:spcAft>
                <a:spcPts val="1200"/>
              </a:spcAf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pPr>
            <a:r>
              <a:rPr lang="en-US" sz="1200" dirty="0">
                <a:effectLst/>
                <a:latin typeface="Times New Roman" panose="02020603050405020304" pitchFamily="18" charset="0"/>
                <a:ea typeface="Calibri" panose="020F0502020204030204" pitchFamily="34" charset="0"/>
              </a:rPr>
              <a:t>If a referral is part of the plan, conduct a warm hand-off to the referral source.  </a:t>
            </a:r>
          </a:p>
          <a:p>
            <a:pPr marL="0" marR="0">
              <a:lnSpc>
                <a:spcPct val="120000"/>
              </a:lnSpc>
              <a:spcBef>
                <a:spcPts val="0"/>
              </a:spcBef>
              <a:spcAft>
                <a:spcPts val="1200"/>
              </a:spcAf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pPr>
            <a:r>
              <a:rPr lang="en-US" sz="1200" dirty="0">
                <a:effectLst/>
                <a:latin typeface="Times New Roman" panose="02020603050405020304" pitchFamily="18" charset="0"/>
                <a:ea typeface="Calibri" panose="020F0502020204030204" pitchFamily="34" charset="0"/>
              </a:rPr>
              <a:t>Set a follow-up appointment to check in with the adolescent at a later date. </a:t>
            </a:r>
          </a:p>
          <a:p>
            <a:pPr marL="0" marR="0">
              <a:lnSpc>
                <a:spcPct val="120000"/>
              </a:lnSpc>
              <a:spcBef>
                <a:spcPts val="0"/>
              </a:spcBef>
              <a:spcAft>
                <a:spcPts val="1200"/>
              </a:spcAf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pPr>
            <a:r>
              <a:rPr lang="en-US" sz="1200" dirty="0">
                <a:effectLst/>
                <a:latin typeface="Times New Roman" panose="02020603050405020304" pitchFamily="18" charset="0"/>
                <a:ea typeface="Calibri" panose="020F0502020204030204" pitchFamily="34" charset="0"/>
              </a:rPr>
              <a:t>Follow-up can take place by phone or the use of other technology (e.g., text message, patient portal or smart phone app). </a:t>
            </a:r>
          </a:p>
          <a:p>
            <a:pPr marL="0" marR="0">
              <a:lnSpc>
                <a:spcPct val="120000"/>
              </a:lnSpc>
              <a:spcBef>
                <a:spcPts val="0"/>
              </a:spcBef>
              <a:spcAft>
                <a:spcPts val="1200"/>
              </a:spcAft>
            </a:pPr>
            <a:r>
              <a:rPr lang="en-US" sz="1200" dirty="0">
                <a:effectLst/>
                <a:latin typeface="Times New Roman" panose="02020603050405020304" pitchFamily="18" charset="0"/>
                <a:ea typeface="Calibri" panose="020F0502020204030204" pitchFamily="34" charset="0"/>
              </a:rPr>
              <a:t> </a:t>
            </a:r>
            <a:endParaRPr lang="en-US" sz="1200" i="1"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20000"/>
              </a:lnSpc>
              <a:spcBef>
                <a:spcPts val="0"/>
              </a:spcBef>
              <a:spcAft>
                <a:spcPts val="1200"/>
              </a:spcAft>
              <a:buClrTx/>
              <a:buSzTx/>
              <a:buFontTx/>
              <a:buNone/>
              <a:tabLst/>
              <a:defRPr/>
            </a:pPr>
            <a:r>
              <a:rPr lang="en-US" sz="1200" i="1" dirty="0">
                <a:effectLst/>
                <a:latin typeface="Times New Roman" panose="02020603050405020304" pitchFamily="18" charset="0"/>
                <a:ea typeface="Calibri" panose="020F0502020204030204" pitchFamily="34" charset="0"/>
              </a:rPr>
              <a:t>For more information on referrals, conducting warm hand-offs, and effective treatment approaches for adolescents and young adults, see Module 4 in the </a:t>
            </a:r>
            <a:r>
              <a:rPr lang="en-US" sz="1200" i="1" dirty="0">
                <a:effectLst/>
                <a:latin typeface="Times New Roman" panose="02020603050405020304" pitchFamily="18" charset="0"/>
                <a:ea typeface="Cambria" panose="02040503050406030204" pitchFamily="18" charset="0"/>
              </a:rPr>
              <a:t>Learner’s Guide. </a:t>
            </a:r>
            <a:r>
              <a:rPr lang="en-US" sz="1200" i="1" dirty="0">
                <a:effectLst/>
                <a:latin typeface="Times New Roman" panose="02020603050405020304" pitchFamily="18" charset="0"/>
                <a:ea typeface="Calibri" panose="020F0502020204030204" pitchFamily="34" charset="0"/>
              </a:rPr>
              <a:t>Additional information about mutual support groups can be found in Appendix F.  </a:t>
            </a:r>
          </a:p>
        </p:txBody>
      </p:sp>
      <p:sp>
        <p:nvSpPr>
          <p:cNvPr id="4" name="Slide Number Placeholder 3"/>
          <p:cNvSpPr>
            <a:spLocks noGrp="1"/>
          </p:cNvSpPr>
          <p:nvPr>
            <p:ph type="sldNum" sz="quarter" idx="5"/>
          </p:nvPr>
        </p:nvSpPr>
        <p:spPr/>
        <p:txBody>
          <a:bodyPr/>
          <a:lstStyle/>
          <a:p>
            <a:fld id="{26C93B13-99C8-9641-A2A8-61B35DF23488}" type="slidenum">
              <a:rPr lang="en-US" smtClean="0"/>
              <a:t>109</a:t>
            </a:fld>
            <a:endParaRPr lang="en-US"/>
          </a:p>
        </p:txBody>
      </p:sp>
    </p:spTree>
    <p:extLst>
      <p:ext uri="{BB962C8B-B14F-4D97-AF65-F5344CB8AC3E}">
        <p14:creationId xmlns:p14="http://schemas.microsoft.com/office/powerpoint/2010/main" val="251862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start the main content of this module.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11</a:t>
            </a:fld>
            <a:endParaRPr lang="en-US"/>
          </a:p>
        </p:txBody>
      </p:sp>
    </p:spTree>
    <p:extLst>
      <p:ext uri="{BB962C8B-B14F-4D97-AF65-F5344CB8AC3E}">
        <p14:creationId xmlns:p14="http://schemas.microsoft.com/office/powerpoint/2010/main" val="17216780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pPr>
            <a:r>
              <a:rPr lang="en-US" sz="1200" dirty="0">
                <a:effectLst/>
                <a:latin typeface="Times New Roman" panose="02020603050405020304" pitchFamily="18" charset="0"/>
                <a:ea typeface="Calibri" panose="020F0502020204030204" pitchFamily="34" charset="0"/>
              </a:rPr>
              <a:t>One of the final steps of the BNI is to hand the adolescent or young adult a copy of the finalized Action Plan (e.g., </a:t>
            </a:r>
            <a:r>
              <a:rPr lang="en-US" sz="1200" i="1" dirty="0">
                <a:effectLst/>
                <a:latin typeface="Times New Roman" panose="02020603050405020304" pitchFamily="18" charset="0"/>
                <a:ea typeface="Calibri" panose="020F0502020204030204" pitchFamily="34" charset="0"/>
              </a:rPr>
              <a:t>Change Plan Worksheet </a:t>
            </a:r>
            <a:r>
              <a:rPr lang="en-US" sz="1200" dirty="0">
                <a:effectLst/>
                <a:latin typeface="Times New Roman" panose="02020603050405020304" pitchFamily="18" charset="0"/>
                <a:ea typeface="Calibri" panose="020F0502020204030204" pitchFamily="34" charset="0"/>
              </a:rPr>
              <a:t>and/or </a:t>
            </a:r>
            <a:r>
              <a:rPr lang="en-US" sz="1200" i="1" dirty="0">
                <a:effectLst/>
                <a:latin typeface="Times New Roman" panose="02020603050405020304" pitchFamily="18" charset="0"/>
                <a:ea typeface="Calibri" panose="020F0502020204030204" pitchFamily="34" charset="0"/>
              </a:rPr>
              <a:t>Prescription for Change</a:t>
            </a:r>
            <a:r>
              <a:rPr lang="en-US" sz="1200" dirty="0">
                <a:effectLst/>
                <a:latin typeface="Times New Roman" panose="02020603050405020304" pitchFamily="18" charset="0"/>
                <a:ea typeface="Calibri" panose="020F0502020204030204" pitchFamily="34" charset="0"/>
              </a:rPr>
              <a:t>).</a:t>
            </a:r>
          </a:p>
          <a:p>
            <a:pPr marL="0" marR="0">
              <a:lnSpc>
                <a:spcPct val="120000"/>
              </a:lnSpc>
              <a:spcBef>
                <a:spcPts val="0"/>
              </a:spcBef>
              <a:spcAft>
                <a:spcPts val="1200"/>
              </a:spcAf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pPr>
            <a:r>
              <a:rPr lang="en-US" sz="1200" dirty="0">
                <a:effectLst/>
                <a:latin typeface="Times New Roman" panose="02020603050405020304" pitchFamily="18" charset="0"/>
                <a:ea typeface="Calibri" panose="020F0502020204030204" pitchFamily="34" charset="0"/>
              </a:rPr>
              <a:t>The practitioner could say:</a:t>
            </a:r>
          </a:p>
          <a:p>
            <a:pPr marL="0" marR="0">
              <a:lnSpc>
                <a:spcPct val="120000"/>
              </a:lnSpc>
              <a:spcBef>
                <a:spcPts val="0"/>
              </a:spcBef>
              <a:spcAft>
                <a:spcPts val="1200"/>
              </a:spcAft>
            </a:pPr>
            <a:r>
              <a:rPr lang="en-US" sz="1200" i="1" dirty="0">
                <a:effectLst/>
                <a:latin typeface="Times New Roman" panose="02020603050405020304" pitchFamily="18" charset="0"/>
                <a:ea typeface="Calibri" panose="020F0502020204030204" pitchFamily="34" charset="0"/>
              </a:rPr>
              <a:t>“Here’s the action plan we discussed along with your goals.  This is really an agreement between you and yourself.”</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110</a:t>
            </a:fld>
            <a:endParaRPr lang="en-US"/>
          </a:p>
        </p:txBody>
      </p:sp>
    </p:spTree>
    <p:extLst>
      <p:ext uri="{BB962C8B-B14F-4D97-AF65-F5344CB8AC3E}">
        <p14:creationId xmlns:p14="http://schemas.microsoft.com/office/powerpoint/2010/main" val="23591833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Thank the adolescent or young adult for taking the time to speak about this important topic.  </a:t>
            </a:r>
          </a:p>
          <a:p>
            <a:pPr marL="0" marR="0">
              <a:lnSpc>
                <a:spcPct val="120000"/>
              </a:lnSpc>
              <a:spcBef>
                <a:spcPts val="0"/>
              </a:spcBef>
              <a:spcAft>
                <a:spcPts val="1200"/>
              </a:spcAft>
              <a:tabLst>
                <a:tab pos="971550" algn="l"/>
              </a:tabLst>
            </a:pPr>
            <a:endParaRPr lang="en-US" sz="1200" dirty="0">
              <a:effectLst/>
              <a:latin typeface="Times New Roman" panose="02020603050405020304" pitchFamily="18" charset="0"/>
              <a:ea typeface="Calibri" panose="020F0502020204030204" pitchFamily="34" charset="0"/>
            </a:endParaRPr>
          </a:p>
          <a:p>
            <a:pPr>
              <a:spcBef>
                <a:spcPts val="1900"/>
              </a:spcBef>
            </a:pPr>
            <a:r>
              <a:rPr lang="en-US" sz="1200" dirty="0"/>
              <a:t>Let them know that they can contact the practitioner in the future as a resource. </a:t>
            </a:r>
          </a:p>
          <a:p>
            <a:pPr marL="0" marR="0">
              <a:lnSpc>
                <a:spcPct val="120000"/>
              </a:lnSpc>
              <a:spcBef>
                <a:spcPts val="0"/>
              </a:spcBef>
              <a:spcAft>
                <a:spcPts val="1200"/>
              </a:spcAft>
              <a:tabLst>
                <a:tab pos="971550" algn="l"/>
              </a:tabLs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Offering follow-up is often seen as an offer of continued support.  </a:t>
            </a:r>
          </a:p>
          <a:p>
            <a:pPr marL="0" marR="0">
              <a:lnSpc>
                <a:spcPct val="120000"/>
              </a:lnSpc>
              <a:spcBef>
                <a:spcPts val="0"/>
              </a:spcBef>
              <a:spcAft>
                <a:spcPts val="1200"/>
              </a:spcAft>
              <a:tabLst>
                <a:tab pos="971550" algn="l"/>
              </a:tabLs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For example:</a:t>
            </a:r>
          </a:p>
          <a:p>
            <a:pPr marL="0" marR="0">
              <a:lnSpc>
                <a:spcPct val="120000"/>
              </a:lnSpc>
              <a:spcBef>
                <a:spcPts val="0"/>
              </a:spcBef>
              <a:spcAft>
                <a:spcPts val="1200"/>
              </a:spcAft>
              <a:tabLst>
                <a:tab pos="971550" algn="l"/>
              </a:tabLst>
            </a:pPr>
            <a:r>
              <a:rPr lang="en-US" sz="1200" i="1" dirty="0">
                <a:effectLst/>
                <a:latin typeface="Times New Roman" panose="02020603050405020304" pitchFamily="18" charset="0"/>
                <a:ea typeface="Calibri" panose="020F0502020204030204" pitchFamily="34" charset="0"/>
              </a:rPr>
              <a:t>“Thanks so much for sharing with me today!  I would like to follow-up with you in a few weeks and check in on your progress towards reaching your goals.” </a:t>
            </a:r>
            <a:endParaRPr lang="en-US" sz="12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111</a:t>
            </a:fld>
            <a:endParaRPr lang="en-US"/>
          </a:p>
        </p:txBody>
      </p:sp>
    </p:spTree>
    <p:extLst>
      <p:ext uri="{BB962C8B-B14F-4D97-AF65-F5344CB8AC3E}">
        <p14:creationId xmlns:p14="http://schemas.microsoft.com/office/powerpoint/2010/main" val="34295659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questions and comments do you have?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112</a:t>
            </a:fld>
            <a:endParaRPr lang="en-US"/>
          </a:p>
        </p:txBody>
      </p:sp>
    </p:spTree>
    <p:extLst>
      <p:ext uri="{BB962C8B-B14F-4D97-AF65-F5344CB8AC3E}">
        <p14:creationId xmlns:p14="http://schemas.microsoft.com/office/powerpoint/2010/main" val="40558801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BNI Adolescent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Algorithm </a:t>
            </a:r>
            <a:r>
              <a:rPr lang="en-US" sz="1200" kern="1200" dirty="0">
                <a:solidFill>
                  <a:schemeClr val="tx1"/>
                </a:solidFill>
                <a:effectLst/>
                <a:latin typeface="+mn-lt"/>
                <a:ea typeface="+mn-ea"/>
                <a:cs typeface="+mn-cs"/>
              </a:rPr>
              <a:t>is a tool (much like a pocket card or scripted protocol) that practitioners can use to guide the delivery of BI with adolescents and young adults. The elements of each step in the BNI are presented along with sample dialogue.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be used when first learning the components of the BNI and ongoing as part of routine practice to support delivery with fidelity.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BNI Adolescent Algorithm is shown in Figure Q and located in Appendix U of the Learner’s Guide. Additional example dialogue can be found in the BNI for a Regular Visit tool located in Appendix V of the Learner’s Guide.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113</a:t>
            </a:fld>
            <a:endParaRPr lang="en-US"/>
          </a:p>
        </p:txBody>
      </p:sp>
    </p:spTree>
    <p:extLst>
      <p:ext uri="{BB962C8B-B14F-4D97-AF65-F5344CB8AC3E}">
        <p14:creationId xmlns:p14="http://schemas.microsoft.com/office/powerpoint/2010/main" val="41133573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element (Build Rapport) with sample dialogue for the first step in the BNI Adolescent Algorithm: </a:t>
            </a:r>
            <a:r>
              <a:rPr lang="en-US" sz="1200" b="1" kern="1200" dirty="0">
                <a:solidFill>
                  <a:schemeClr val="tx1"/>
                </a:solidFill>
                <a:effectLst/>
                <a:latin typeface="+mn-lt"/>
                <a:ea typeface="+mn-ea"/>
                <a:cs typeface="+mn-cs"/>
              </a:rPr>
              <a:t>Engagement</a:t>
            </a:r>
          </a:p>
        </p:txBody>
      </p:sp>
      <p:sp>
        <p:nvSpPr>
          <p:cNvPr id="4" name="Slide Number Placeholder 3"/>
          <p:cNvSpPr>
            <a:spLocks noGrp="1"/>
          </p:cNvSpPr>
          <p:nvPr>
            <p:ph type="sldNum" sz="quarter" idx="5"/>
          </p:nvPr>
        </p:nvSpPr>
        <p:spPr/>
        <p:txBody>
          <a:bodyPr/>
          <a:lstStyle/>
          <a:p>
            <a:fld id="{26C93B13-99C8-9641-A2A8-61B35DF23488}" type="slidenum">
              <a:rPr lang="en-US" smtClean="0"/>
              <a:t>114</a:t>
            </a:fld>
            <a:endParaRPr lang="en-US"/>
          </a:p>
        </p:txBody>
      </p:sp>
    </p:spTree>
    <p:extLst>
      <p:ext uri="{BB962C8B-B14F-4D97-AF65-F5344CB8AC3E}">
        <p14:creationId xmlns:p14="http://schemas.microsoft.com/office/powerpoint/2010/main" val="3204583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elements (Explore Pros and Cons, Use Reflective Listening, Reinforce Positives, and Summarize) with sample dialogue for the second step of the BNI Adolescent Algorithm: </a:t>
            </a:r>
            <a:r>
              <a:rPr lang="en-US" sz="1200" b="1" kern="1200" dirty="0">
                <a:solidFill>
                  <a:schemeClr val="tx1"/>
                </a:solidFill>
                <a:effectLst/>
                <a:latin typeface="+mn-lt"/>
                <a:ea typeface="+mn-ea"/>
                <a:cs typeface="+mn-cs"/>
              </a:rPr>
              <a:t>Pros and Cons</a:t>
            </a:r>
            <a:endParaRPr lang="en-US" b="1" dirty="0"/>
          </a:p>
        </p:txBody>
      </p:sp>
      <p:sp>
        <p:nvSpPr>
          <p:cNvPr id="4" name="Slide Number Placeholder 3"/>
          <p:cNvSpPr>
            <a:spLocks noGrp="1"/>
          </p:cNvSpPr>
          <p:nvPr>
            <p:ph type="sldNum" sz="quarter" idx="5"/>
          </p:nvPr>
        </p:nvSpPr>
        <p:spPr/>
        <p:txBody>
          <a:bodyPr/>
          <a:lstStyle/>
          <a:p>
            <a:fld id="{26C93B13-99C8-9641-A2A8-61B35DF23488}" type="slidenum">
              <a:rPr lang="en-US" smtClean="0"/>
              <a:t>115</a:t>
            </a:fld>
            <a:endParaRPr lang="en-US"/>
          </a:p>
        </p:txBody>
      </p:sp>
    </p:spTree>
    <p:extLst>
      <p:ext uri="{BB962C8B-B14F-4D97-AF65-F5344CB8AC3E}">
        <p14:creationId xmlns:p14="http://schemas.microsoft.com/office/powerpoint/2010/main" val="37670054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elements (Ask Permission, Provide Information, and Elicit Response) with sample dialogue for the third step of the BNI Adolescent Algorithm: Feedback.</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116</a:t>
            </a:fld>
            <a:endParaRPr lang="en-US"/>
          </a:p>
        </p:txBody>
      </p:sp>
    </p:spTree>
    <p:extLst>
      <p:ext uri="{BB962C8B-B14F-4D97-AF65-F5344CB8AC3E}">
        <p14:creationId xmlns:p14="http://schemas.microsoft.com/office/powerpoint/2010/main" val="90799742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elements (Readiness Ruler, Reinforce Positives, and Envisioning Change) with sample dialogue for the fourth step of the BNI Adolescent Algorithm: </a:t>
            </a:r>
            <a:r>
              <a:rPr lang="en-US" sz="1200" b="1" kern="1200" dirty="0">
                <a:solidFill>
                  <a:schemeClr val="tx1"/>
                </a:solidFill>
                <a:effectLst/>
                <a:latin typeface="+mn-lt"/>
                <a:ea typeface="+mn-ea"/>
                <a:cs typeface="+mn-cs"/>
              </a:rPr>
              <a:t>Readiness Ruler</a:t>
            </a:r>
            <a:endParaRPr lang="en-US" b="1" dirty="0"/>
          </a:p>
        </p:txBody>
      </p:sp>
      <p:sp>
        <p:nvSpPr>
          <p:cNvPr id="4" name="Slide Number Placeholder 3"/>
          <p:cNvSpPr>
            <a:spLocks noGrp="1"/>
          </p:cNvSpPr>
          <p:nvPr>
            <p:ph type="sldNum" sz="quarter" idx="5"/>
          </p:nvPr>
        </p:nvSpPr>
        <p:spPr/>
        <p:txBody>
          <a:bodyPr/>
          <a:lstStyle/>
          <a:p>
            <a:fld id="{26C93B13-99C8-9641-A2A8-61B35DF23488}" type="slidenum">
              <a:rPr lang="en-US" smtClean="0"/>
              <a:t>117</a:t>
            </a:fld>
            <a:endParaRPr lang="en-US"/>
          </a:p>
        </p:txBody>
      </p:sp>
    </p:spTree>
    <p:extLst>
      <p:ext uri="{BB962C8B-B14F-4D97-AF65-F5344CB8AC3E}">
        <p14:creationId xmlns:p14="http://schemas.microsoft.com/office/powerpoint/2010/main" val="82487136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elements (Write Down Action Plan, Envisioning the Future, Exploring Challenges, Drawing on Past Successes, and Benefits of Change) with sample dialogue for the fifth step of the BNI Adolescent Algorithm: </a:t>
            </a:r>
            <a:r>
              <a:rPr lang="en-US" sz="1200" b="1" kern="1200" dirty="0">
                <a:solidFill>
                  <a:schemeClr val="tx1"/>
                </a:solidFill>
                <a:effectLst/>
                <a:latin typeface="+mn-lt"/>
                <a:ea typeface="+mn-ea"/>
                <a:cs typeface="+mn-cs"/>
              </a:rPr>
              <a:t>Negotiate Action Plan</a:t>
            </a:r>
            <a:endParaRPr lang="en-US" b="1" dirty="0"/>
          </a:p>
        </p:txBody>
      </p:sp>
      <p:sp>
        <p:nvSpPr>
          <p:cNvPr id="4" name="Slide Number Placeholder 3"/>
          <p:cNvSpPr>
            <a:spLocks noGrp="1"/>
          </p:cNvSpPr>
          <p:nvPr>
            <p:ph type="sldNum" sz="quarter" idx="5"/>
          </p:nvPr>
        </p:nvSpPr>
        <p:spPr/>
        <p:txBody>
          <a:bodyPr/>
          <a:lstStyle/>
          <a:p>
            <a:fld id="{26C93B13-99C8-9641-A2A8-61B35DF23488}" type="slidenum">
              <a:rPr lang="en-US" smtClean="0"/>
              <a:t>118</a:t>
            </a:fld>
            <a:endParaRPr lang="en-US"/>
          </a:p>
        </p:txBody>
      </p:sp>
    </p:spTree>
    <p:extLst>
      <p:ext uri="{BB962C8B-B14F-4D97-AF65-F5344CB8AC3E}">
        <p14:creationId xmlns:p14="http://schemas.microsoft.com/office/powerpoint/2010/main" val="11826457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elements (Reinforce Resilience and Resources, Provide Handouts, Give Action Plan, Thank the Patient, and Schedule Follow Up) with sample dialogue for the last step of the BNI Adolescent Algorithm: </a:t>
            </a:r>
            <a:r>
              <a:rPr lang="en-US" sz="1200" b="1" kern="1200" dirty="0">
                <a:solidFill>
                  <a:schemeClr val="tx1"/>
                </a:solidFill>
                <a:effectLst/>
                <a:latin typeface="+mn-lt"/>
                <a:ea typeface="+mn-ea"/>
                <a:cs typeface="+mn-cs"/>
              </a:rPr>
              <a:t>Summarize and Thank</a:t>
            </a:r>
            <a:endParaRPr lang="en-US" b="1" dirty="0"/>
          </a:p>
        </p:txBody>
      </p:sp>
      <p:sp>
        <p:nvSpPr>
          <p:cNvPr id="4" name="Slide Number Placeholder 3"/>
          <p:cNvSpPr>
            <a:spLocks noGrp="1"/>
          </p:cNvSpPr>
          <p:nvPr>
            <p:ph type="sldNum" sz="quarter" idx="5"/>
          </p:nvPr>
        </p:nvSpPr>
        <p:spPr/>
        <p:txBody>
          <a:bodyPr/>
          <a:lstStyle/>
          <a:p>
            <a:fld id="{26C93B13-99C8-9641-A2A8-61B35DF23488}" type="slidenum">
              <a:rPr lang="en-US" smtClean="0"/>
              <a:t>119</a:t>
            </a:fld>
            <a:endParaRPr lang="en-US"/>
          </a:p>
        </p:txBody>
      </p:sp>
    </p:spTree>
    <p:extLst>
      <p:ext uri="{BB962C8B-B14F-4D97-AF65-F5344CB8AC3E}">
        <p14:creationId xmlns:p14="http://schemas.microsoft.com/office/powerpoint/2010/main" val="231250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Brief Intervention (BI) is defined as: a behavioral change strategy that is short in duration and that is aimed at helping a person reduce or stop a problematic behavior.</a:t>
            </a:r>
          </a:p>
          <a:p>
            <a:endParaRPr lang="en-US" dirty="0"/>
          </a:p>
          <a:p>
            <a:pPr marL="0" indent="0">
              <a:buFont typeface="Arial" panose="020B0604020202020204" pitchFamily="34" charset="0"/>
              <a:buNone/>
            </a:pPr>
            <a:r>
              <a:rPr lang="en-US" dirty="0"/>
              <a:t>Motivational Interviewing</a:t>
            </a:r>
            <a:r>
              <a:rPr lang="en-US" baseline="0" dirty="0"/>
              <a:t> (MI) is defined as: a communication method that is focused on the adolescent’s or young adult’s concerns and perspectives and works to enhance their internal desire, willingness, and ability to change by exploring and resolving co-existing and opposing feelings about changing.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Explicitly emphasizing autonomy during conversations with adolescents may be experienced as less threatening and prescriptive. It also aligns with the developmental task of helping adolescents develop insight and confidence about making decisions that are in their own best interest.</a:t>
            </a:r>
          </a:p>
          <a:p>
            <a:pPr marL="0" indent="0">
              <a:buFont typeface="Arial" panose="020B0604020202020204" pitchFamily="34" charset="0"/>
              <a:buNone/>
            </a:pPr>
            <a:r>
              <a:rPr lang="en-US" dirty="0"/>
              <a:t> </a:t>
            </a:r>
          </a:p>
          <a:p>
            <a:r>
              <a:rPr lang="en-US" i="1" dirty="0"/>
              <a:t>More information regarding</a:t>
            </a:r>
            <a:r>
              <a:rPr lang="en-US" i="1" baseline="0" dirty="0"/>
              <a:t> Motivational Interviewing is discussed in Module 5 of the Learner’s Guide. </a:t>
            </a:r>
          </a:p>
        </p:txBody>
      </p:sp>
      <p:sp>
        <p:nvSpPr>
          <p:cNvPr id="4" name="Slide Number Placeholder 3"/>
          <p:cNvSpPr>
            <a:spLocks noGrp="1"/>
          </p:cNvSpPr>
          <p:nvPr>
            <p:ph type="sldNum" sz="quarter" idx="5"/>
          </p:nvPr>
        </p:nvSpPr>
        <p:spPr/>
        <p:txBody>
          <a:bodyPr/>
          <a:lstStyle/>
          <a:p>
            <a:fld id="{26C93B13-99C8-9641-A2A8-61B35DF23488}" type="slidenum">
              <a:rPr lang="en-US" smtClean="0"/>
              <a:t>12</a:t>
            </a:fld>
            <a:endParaRPr lang="en-US"/>
          </a:p>
        </p:txBody>
      </p:sp>
    </p:spTree>
    <p:extLst>
      <p:ext uri="{BB962C8B-B14F-4D97-AF65-F5344CB8AC3E}">
        <p14:creationId xmlns:p14="http://schemas.microsoft.com/office/powerpoint/2010/main" val="259949428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aseline="0" dirty="0"/>
              <a:t>pocket guide that lays out the BNI steps and includes sample scripting may also be a helpful tool to facilitate the delivery of BI. </a:t>
            </a:r>
          </a:p>
          <a:p>
            <a:endParaRPr lang="en-US" i="1" baseline="0" dirty="0"/>
          </a:p>
          <a:p>
            <a:pPr marL="0" marR="0">
              <a:lnSpc>
                <a:spcPct val="120000"/>
              </a:lnSpc>
              <a:spcBef>
                <a:spcPts val="300"/>
              </a:spcBef>
              <a:spcAft>
                <a:spcPts val="300"/>
              </a:spcAft>
            </a:pPr>
            <a:r>
              <a:rPr lang="en-US" sz="1200" dirty="0">
                <a:effectLst/>
                <a:latin typeface="+mn-lt"/>
                <a:ea typeface="Times New Roman" panose="02020603050405020304" pitchFamily="18" charset="0"/>
                <a:cs typeface="Times New Roman" panose="02020603050405020304" pitchFamily="18" charset="0"/>
              </a:rPr>
              <a:t>Download pocket cards based on the BNI here:</a:t>
            </a:r>
          </a:p>
          <a:p>
            <a:pPr marL="171450" indent="-171450">
              <a:buFont typeface="Arial" panose="020B0604020202020204" pitchFamily="34" charset="0"/>
              <a:buChar char="•"/>
            </a:pPr>
            <a:r>
              <a:rPr lang="en-US" sz="1200" dirty="0">
                <a:effectLst/>
                <a:latin typeface="+mn-lt"/>
                <a:ea typeface="Times New Roman" panose="02020603050405020304" pitchFamily="18" charset="0"/>
              </a:rPr>
              <a:t>Adolescent SBIRT Pocket Card by SBIRT in Colorado: </a:t>
            </a:r>
            <a:r>
              <a:rPr lang="en-US" sz="1200" u="sng" dirty="0">
                <a:solidFill>
                  <a:srgbClr val="032E63"/>
                </a:solidFill>
                <a:effectLst/>
                <a:latin typeface="+mn-lt"/>
                <a:ea typeface="Times New Roman" panose="02020603050405020304" pitchFamily="18" charset="0"/>
                <a:hlinkClick r:id="rId3"/>
              </a:rPr>
              <a:t>https://static1.squarespace.com/static/5fa42b5ba8363e397f02f9ae/t/6398afb2df8bf92a7e2b2b54/1670950834899/Adolescent_pocketcard_online_12-22.pdf</a:t>
            </a:r>
            <a:endParaRPr lang="en-U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Times New Roman" panose="02020603050405020304" pitchFamily="18" charset="0"/>
                <a:cs typeface="Arial" panose="020B0604020202020204" pitchFamily="34" charset="0"/>
              </a:rPr>
              <a:t>Young Adult/Adult SBIRT Pocket Card by SBIRT in Colorado: Adolescent SBIRT Pocket Card: </a:t>
            </a:r>
            <a:r>
              <a:rPr lang="en-US" sz="1200" u="sng" dirty="0">
                <a:solidFill>
                  <a:srgbClr val="032E63"/>
                </a:solidFill>
                <a:effectLst/>
                <a:latin typeface="+mn-lt"/>
                <a:ea typeface="Times New Roman" panose="02020603050405020304" pitchFamily="18" charset="0"/>
                <a:cs typeface="Arial" panose="020B0604020202020204" pitchFamily="34" charset="0"/>
                <a:hlinkClick r:id="rId4"/>
              </a:rPr>
              <a:t>https://static1.squarespace.com/static/5fa42b5ba8363e397f02f9ae/t/6398afc79b4858355acd1839/1670950855648/General_pocketcard_online_June2021_12-22.pdf</a:t>
            </a:r>
            <a:endParaRPr lang="en-US" sz="1200" dirty="0">
              <a:effectLst/>
              <a:latin typeface="+mn-lt"/>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a:t>Pocket cards are located in Appendix L of the Learner’s Guide.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120</a:t>
            </a:fld>
            <a:endParaRPr lang="en-US"/>
          </a:p>
        </p:txBody>
      </p:sp>
    </p:spTree>
    <p:extLst>
      <p:ext uri="{BB962C8B-B14F-4D97-AF65-F5344CB8AC3E}">
        <p14:creationId xmlns:p14="http://schemas.microsoft.com/office/powerpoint/2010/main" val="29937981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questions and comments do you have?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121</a:t>
            </a:fld>
            <a:endParaRPr lang="en-US"/>
          </a:p>
        </p:txBody>
      </p:sp>
    </p:spTree>
    <p:extLst>
      <p:ext uri="{BB962C8B-B14F-4D97-AF65-F5344CB8AC3E}">
        <p14:creationId xmlns:p14="http://schemas.microsoft.com/office/powerpoint/2010/main" val="32731573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Brief Intervention Observation Sheets (BIOS) can be used to assess fidelity and quality of the delivery of BI using key Motivational Interviewing (MI) skills. BIOS can be used as part of role play practice, live standardized patient simulations and other simulated exercises, or during a clinical encounter.</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tabLst>
                <a:tab pos="971550" algn="l"/>
              </a:tabLs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The observer listens for examples of each element of the BI and places a check mark in the appropriate box.  </a:t>
            </a:r>
          </a:p>
          <a:p>
            <a:pPr marL="0" marR="0">
              <a:lnSpc>
                <a:spcPct val="120000"/>
              </a:lnSpc>
              <a:spcBef>
                <a:spcPts val="0"/>
              </a:spcBef>
              <a:spcAft>
                <a:spcPts val="1200"/>
              </a:spcAft>
              <a:tabLst>
                <a:tab pos="971550" algn="l"/>
              </a:tabLs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The observer also rates specific skills.  The information recorded by the observer is used to provide constructive feedback following the role play or during simulated exercises.  </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Use the BIOS during the role play exercises.</a:t>
            </a:r>
            <a:endParaRPr lang="en-US" sz="1200" kern="1200" dirty="0">
              <a:solidFill>
                <a:schemeClr val="tx1"/>
              </a:solidFill>
              <a:effectLst/>
              <a:latin typeface="+mn-lt"/>
              <a:ea typeface="+mn-ea"/>
              <a:cs typeface="+mn-cs"/>
            </a:endParaRP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20000"/>
              </a:lnSpc>
              <a:spcBef>
                <a:spcPts val="0"/>
              </a:spcBef>
              <a:spcAft>
                <a:spcPts val="1200"/>
              </a:spcAft>
              <a:buClrTx/>
              <a:buSzTx/>
              <a:buFontTx/>
              <a:buNone/>
              <a:tabLst>
                <a:tab pos="971550" algn="l"/>
              </a:tabLst>
              <a:defRPr/>
            </a:pPr>
            <a:r>
              <a:rPr lang="en-US" sz="1200" i="1" dirty="0">
                <a:effectLst/>
                <a:latin typeface="Times New Roman" panose="02020603050405020304" pitchFamily="18" charset="0"/>
                <a:ea typeface="Calibri" panose="020F0502020204030204" pitchFamily="34" charset="0"/>
              </a:rPr>
              <a:t>The Youth Brief Intervention and Referral to Treatment: Interview Scoring Sheet developed by the BNI-ART Institute and the BIOS for Kognito’s SBI with Adolescents online simulation are based on the BNI model and shown on the next two slides. Both are located in Appendix G of the Learner’s Guide. </a:t>
            </a:r>
          </a:p>
          <a:p>
            <a:pPr marL="0" marR="0" lvl="0" indent="0" algn="l" defTabSz="457200" rtl="0" eaLnBrk="1" fontAlgn="auto" latinLnBrk="0" hangingPunct="1">
              <a:lnSpc>
                <a:spcPct val="120000"/>
              </a:lnSpc>
              <a:spcBef>
                <a:spcPts val="0"/>
              </a:spcBef>
              <a:spcAft>
                <a:spcPts val="1200"/>
              </a:spcAft>
              <a:buClrTx/>
              <a:buSzTx/>
              <a:buFontTx/>
              <a:buNone/>
              <a:tabLst>
                <a:tab pos="971550" algn="l"/>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20000"/>
              </a:lnSpc>
              <a:spcBef>
                <a:spcPts val="0"/>
              </a:spcBef>
              <a:spcAft>
                <a:spcPts val="1200"/>
              </a:spcAft>
              <a:buClrTx/>
              <a:buSzTx/>
              <a:buFontTx/>
              <a:buNone/>
              <a:tabLst>
                <a:tab pos="971550" algn="l"/>
              </a:tabLst>
              <a:defRPr/>
            </a:pPr>
            <a:r>
              <a:rPr lang="en-US" sz="1200" i="1" u="none" dirty="0">
                <a:solidFill>
                  <a:srgbClr val="0000FF"/>
                </a:solidFill>
                <a:effectLst/>
                <a:latin typeface="Times New Roman" panose="02020603050405020304" pitchFamily="18" charset="0"/>
                <a:ea typeface="Calibri" panose="020F0502020204030204" pitchFamily="34" charset="0"/>
              </a:rPr>
              <a:t>Additional BIOS are available in Appendix G of the </a:t>
            </a:r>
            <a:r>
              <a:rPr lang="en-US" sz="1200" i="1" dirty="0">
                <a:effectLst/>
                <a:latin typeface="Times New Roman" panose="02020603050405020304" pitchFamily="18" charset="0"/>
                <a:ea typeface="Cambria" panose="02040503050406030204" pitchFamily="18" charset="0"/>
              </a:rPr>
              <a:t>Learner’s Guide. Some are based on </a:t>
            </a:r>
            <a:r>
              <a:rPr lang="en-US" sz="1200" i="1" u="none" dirty="0">
                <a:solidFill>
                  <a:srgbClr val="0000FF"/>
                </a:solidFill>
                <a:effectLst/>
                <a:latin typeface="Times New Roman" panose="02020603050405020304" pitchFamily="18" charset="0"/>
                <a:ea typeface="Calibri" panose="020F0502020204030204" pitchFamily="34" charset="0"/>
              </a:rPr>
              <a:t>the BI Adherence/Competence Scale created by D’Onofrio et al.</a:t>
            </a:r>
            <a:r>
              <a:rPr lang="en-US" sz="1200" i="1" u="none" dirty="0">
                <a:effectLst/>
                <a:latin typeface="Times New Roman" panose="02020603050405020304" pitchFamily="18" charset="0"/>
                <a:ea typeface="Calibri" panose="020F0502020204030204" pitchFamily="34" charset="0"/>
              </a:rPr>
              <a:t> </a:t>
            </a:r>
            <a:r>
              <a:rPr lang="en-US" sz="1200" i="1" dirty="0">
                <a:effectLst/>
                <a:latin typeface="Times New Roman" panose="02020603050405020304" pitchFamily="18" charset="0"/>
                <a:ea typeface="Calibri" panose="020F0502020204030204" pitchFamily="34" charset="0"/>
              </a:rPr>
              <a:t>for Project ED Health and Oregon Brief Intervention Observation Sheet. Others are based on a different model of brief intervention called FRAMES.  </a:t>
            </a:r>
          </a:p>
        </p:txBody>
      </p:sp>
      <p:sp>
        <p:nvSpPr>
          <p:cNvPr id="4" name="Slide Number Placeholder 3"/>
          <p:cNvSpPr>
            <a:spLocks noGrp="1"/>
          </p:cNvSpPr>
          <p:nvPr>
            <p:ph type="sldNum" sz="quarter" idx="5"/>
          </p:nvPr>
        </p:nvSpPr>
        <p:spPr/>
        <p:txBody>
          <a:bodyPr/>
          <a:lstStyle/>
          <a:p>
            <a:fld id="{26C93B13-99C8-9641-A2A8-61B35DF23488}" type="slidenum">
              <a:rPr lang="en-US" smtClean="0"/>
              <a:t>122</a:t>
            </a:fld>
            <a:endParaRPr lang="en-US"/>
          </a:p>
        </p:txBody>
      </p:sp>
    </p:spTree>
    <p:extLst>
      <p:ext uri="{BB962C8B-B14F-4D97-AF65-F5344CB8AC3E}">
        <p14:creationId xmlns:p14="http://schemas.microsoft.com/office/powerpoint/2010/main" val="30286281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effectLst/>
                <a:latin typeface="Times New Roman" panose="02020603050405020304" pitchFamily="18" charset="0"/>
                <a:ea typeface="Calibri" panose="020F0502020204030204" pitchFamily="34" charset="0"/>
              </a:rPr>
              <a:t>This is the </a:t>
            </a:r>
            <a:r>
              <a:rPr lang="en-US" sz="1200" b="0" i="1" dirty="0">
                <a:effectLst/>
                <a:latin typeface="Times New Roman" panose="02020603050405020304" pitchFamily="18" charset="0"/>
                <a:ea typeface="Calibri" panose="020F0502020204030204" pitchFamily="34" charset="0"/>
              </a:rPr>
              <a:t>Youth Brief Intervention and Referral to Treatment: Interview Scoring Sheet</a:t>
            </a:r>
            <a:r>
              <a:rPr lang="en-US" sz="1200" b="0" dirty="0">
                <a:effectLst/>
                <a:latin typeface="Times New Roman" panose="02020603050405020304" pitchFamily="18" charset="0"/>
                <a:ea typeface="Calibri" panose="020F0502020204030204" pitchFamily="34" charset="0"/>
              </a:rPr>
              <a:t> based </a:t>
            </a:r>
            <a:r>
              <a:rPr lang="en-US" sz="1200" dirty="0">
                <a:effectLst/>
                <a:latin typeface="Times New Roman" panose="02020603050405020304" pitchFamily="18" charset="0"/>
                <a:ea typeface="Calibri" panose="020F0502020204030204" pitchFamily="34" charset="0"/>
              </a:rPr>
              <a:t>on the BNI model, developed by the BNI-ART Institute.</a:t>
            </a:r>
          </a:p>
          <a:p>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Available</a:t>
            </a:r>
            <a:r>
              <a:rPr lang="en-US" i="1" baseline="0" dirty="0"/>
              <a:t> in the Appendix G of the </a:t>
            </a:r>
            <a:r>
              <a:rPr lang="en-US" sz="1000" i="1" dirty="0">
                <a:effectLst/>
                <a:latin typeface="Times New Roman" panose="02020603050405020304" pitchFamily="18" charset="0"/>
                <a:ea typeface="Cambria" panose="02040503050406030204" pitchFamily="18" charset="0"/>
              </a:rPr>
              <a:t>Learner’s Guide </a:t>
            </a:r>
            <a:r>
              <a:rPr lang="en-US" i="1" baseline="0" dirty="0"/>
              <a:t>and can be downloaded from the Curriculum webpage.</a:t>
            </a:r>
          </a:p>
        </p:txBody>
      </p:sp>
      <p:sp>
        <p:nvSpPr>
          <p:cNvPr id="4" name="Slide Number Placeholder 3"/>
          <p:cNvSpPr>
            <a:spLocks noGrp="1"/>
          </p:cNvSpPr>
          <p:nvPr>
            <p:ph type="sldNum" sz="quarter" idx="5"/>
          </p:nvPr>
        </p:nvSpPr>
        <p:spPr/>
        <p:txBody>
          <a:bodyPr/>
          <a:lstStyle/>
          <a:p>
            <a:fld id="{26C93B13-99C8-9641-A2A8-61B35DF23488}" type="slidenum">
              <a:rPr lang="en-US" smtClean="0"/>
              <a:t>123</a:t>
            </a:fld>
            <a:endParaRPr lang="en-US"/>
          </a:p>
        </p:txBody>
      </p:sp>
    </p:spTree>
    <p:extLst>
      <p:ext uri="{BB962C8B-B14F-4D97-AF65-F5344CB8AC3E}">
        <p14:creationId xmlns:p14="http://schemas.microsoft.com/office/powerpoint/2010/main" val="370231581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This the BIOS Kognito developed based on the BNI model for use with their </a:t>
            </a:r>
            <a:r>
              <a:rPr lang="en-US" sz="1200" i="1" dirty="0">
                <a:effectLst/>
                <a:latin typeface="Times New Roman" panose="02020603050405020304" pitchFamily="18" charset="0"/>
                <a:ea typeface="Calibri" panose="020F0502020204030204" pitchFamily="34" charset="0"/>
              </a:rPr>
              <a:t>SBI with Adolescents </a:t>
            </a:r>
            <a:r>
              <a:rPr lang="en-US" sz="1200" dirty="0">
                <a:effectLst/>
                <a:latin typeface="Times New Roman" panose="02020603050405020304" pitchFamily="18" charset="0"/>
                <a:ea typeface="Calibri" panose="020F0502020204030204" pitchFamily="34" charset="0"/>
              </a:rPr>
              <a:t>online simulations.</a:t>
            </a:r>
          </a:p>
          <a:p>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Available</a:t>
            </a:r>
            <a:r>
              <a:rPr lang="en-US" i="1" baseline="0" dirty="0"/>
              <a:t> in the Appendix G of the </a:t>
            </a:r>
            <a:r>
              <a:rPr lang="en-US" sz="1200" i="1" dirty="0">
                <a:effectLst/>
                <a:latin typeface="Times New Roman" panose="02020603050405020304" pitchFamily="18" charset="0"/>
                <a:ea typeface="Cambria" panose="02040503050406030204" pitchFamily="18" charset="0"/>
              </a:rPr>
              <a:t>Learner’s Guide </a:t>
            </a:r>
            <a:r>
              <a:rPr lang="en-US" i="1" baseline="0" dirty="0"/>
              <a:t>and can be downloaded from the Curriculum webpage.</a:t>
            </a:r>
          </a:p>
          <a:p>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124</a:t>
            </a:fld>
            <a:endParaRPr lang="en-US"/>
          </a:p>
        </p:txBody>
      </p:sp>
    </p:spTree>
    <p:extLst>
      <p:ext uri="{BB962C8B-B14F-4D97-AF65-F5344CB8AC3E}">
        <p14:creationId xmlns:p14="http://schemas.microsoft.com/office/powerpoint/2010/main" val="35061640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Role Play Exercise: </a:t>
            </a:r>
            <a:r>
              <a:rPr lang="en-US" sz="1200" dirty="0">
                <a:solidFill>
                  <a:schemeClr val="bg1"/>
                </a:solidFill>
              </a:rPr>
              <a:t>Partner with someone to practice conducting a brief intervention, with one person acting as the young adult and the other as the practitioner who has administered the AUDIT and determined, based on an AUDIT score of 13, that the young adult is experiencing negative effects associated with alcohol use and is at higher risk of developing an alcohol use disorder. Practice engaging/establishing rapport, exploring pros and cons, giving feedback, using the Readiness Ruler, negotiating an action plan, summarizing, and thanking the adolescent. </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Additional case studies for role play exercises are available in the Appendix H of the </a:t>
            </a:r>
            <a:r>
              <a:rPr lang="en-US" sz="1200" i="1" dirty="0">
                <a:effectLst/>
                <a:latin typeface="Times New Roman" panose="02020603050405020304" pitchFamily="18" charset="0"/>
                <a:ea typeface="Cambria" panose="02040503050406030204" pitchFamily="18" charset="0"/>
              </a:rPr>
              <a:t>Learner’s Guide</a:t>
            </a:r>
            <a:r>
              <a:rPr lang="en-US" i="1" baseline="0" dirty="0"/>
              <a:t>.</a:t>
            </a:r>
            <a:endParaRPr lang="en-US" i="1"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125</a:t>
            </a:fld>
            <a:endParaRPr lang="en-US"/>
          </a:p>
        </p:txBody>
      </p:sp>
    </p:spTree>
    <p:extLst>
      <p:ext uri="{BB962C8B-B14F-4D97-AF65-F5344CB8AC3E}">
        <p14:creationId xmlns:p14="http://schemas.microsoft.com/office/powerpoint/2010/main" val="34700145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Role Play Exercise: </a:t>
            </a:r>
            <a:r>
              <a:rPr lang="en-US" sz="1200" kern="1200" dirty="0">
                <a:solidFill>
                  <a:schemeClr val="tx1"/>
                </a:solidFill>
                <a:effectLst/>
                <a:latin typeface="+mn-lt"/>
                <a:ea typeface="+mn-ea"/>
                <a:cs typeface="+mn-cs"/>
              </a:rPr>
              <a:t>Partner with someone to practice conducting a brief intervention. One person will act as the practitioner and the other will act as an adolescent seeking help for some substance use related concerns. The adolescent has scored at risk on the S2BI. </a:t>
            </a:r>
            <a:r>
              <a:rPr lang="en-US" sz="1200" dirty="0">
                <a:solidFill>
                  <a:schemeClr val="bg1"/>
                </a:solidFill>
              </a:rPr>
              <a:t>The practitioner can assume for this role play that the adolescent has been handed off to you by another professional (e.g., medical assistant, physician, nurse, office staff, and health educator). Practice engaging/establishing rapport, exploring pros and cons, giving feedback, using the Readiness Ruler, negotiating an action plan, summarizing, and thanking the adolescent.  </a:t>
            </a:r>
            <a:endParaRPr lang="en-US" b="1" i="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a:spcBef>
                <a:spcPts val="0"/>
              </a:spcBef>
              <a:spcAft>
                <a:spcPts val="0"/>
              </a:spcAft>
            </a:pPr>
            <a:r>
              <a:rPr lang="en-US" i="1" baseline="0" dirty="0"/>
              <a:t>Additional case studies for role play exercises are available in the Appendix H of the </a:t>
            </a:r>
            <a:r>
              <a:rPr lang="en-US" sz="1200" i="1" dirty="0">
                <a:effectLst/>
                <a:latin typeface="Times New Roman" panose="02020603050405020304" pitchFamily="18" charset="0"/>
                <a:ea typeface="Cambria" panose="02040503050406030204" pitchFamily="18" charset="0"/>
              </a:rPr>
              <a:t>Learner’s Guide.</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126</a:t>
            </a:fld>
            <a:endParaRPr lang="en-US"/>
          </a:p>
        </p:txBody>
      </p:sp>
    </p:spTree>
    <p:extLst>
      <p:ext uri="{BB962C8B-B14F-4D97-AF65-F5344CB8AC3E}">
        <p14:creationId xmlns:p14="http://schemas.microsoft.com/office/powerpoint/2010/main" val="101729328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look at the Sample Interaction BI: High-Risk Needing 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Sample Interaction contained in the </a:t>
            </a:r>
            <a:r>
              <a:rPr lang="en-US" sz="1200" i="1" kern="1200" dirty="0">
                <a:solidFill>
                  <a:schemeClr val="tx1"/>
                </a:solidFill>
                <a:effectLst/>
                <a:latin typeface="+mn-lt"/>
                <a:ea typeface="+mn-ea"/>
                <a:cs typeface="+mn-cs"/>
              </a:rPr>
              <a:t>Learner’s Guide</a:t>
            </a:r>
            <a:r>
              <a:rPr lang="en-US" sz="1200" kern="1200" dirty="0">
                <a:solidFill>
                  <a:schemeClr val="tx1"/>
                </a:solidFill>
                <a:effectLst/>
                <a:latin typeface="+mn-lt"/>
                <a:ea typeface="+mn-ea"/>
                <a:cs typeface="+mn-cs"/>
              </a:rPr>
              <a:t> can be used as a scripted role play or self-directed learning exercise.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127</a:t>
            </a:fld>
            <a:endParaRPr lang="en-US"/>
          </a:p>
        </p:txBody>
      </p:sp>
    </p:spTree>
    <p:extLst>
      <p:ext uri="{BB962C8B-B14F-4D97-AF65-F5344CB8AC3E}">
        <p14:creationId xmlns:p14="http://schemas.microsoft.com/office/powerpoint/2010/main" val="20419353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concludes the main content of this module. What questions do you have about anything we have covered?</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128</a:t>
            </a:fld>
            <a:endParaRPr lang="en-US"/>
          </a:p>
        </p:txBody>
      </p:sp>
    </p:spTree>
    <p:extLst>
      <p:ext uri="{BB962C8B-B14F-4D97-AF65-F5344CB8AC3E}">
        <p14:creationId xmlns:p14="http://schemas.microsoft.com/office/powerpoint/2010/main" val="389818879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If offering continuing education credits and/or certificate, insert information on how to complete the quiz on this slide. </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*SKIP SLIDE IF NOT PROVIDING CE QUIZ QUESTIONS</a:t>
            </a:r>
          </a:p>
        </p:txBody>
      </p:sp>
      <p:sp>
        <p:nvSpPr>
          <p:cNvPr id="4" name="Slide Number Placeholder 3"/>
          <p:cNvSpPr>
            <a:spLocks noGrp="1"/>
          </p:cNvSpPr>
          <p:nvPr>
            <p:ph type="sldNum" sz="quarter" idx="5"/>
          </p:nvPr>
        </p:nvSpPr>
        <p:spPr/>
        <p:txBody>
          <a:bodyPr/>
          <a:lstStyle/>
          <a:p>
            <a:fld id="{26C93B13-99C8-9641-A2A8-61B35DF23488}" type="slidenum">
              <a:rPr lang="en-US" smtClean="0"/>
              <a:t>129</a:t>
            </a:fld>
            <a:endParaRPr lang="en-US"/>
          </a:p>
        </p:txBody>
      </p:sp>
    </p:spTree>
    <p:extLst>
      <p:ext uri="{BB962C8B-B14F-4D97-AF65-F5344CB8AC3E}">
        <p14:creationId xmlns:p14="http://schemas.microsoft.com/office/powerpoint/2010/main" val="2323805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screening indicates substance use, brief, solution-focused motivational interventions can be very effective in helping the adolescent or young adult reduce or stop problematic substance use involvement.  </a:t>
            </a:r>
          </a:p>
          <a:p>
            <a:endParaRPr lang="en-US" dirty="0"/>
          </a:p>
          <a:p>
            <a:r>
              <a:rPr lang="en-US" dirty="0"/>
              <a:t>Typically, a BI follows screening.  Multiple BIs may be more effective than a single BI. </a:t>
            </a:r>
          </a:p>
          <a:p>
            <a:endParaRPr lang="en-US" dirty="0"/>
          </a:p>
          <a:p>
            <a:r>
              <a:rPr lang="en-US" sz="1200" kern="1200" dirty="0">
                <a:solidFill>
                  <a:schemeClr val="tx1"/>
                </a:solidFill>
                <a:effectLst/>
                <a:latin typeface="+mn-lt"/>
                <a:ea typeface="+mn-ea"/>
                <a:cs typeface="+mn-cs"/>
              </a:rPr>
              <a:t>Practitioners can document the BI in a way that makes it easier to continue where the previous conversation left off to build rapport and possibly enhance the effectiveness of the next conversation. For example, the practitioner can note the adolescent’s rating on the readiness to change ruler and their pros and cons for </a:t>
            </a:r>
            <a:r>
              <a:rPr lang="en-US" sz="1200" u="none" kern="1200" dirty="0">
                <a:solidFill>
                  <a:schemeClr val="tx1"/>
                </a:solidFill>
                <a:effectLst/>
                <a:latin typeface="+mn-lt"/>
                <a:ea typeface="+mn-ea"/>
                <a:cs typeface="+mn-cs"/>
              </a:rPr>
              <a:t>making a change during the first BI conversation to refer back to during the next BI. </a:t>
            </a:r>
            <a:r>
              <a:rPr lang="en-US" sz="1800" u="none" dirty="0">
                <a:solidFill>
                  <a:srgbClr val="008080"/>
                </a:solidFill>
                <a:effectLst/>
                <a:latin typeface="Arial" panose="020B0604020202020204" pitchFamily="34" charset="0"/>
                <a:ea typeface="Times New Roman" panose="02020603050405020304" pitchFamily="18" charset="0"/>
              </a:rPr>
              <a:t>The </a:t>
            </a:r>
            <a:r>
              <a:rPr lang="en-US" sz="1800" u="none" dirty="0">
                <a:effectLst/>
                <a:latin typeface="Arial" panose="020B0604020202020204" pitchFamily="34" charset="0"/>
                <a:ea typeface="Times New Roman" panose="02020603050405020304" pitchFamily="18" charset="0"/>
              </a:rPr>
              <a:t>readiness ruler and pros and cons exercise are discussed in </a:t>
            </a:r>
            <a:r>
              <a:rPr lang="en-US" sz="1800" u="none" dirty="0">
                <a:solidFill>
                  <a:srgbClr val="008080"/>
                </a:solidFill>
                <a:effectLst/>
                <a:latin typeface="Arial" panose="020B0604020202020204" pitchFamily="34" charset="0"/>
                <a:ea typeface="Times New Roman" panose="02020603050405020304" pitchFamily="18" charset="0"/>
              </a:rPr>
              <a:t>more </a:t>
            </a:r>
            <a:r>
              <a:rPr lang="en-US" sz="1800" u="none" dirty="0">
                <a:effectLst/>
                <a:latin typeface="Arial" panose="020B0604020202020204" pitchFamily="34" charset="0"/>
                <a:ea typeface="Times New Roman" panose="02020603050405020304" pitchFamily="18" charset="0"/>
              </a:rPr>
              <a:t>detail in this module. </a:t>
            </a:r>
            <a:r>
              <a:rPr lang="en-US" sz="1200" u="non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r>
              <a:rPr lang="en-US" dirty="0"/>
              <a:t>While a gap of a few days or a week may not dilute the effectiveness of BI, </a:t>
            </a:r>
            <a:r>
              <a:rPr lang="en-US" i="1" dirty="0"/>
              <a:t>it is desirable to avoid delays</a:t>
            </a:r>
            <a:r>
              <a:rPr lang="en-US" dirty="0"/>
              <a:t>.  The likelihood that adolescents or young adults will not show for their next scheduled appointment is increased if the time interval between a screening and the BI is too great.</a:t>
            </a:r>
          </a:p>
        </p:txBody>
      </p:sp>
      <p:sp>
        <p:nvSpPr>
          <p:cNvPr id="4" name="Slide Number Placeholder 3"/>
          <p:cNvSpPr>
            <a:spLocks noGrp="1"/>
          </p:cNvSpPr>
          <p:nvPr>
            <p:ph type="sldNum" sz="quarter" idx="5"/>
          </p:nvPr>
        </p:nvSpPr>
        <p:spPr/>
        <p:txBody>
          <a:bodyPr/>
          <a:lstStyle/>
          <a:p>
            <a:fld id="{26C93B13-99C8-9641-A2A8-61B35DF23488}" type="slidenum">
              <a:rPr lang="en-US" smtClean="0"/>
              <a:t>13</a:t>
            </a:fld>
            <a:endParaRPr lang="en-US"/>
          </a:p>
        </p:txBody>
      </p:sp>
    </p:spTree>
    <p:extLst>
      <p:ext uri="{BB962C8B-B14F-4D97-AF65-F5344CB8AC3E}">
        <p14:creationId xmlns:p14="http://schemas.microsoft.com/office/powerpoint/2010/main" val="313582043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so much for participating in this training! I hope you enjoyed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reminder, the materials for this module are located at [LOCATION]. I encourage you to use [RESOURCES] from the </a:t>
            </a:r>
            <a:r>
              <a:rPr lang="en-US" sz="1200" i="1" kern="1200" dirty="0">
                <a:solidFill>
                  <a:schemeClr val="tx1"/>
                </a:solidFill>
                <a:effectLst/>
                <a:latin typeface="+mn-lt"/>
                <a:ea typeface="+mn-ea"/>
                <a:cs typeface="+mn-cs"/>
              </a:rPr>
              <a:t>Adolescent SBIRT Learner’s Guide</a:t>
            </a:r>
            <a:r>
              <a:rPr lang="en-US" sz="1200" kern="1200" dirty="0">
                <a:solidFill>
                  <a:schemeClr val="tx1"/>
                </a:solidFill>
                <a:effectLst/>
                <a:latin typeface="+mn-lt"/>
                <a:ea typeface="+mn-ea"/>
                <a:cs typeface="+mn-cs"/>
              </a:rPr>
              <a:t> and put SBIRT into practice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complete a short evaluation by [INSTRUCTIONS].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claim your Certificate of Attendance by [INSTRUCTIONS].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 for a follow-up email from me soon containing all of this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 ADDITIONAL NEXT STEPS</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130</a:t>
            </a:fld>
            <a:endParaRPr lang="en-US"/>
          </a:p>
        </p:txBody>
      </p:sp>
    </p:spTree>
    <p:extLst>
      <p:ext uri="{BB962C8B-B14F-4D97-AF65-F5344CB8AC3E}">
        <p14:creationId xmlns:p14="http://schemas.microsoft.com/office/powerpoint/2010/main" val="375093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BI usually includes feedback about the screening score generated from administering a validated standardized screening tool such as the CRAFFT+N 2.1 HONC, AUDIT, S2BI, BSTAD, CUDIT-R, or another tool. Screening scores may indicate risk associated with more than one substance. The use of more than one substance is known as polysubstance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Poly-substance use among adolescents and young adults is common. Therefore, practitioners can start conversations with adolescents by noting that they are all addictive substances that can have lasting harmful effects on the brain, health, and other areas of life (school, sports, relationships, etc.) Then, practitioners can ask the adolescent where they would like to begin, what they may be most willing to explore or are most concerned about or have questions about. In some cases, the practitioner will need to use clinical judgment about which of the substances the adolescent or young adult is using that is likely to cause the most immediate harm, and lead with that.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More information regarding screening is discussed in Module 2 of the Learner’s Guide.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14</a:t>
            </a:fld>
            <a:endParaRPr lang="en-US"/>
          </a:p>
        </p:txBody>
      </p:sp>
    </p:spTree>
    <p:extLst>
      <p:ext uri="{BB962C8B-B14F-4D97-AF65-F5344CB8AC3E}">
        <p14:creationId xmlns:p14="http://schemas.microsoft.com/office/powerpoint/2010/main" val="292656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 also typically includes discussions of these issues: </a:t>
            </a:r>
          </a:p>
          <a:p>
            <a:pPr marL="171450" indent="-171450">
              <a:buFont typeface="Arial" panose="020B0604020202020204" pitchFamily="34" charset="0"/>
              <a:buChar char="•"/>
            </a:pPr>
            <a:r>
              <a:rPr lang="en-US" dirty="0"/>
              <a:t>how the level of use compares to national averages or to the same gender or age group.</a:t>
            </a:r>
          </a:p>
          <a:p>
            <a:pPr marL="171450" indent="-171450">
              <a:buFont typeface="Arial" panose="020B0604020202020204" pitchFamily="34" charset="0"/>
              <a:buChar char="•"/>
            </a:pPr>
            <a:r>
              <a:rPr lang="en-US" dirty="0"/>
              <a:t>concerns about the potential effects of substance use during adolescence or young adulthood. </a:t>
            </a:r>
          </a:p>
          <a:p>
            <a:pPr marL="171450" indent="-171450">
              <a:buFont typeface="Arial" panose="020B0604020202020204" pitchFamily="34" charset="0"/>
              <a:buChar char="•"/>
            </a:pPr>
            <a:r>
              <a:rPr lang="en-US" dirty="0"/>
              <a:t>pros and cons of use.</a:t>
            </a:r>
          </a:p>
          <a:p>
            <a:pPr marL="171450" indent="-171450">
              <a:buFont typeface="Arial" panose="020B0604020202020204" pitchFamily="34" charset="0"/>
              <a:buChar char="•"/>
            </a:pPr>
            <a:r>
              <a:rPr lang="en-US" dirty="0"/>
              <a:t>negotiating goals, including a commitment to cut back or stop use.</a:t>
            </a:r>
          </a:p>
          <a:p>
            <a:pPr marL="171450" indent="-171450">
              <a:buFont typeface="Arial" panose="020B0604020202020204" pitchFamily="34" charset="0"/>
              <a:buChar char="•"/>
            </a:pPr>
            <a:r>
              <a:rPr lang="en-US" dirty="0"/>
              <a:t>and commitment to action.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BI can take as little as 5 minutes or stretch to several longer sessions.  Use clinical judgment to determine how to best integrate a BI into regular clinical encounters. </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15</a:t>
            </a:fld>
            <a:endParaRPr lang="en-US"/>
          </a:p>
        </p:txBody>
      </p:sp>
    </p:spTree>
    <p:extLst>
      <p:ext uri="{BB962C8B-B14F-4D97-AF65-F5344CB8AC3E}">
        <p14:creationId xmlns:p14="http://schemas.microsoft.com/office/powerpoint/2010/main" val="301176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skills necessary to provide effective BIs for adolescent substance use are not new.  </a:t>
            </a:r>
          </a:p>
          <a:p>
            <a:endParaRPr lang="en-US" dirty="0"/>
          </a:p>
          <a:p>
            <a:r>
              <a:rPr lang="en-US" dirty="0"/>
              <a:t>Some practitioners already know and use Motivational Interviewing (MI) skills in their work.  </a:t>
            </a:r>
          </a:p>
          <a:p>
            <a:endParaRPr lang="en-US" dirty="0"/>
          </a:p>
          <a:p>
            <a:r>
              <a:rPr lang="en-US" dirty="0"/>
              <a:t>The information in this training may simply organize and sharpen existing skills to help adolescents and young adults who use substances.  </a:t>
            </a:r>
          </a:p>
          <a:p>
            <a:endParaRPr lang="en-US" dirty="0"/>
          </a:p>
          <a:p>
            <a:pPr marL="285750" indent="-277813">
              <a:spcBef>
                <a:spcPts val="600"/>
              </a:spcBef>
              <a:buClr>
                <a:srgbClr val="EC722F"/>
              </a:buClr>
              <a:buFont typeface="Arial" panose="020B0604020202020204" pitchFamily="34" charset="0"/>
              <a:buChar char="•"/>
            </a:pPr>
            <a:r>
              <a:rPr lang="en-US" sz="1200" dirty="0"/>
              <a:t>For practitioners early in their professional development, the information may be new and will complement other course work, field experience, or</a:t>
            </a:r>
            <a:r>
              <a:rPr lang="en-US" sz="1200" dirty="0">
                <a:highlight>
                  <a:srgbClr val="FFFF00"/>
                </a:highlight>
              </a:rPr>
              <a:t> continuing education </a:t>
            </a:r>
            <a:r>
              <a:rPr lang="en-US" sz="1200" dirty="0"/>
              <a:t>received as part of your training.</a:t>
            </a:r>
          </a:p>
        </p:txBody>
      </p:sp>
      <p:sp>
        <p:nvSpPr>
          <p:cNvPr id="4" name="Slide Number Placeholder 3"/>
          <p:cNvSpPr>
            <a:spLocks noGrp="1"/>
          </p:cNvSpPr>
          <p:nvPr>
            <p:ph type="sldNum" sz="quarter" idx="5"/>
          </p:nvPr>
        </p:nvSpPr>
        <p:spPr/>
        <p:txBody>
          <a:bodyPr/>
          <a:lstStyle/>
          <a:p>
            <a:fld id="{26C93B13-99C8-9641-A2A8-61B35DF23488}" type="slidenum">
              <a:rPr lang="en-US" smtClean="0"/>
              <a:t>16</a:t>
            </a:fld>
            <a:endParaRPr lang="en-US"/>
          </a:p>
        </p:txBody>
      </p:sp>
    </p:spTree>
    <p:extLst>
      <p:ext uri="{BB962C8B-B14F-4D97-AF65-F5344CB8AC3E}">
        <p14:creationId xmlns:p14="http://schemas.microsoft.com/office/powerpoint/2010/main" val="221320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use of Screening, Brief Intervention and Referral to Treatment (SBIRT) for adolescent substance use is growing across a range of medical and behavioral health settings.  The SBIRT model for adolescents is attractive, given that it is an efficient and cost-conscious approach that can be taught to a wide range of service providers for a wide range of issues.  </a:t>
            </a:r>
          </a:p>
          <a:p>
            <a:endParaRPr lang="en-US" dirty="0"/>
          </a:p>
          <a:p>
            <a:r>
              <a:rPr lang="en-US" dirty="0"/>
              <a:t>Moreover, SBIRT is particularly fitting for adolescents because: </a:t>
            </a:r>
          </a:p>
          <a:p>
            <a:pPr marL="171450" indent="-171450">
              <a:buFont typeface="Arial" panose="020B0604020202020204" pitchFamily="34" charset="0"/>
              <a:buChar char="•"/>
            </a:pPr>
            <a:r>
              <a:rPr lang="en-US" dirty="0"/>
              <a:t>the content can readily be organized around a developmental perspective.</a:t>
            </a:r>
          </a:p>
          <a:p>
            <a:pPr marL="171450" indent="-171450">
              <a:buFont typeface="Arial" panose="020B0604020202020204" pitchFamily="34" charset="0"/>
              <a:buChar char="•"/>
            </a:pPr>
            <a:r>
              <a:rPr lang="en-US" dirty="0"/>
              <a:t>many substance-using adolescents do not need intensive, long-term treatment.</a:t>
            </a:r>
          </a:p>
          <a:p>
            <a:pPr marL="171450" indent="-171450">
              <a:buFont typeface="Arial" panose="020B0604020202020204" pitchFamily="34" charset="0"/>
              <a:buChar char="•"/>
            </a:pPr>
            <a:r>
              <a:rPr lang="en-US" dirty="0"/>
              <a:t>the client-centered, non-confrontational interviewing approach common to SBIRT is likely appealing to youth. </a:t>
            </a:r>
          </a:p>
          <a:p>
            <a:pPr marL="171450" indent="-171450">
              <a:buFont typeface="Arial" panose="020B0604020202020204" pitchFamily="34" charset="0"/>
              <a:buChar char="•"/>
            </a:pPr>
            <a:r>
              <a:rPr lang="en-US" dirty="0"/>
              <a:t>Uses a harm reduction approach.</a:t>
            </a:r>
          </a:p>
          <a:p>
            <a:pPr marL="628650" lvl="1" indent="-171450">
              <a:buFont typeface="Arial" panose="020B0604020202020204" pitchFamily="34" charset="0"/>
              <a:buChar char="•"/>
            </a:pPr>
            <a:r>
              <a:rPr lang="en-US" dirty="0"/>
              <a:t>Substance use (especially alcohol) is associated with the leading causes of death in this age group (accidents, suicide, homicide) and so any approach that may help reduce harm and risk of these outcomes is important. </a:t>
            </a:r>
          </a:p>
          <a:p>
            <a:pPr marL="628650" lvl="1" indent="-171450">
              <a:buFont typeface="Arial" panose="020B0604020202020204" pitchFamily="34" charset="0"/>
              <a:buChar char="•"/>
            </a:pPr>
            <a:r>
              <a:rPr lang="en-US" sz="1200" u="none" kern="1200" dirty="0">
                <a:solidFill>
                  <a:schemeClr val="tx1"/>
                </a:solidFill>
                <a:effectLst/>
                <a:latin typeface="+mn-lt"/>
                <a:ea typeface="+mn-ea"/>
                <a:cs typeface="+mn-cs"/>
              </a:rPr>
              <a:t>The “Contract for Life” agreement is a harm reduction tool practitioners can offer all adolescents to prevent the risks of driving under the influence/riding in a vehicle with an impaired driver. </a:t>
            </a:r>
            <a:r>
              <a:rPr lang="en-US" sz="1200" kern="1200" dirty="0">
                <a:solidFill>
                  <a:schemeClr val="tx1"/>
                </a:solidFill>
                <a:effectLst/>
                <a:latin typeface="+mn-lt"/>
                <a:ea typeface="+mn-ea"/>
                <a:cs typeface="+mn-cs"/>
              </a:rPr>
              <a:t>Access here: </a:t>
            </a:r>
            <a:r>
              <a:rPr lang="en-US" sz="1200" u="sng" kern="1200" dirty="0">
                <a:solidFill>
                  <a:schemeClr val="tx1"/>
                </a:solidFill>
                <a:effectLst/>
                <a:latin typeface="+mn-lt"/>
                <a:ea typeface="+mn-ea"/>
                <a:cs typeface="+mn-cs"/>
                <a:hlinkClick r:id="rId3"/>
              </a:rPr>
              <a:t>https://crafft.org/contract/</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17</a:t>
            </a:fld>
            <a:endParaRPr lang="en-US"/>
          </a:p>
        </p:txBody>
      </p:sp>
    </p:spTree>
    <p:extLst>
      <p:ext uri="{BB962C8B-B14F-4D97-AF65-F5344CB8AC3E}">
        <p14:creationId xmlns:p14="http://schemas.microsoft.com/office/powerpoint/2010/main" val="1878355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large body of research shows the effectiveness of the BI components of the SBIRT model for adults in medical settings and the evidence for this model for youth is growing.  </a:t>
            </a:r>
          </a:p>
          <a:p>
            <a:endParaRPr lang="en-US" dirty="0"/>
          </a:p>
          <a:p>
            <a:pPr lvl="0"/>
            <a:r>
              <a:rPr lang="en-US" dirty="0"/>
              <a:t>A meta-analysis of 45 brief alcohol interventions (reported in 24 studies) for adolescents (ages 11-18) and young adults (ages 19-30) found that relative to no treatment or treatment as usual, brief alcohol interventions were associated with significant reductions in alcohol use and alcohol-related problems. </a:t>
            </a:r>
            <a:r>
              <a:rPr lang="en-US" sz="1200" b="0" dirty="0"/>
              <a:t>The results were relatively consistent across the different therapeutic approaches, delivery sites, delivery formats, and intervention length.</a:t>
            </a: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u="sng" kern="1200" dirty="0">
                <a:solidFill>
                  <a:schemeClr val="tx1"/>
                </a:solidFill>
                <a:effectLst/>
                <a:latin typeface="+mn-lt"/>
                <a:ea typeface="+mn-ea"/>
                <a:cs typeface="+mn-cs"/>
              </a:rPr>
              <a:t>Source: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Tanner-Smith, E. E., &amp; Lipsey, M. W. (2015). Brief alcohol interventions for adolescents and young adults: A systematic review and meta-analysis.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Subst</a:t>
            </a:r>
            <a:r>
              <a:rPr lang="en-US" sz="1200" i="1" kern="1200" dirty="0">
                <a:solidFill>
                  <a:schemeClr val="tx1"/>
                </a:solidFill>
                <a:effectLst/>
                <a:latin typeface="+mn-lt"/>
                <a:ea typeface="+mn-ea"/>
                <a:cs typeface="+mn-cs"/>
              </a:rPr>
              <a:t> Abuse Treat, 21</a:t>
            </a:r>
            <a:r>
              <a:rPr lang="en-US" sz="1200" kern="1200" dirty="0">
                <a:solidFill>
                  <a:schemeClr val="tx1"/>
                </a:solidFill>
                <a:effectLst/>
                <a:latin typeface="+mn-lt"/>
                <a:ea typeface="+mn-ea"/>
                <a:cs typeface="+mn-cs"/>
              </a:rPr>
              <a:t>, 1-18.</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18</a:t>
            </a:fld>
            <a:endParaRPr lang="en-US"/>
          </a:p>
        </p:txBody>
      </p:sp>
    </p:spTree>
    <p:extLst>
      <p:ext uri="{BB962C8B-B14F-4D97-AF65-F5344CB8AC3E}">
        <p14:creationId xmlns:p14="http://schemas.microsoft.com/office/powerpoint/2010/main" val="92095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meta-analyses and one systematic review found small but significant effect sizes for substance use outcomes resulting from BI and MI.  </a:t>
            </a:r>
          </a:p>
          <a:p>
            <a:endParaRPr lang="en-US" dirty="0"/>
          </a:p>
          <a:p>
            <a:r>
              <a:rPr lang="en-US" dirty="0"/>
              <a:t>A randomized control trial found that a computerized screening and brief advice protocol reduced substance use at 3 and 12 months following the intervention and prevented initiation among those who had not started using substances.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Another study found that approximately 3 years following the BI, positive effects were still present.</a:t>
            </a:r>
            <a:endParaRPr lang="en-US" sz="1200" baseline="30000" dirty="0"/>
          </a:p>
          <a:p>
            <a:endParaRPr lang="en-US" dirty="0"/>
          </a:p>
          <a:p>
            <a:pPr marL="0" marR="0">
              <a:lnSpc>
                <a:spcPct val="120000"/>
              </a:lnSpc>
              <a:spcBef>
                <a:spcPts val="300"/>
              </a:spcBef>
              <a:spcAft>
                <a:spcPts val="300"/>
              </a:spcAft>
            </a:pPr>
            <a:r>
              <a:rPr lang="en-US" sz="1200" u="sng" dirty="0">
                <a:effectLst/>
                <a:latin typeface="+mn-lt"/>
                <a:ea typeface="Times New Roman" panose="02020603050405020304" pitchFamily="18" charset="0"/>
                <a:cs typeface="Times New Roman" panose="02020603050405020304" pitchFamily="18" charset="0"/>
              </a:rPr>
              <a:t>Sources 1st box</a:t>
            </a:r>
            <a:r>
              <a:rPr lang="en-US" sz="1200" dirty="0">
                <a:effectLst/>
                <a:latin typeface="+mn-lt"/>
                <a:ea typeface="Times New Roman" panose="02020603050405020304" pitchFamily="18" charset="0"/>
                <a:cs typeface="Times New Roman" panose="02020603050405020304" pitchFamily="18" charset="0"/>
              </a:rPr>
              <a:t>:</a:t>
            </a:r>
          </a:p>
          <a:p>
            <a:pPr marL="171450" marR="0" lvl="0" indent="-171450">
              <a:lnSpc>
                <a:spcPct val="120000"/>
              </a:lnSpc>
              <a:spcBef>
                <a:spcPts val="300"/>
              </a:spcBef>
              <a:spcAft>
                <a:spcPts val="300"/>
              </a:spcAft>
              <a:buSzPts val="1000"/>
              <a:buFont typeface="Arial" panose="020B0604020202020204" pitchFamily="34" charset="0"/>
              <a:buChar char="•"/>
            </a:pPr>
            <a:r>
              <a:rPr lang="en-US" sz="1200" dirty="0">
                <a:effectLst/>
                <a:latin typeface="+mn-lt"/>
                <a:ea typeface="Cambria" panose="02040503050406030204" pitchFamily="18" charset="0"/>
                <a:cs typeface="Arial" panose="020B0604020202020204" pitchFamily="34" charset="0"/>
              </a:rPr>
              <a:t>Barnett, E., Sussman, S., Smith, C., Rohrbach, L. A., &amp; </a:t>
            </a:r>
            <a:r>
              <a:rPr lang="en-US" sz="1200" dirty="0" err="1">
                <a:effectLst/>
                <a:latin typeface="+mn-lt"/>
                <a:ea typeface="Cambria" panose="02040503050406030204" pitchFamily="18" charset="0"/>
                <a:cs typeface="Arial" panose="020B0604020202020204" pitchFamily="34" charset="0"/>
              </a:rPr>
              <a:t>Spruijt</a:t>
            </a:r>
            <a:r>
              <a:rPr lang="en-US" sz="1200" dirty="0">
                <a:effectLst/>
                <a:latin typeface="+mn-lt"/>
                <a:ea typeface="Cambria" panose="02040503050406030204" pitchFamily="18" charset="0"/>
                <a:cs typeface="Arial" panose="020B0604020202020204" pitchFamily="34" charset="0"/>
              </a:rPr>
              <a:t>-Metz D. (2012). Motivational Interviewing for adolescent substance use: A review of the literature. </a:t>
            </a:r>
            <a:r>
              <a:rPr lang="en-US" sz="1200" i="1" dirty="0">
                <a:effectLst/>
                <a:latin typeface="+mn-lt"/>
                <a:ea typeface="Cambria" panose="02040503050406030204" pitchFamily="18" charset="0"/>
                <a:cs typeface="Arial" panose="020B0604020202020204" pitchFamily="34" charset="0"/>
              </a:rPr>
              <a:t>Addict </a:t>
            </a:r>
            <a:r>
              <a:rPr lang="en-US" sz="1200" i="1" dirty="0" err="1">
                <a:effectLst/>
                <a:latin typeface="+mn-lt"/>
                <a:ea typeface="Cambria" panose="02040503050406030204" pitchFamily="18" charset="0"/>
                <a:cs typeface="Arial" panose="020B0604020202020204" pitchFamily="34" charset="0"/>
              </a:rPr>
              <a:t>Behav</a:t>
            </a:r>
            <a:r>
              <a:rPr lang="en-US" sz="1200" i="1" dirty="0">
                <a:effectLst/>
                <a:latin typeface="+mn-lt"/>
                <a:ea typeface="Cambria" panose="02040503050406030204" pitchFamily="18" charset="0"/>
                <a:cs typeface="Arial" panose="020B0604020202020204" pitchFamily="34" charset="0"/>
              </a:rPr>
              <a:t>, 37</a:t>
            </a:r>
            <a:r>
              <a:rPr lang="en-US" sz="1200" dirty="0">
                <a:effectLst/>
                <a:latin typeface="+mn-lt"/>
                <a:ea typeface="Cambria" panose="02040503050406030204" pitchFamily="18" charset="0"/>
                <a:cs typeface="Arial" panose="020B0604020202020204" pitchFamily="34" charset="0"/>
              </a:rPr>
              <a:t>(12), 1325-1334.</a:t>
            </a:r>
            <a:endParaRPr lang="en-US" sz="1200" dirty="0">
              <a:effectLst/>
              <a:latin typeface="+mn-lt"/>
              <a:ea typeface="Times New Roman" panose="02020603050405020304" pitchFamily="18" charset="0"/>
              <a:cs typeface="Arial" panose="020B0604020202020204" pitchFamily="34" charset="0"/>
            </a:endParaRPr>
          </a:p>
          <a:p>
            <a:pPr marL="171450" marR="0" lvl="0" indent="-171450">
              <a:lnSpc>
                <a:spcPct val="120000"/>
              </a:lnSpc>
              <a:spcBef>
                <a:spcPts val="300"/>
              </a:spcBef>
              <a:spcAft>
                <a:spcPts val="300"/>
              </a:spcAft>
              <a:buSzPts val="1000"/>
              <a:buFont typeface="Arial" panose="020B0604020202020204" pitchFamily="34" charset="0"/>
              <a:buChar char="•"/>
            </a:pPr>
            <a:r>
              <a:rPr lang="en-US" sz="1200" dirty="0">
                <a:effectLst/>
                <a:latin typeface="+mn-lt"/>
                <a:ea typeface="Cambria" panose="02040503050406030204" pitchFamily="18" charset="0"/>
                <a:cs typeface="Arial" panose="020B0604020202020204" pitchFamily="34" charset="0"/>
              </a:rPr>
              <a:t>Carney, T., &amp; Myers, B. (2012). Effectiveness of early interventions for substance-using adolescents: Findings from a systematic review and meta-analysis. </a:t>
            </a:r>
            <a:r>
              <a:rPr lang="en-US" sz="1200" i="1" dirty="0" err="1">
                <a:effectLst/>
                <a:latin typeface="+mn-lt"/>
                <a:ea typeface="Cambria" panose="02040503050406030204" pitchFamily="18" charset="0"/>
                <a:cs typeface="Arial" panose="020B0604020202020204" pitchFamily="34" charset="0"/>
              </a:rPr>
              <a:t>Subst</a:t>
            </a:r>
            <a:r>
              <a:rPr lang="en-US" sz="1200" i="1" dirty="0">
                <a:effectLst/>
                <a:latin typeface="+mn-lt"/>
                <a:ea typeface="Cambria" panose="02040503050406030204" pitchFamily="18" charset="0"/>
                <a:cs typeface="Arial" panose="020B0604020202020204" pitchFamily="34" charset="0"/>
              </a:rPr>
              <a:t> Abuse Treat </a:t>
            </a:r>
            <a:r>
              <a:rPr lang="en-US" sz="1200" i="1" dirty="0" err="1">
                <a:effectLst/>
                <a:latin typeface="+mn-lt"/>
                <a:ea typeface="Cambria" panose="02040503050406030204" pitchFamily="18" charset="0"/>
                <a:cs typeface="Arial" panose="020B0604020202020204" pitchFamily="34" charset="0"/>
              </a:rPr>
              <a:t>Prev</a:t>
            </a:r>
            <a:r>
              <a:rPr lang="en-US" sz="1200" i="1" dirty="0">
                <a:effectLst/>
                <a:latin typeface="+mn-lt"/>
                <a:ea typeface="Cambria" panose="02040503050406030204" pitchFamily="18" charset="0"/>
                <a:cs typeface="Arial" panose="020B0604020202020204" pitchFamily="34" charset="0"/>
              </a:rPr>
              <a:t> Policy, 7</a:t>
            </a:r>
            <a:r>
              <a:rPr lang="en-US" sz="1200" dirty="0">
                <a:effectLst/>
                <a:latin typeface="+mn-lt"/>
                <a:ea typeface="Cambria" panose="02040503050406030204" pitchFamily="18" charset="0"/>
                <a:cs typeface="Arial" panose="020B0604020202020204" pitchFamily="34" charset="0"/>
              </a:rPr>
              <a:t>(1), 1-15.</a:t>
            </a:r>
            <a:endParaRPr lang="en-US" sz="1200" dirty="0">
              <a:effectLst/>
              <a:latin typeface="+mn-lt"/>
              <a:ea typeface="Times New Roman" panose="02020603050405020304" pitchFamily="18" charset="0"/>
              <a:cs typeface="Arial" panose="020B0604020202020204" pitchFamily="34" charset="0"/>
            </a:endParaRPr>
          </a:p>
          <a:p>
            <a:pPr marL="171450" marR="0" lvl="0" indent="-171450">
              <a:lnSpc>
                <a:spcPct val="120000"/>
              </a:lnSpc>
              <a:spcBef>
                <a:spcPts val="300"/>
              </a:spcBef>
              <a:spcAft>
                <a:spcPts val="300"/>
              </a:spcAft>
              <a:buSzPts val="1000"/>
              <a:buFont typeface="Arial" panose="020B0604020202020204" pitchFamily="34" charset="0"/>
              <a:buChar char="•"/>
            </a:pPr>
            <a:r>
              <a:rPr lang="en-US" sz="1200" dirty="0">
                <a:effectLst/>
                <a:latin typeface="+mn-lt"/>
                <a:ea typeface="Cambria" panose="02040503050406030204" pitchFamily="18" charset="0"/>
                <a:cs typeface="Arial" panose="020B0604020202020204" pitchFamily="34" charset="0"/>
              </a:rPr>
              <a:t>Tanner-Smith, E. E., &amp; Lipsey, M. W. (2015). Brief alcohol interventions for adolescents and young adults: A systematic review and meta-analysis. </a:t>
            </a:r>
            <a:r>
              <a:rPr lang="en-US" sz="1200" i="1" dirty="0">
                <a:effectLst/>
                <a:latin typeface="+mn-lt"/>
                <a:ea typeface="Cambria" panose="02040503050406030204" pitchFamily="18" charset="0"/>
                <a:cs typeface="Arial" panose="020B0604020202020204" pitchFamily="34" charset="0"/>
              </a:rPr>
              <a:t>J </a:t>
            </a:r>
            <a:r>
              <a:rPr lang="en-US" sz="1200" i="1" dirty="0" err="1">
                <a:effectLst/>
                <a:latin typeface="+mn-lt"/>
                <a:ea typeface="Cambria" panose="02040503050406030204" pitchFamily="18" charset="0"/>
                <a:cs typeface="Arial" panose="020B0604020202020204" pitchFamily="34" charset="0"/>
              </a:rPr>
              <a:t>Subst</a:t>
            </a:r>
            <a:r>
              <a:rPr lang="en-US" sz="1200" i="1" dirty="0">
                <a:effectLst/>
                <a:latin typeface="+mn-lt"/>
                <a:ea typeface="Cambria" panose="02040503050406030204" pitchFamily="18" charset="0"/>
                <a:cs typeface="Arial" panose="020B0604020202020204" pitchFamily="34" charset="0"/>
              </a:rPr>
              <a:t> Abuse Treat, 21</a:t>
            </a:r>
            <a:r>
              <a:rPr lang="en-US" sz="1200" dirty="0">
                <a:effectLst/>
                <a:latin typeface="+mn-lt"/>
                <a:ea typeface="Cambria" panose="02040503050406030204" pitchFamily="18" charset="0"/>
                <a:cs typeface="Arial" panose="020B0604020202020204" pitchFamily="34" charset="0"/>
              </a:rPr>
              <a:t>, 1-18.</a:t>
            </a:r>
            <a:endParaRPr lang="en-US" sz="1200" dirty="0">
              <a:effectLst/>
              <a:latin typeface="+mn-lt"/>
              <a:ea typeface="Times New Roman" panose="02020603050405020304" pitchFamily="18" charset="0"/>
              <a:cs typeface="Arial" panose="020B0604020202020204" pitchFamily="34" charset="0"/>
            </a:endParaRPr>
          </a:p>
          <a:p>
            <a:pPr marL="171450" marR="0" lvl="0" indent="-171450">
              <a:lnSpc>
                <a:spcPct val="120000"/>
              </a:lnSpc>
              <a:spcBef>
                <a:spcPts val="300"/>
              </a:spcBef>
              <a:spcAft>
                <a:spcPts val="300"/>
              </a:spcAft>
              <a:buSzPts val="1000"/>
              <a:buFont typeface="Arial" panose="020B0604020202020204" pitchFamily="34" charset="0"/>
              <a:buChar char="•"/>
            </a:pPr>
            <a:r>
              <a:rPr lang="en-US" sz="1200" dirty="0">
                <a:effectLst/>
                <a:latin typeface="+mn-lt"/>
                <a:ea typeface="Cambria" panose="02040503050406030204" pitchFamily="18" charset="0"/>
                <a:cs typeface="Arial" panose="020B0604020202020204" pitchFamily="34" charset="0"/>
              </a:rPr>
              <a:t>Steele, D. W., Becker, S. J., </a:t>
            </a:r>
            <a:r>
              <a:rPr lang="en-US" sz="1200" dirty="0" err="1">
                <a:effectLst/>
                <a:latin typeface="+mn-lt"/>
                <a:ea typeface="Cambria" panose="02040503050406030204" pitchFamily="18" charset="0"/>
                <a:cs typeface="Arial" panose="020B0604020202020204" pitchFamily="34" charset="0"/>
              </a:rPr>
              <a:t>Danko</a:t>
            </a:r>
            <a:r>
              <a:rPr lang="en-US" sz="1200" dirty="0">
                <a:effectLst/>
                <a:latin typeface="+mn-lt"/>
                <a:ea typeface="Cambria" panose="02040503050406030204" pitchFamily="18" charset="0"/>
                <a:cs typeface="Arial" panose="020B0604020202020204" pitchFamily="34" charset="0"/>
              </a:rPr>
              <a:t>, K. J., et al. (2020). </a:t>
            </a:r>
            <a:r>
              <a:rPr lang="en-US" sz="1200" i="1" dirty="0">
                <a:effectLst/>
                <a:latin typeface="+mn-lt"/>
                <a:ea typeface="Cambria" panose="02040503050406030204" pitchFamily="18" charset="0"/>
                <a:cs typeface="Arial" panose="020B0604020202020204" pitchFamily="34" charset="0"/>
              </a:rPr>
              <a:t>Interventions for Substance Use Disorders in Adolescents: A Systematic Review</a:t>
            </a:r>
            <a:r>
              <a:rPr lang="en-US" sz="1200" dirty="0">
                <a:effectLst/>
                <a:latin typeface="+mn-lt"/>
                <a:ea typeface="Cambria" panose="02040503050406030204" pitchFamily="18" charset="0"/>
                <a:cs typeface="Arial" panose="020B0604020202020204" pitchFamily="34" charset="0"/>
              </a:rPr>
              <a:t>. Agency for Healthcare Research and Quality. </a:t>
            </a:r>
            <a:endParaRPr lang="en-US" sz="1200" dirty="0">
              <a:effectLst/>
              <a:latin typeface="+mn-lt"/>
              <a:ea typeface="Times New Roman" panose="02020603050405020304" pitchFamily="18" charset="0"/>
              <a:cs typeface="Arial" panose="020B0604020202020204" pitchFamily="34" charset="0"/>
            </a:endParaRPr>
          </a:p>
          <a:p>
            <a:pPr marL="171450" marR="0" lvl="0" indent="-171450">
              <a:lnSpc>
                <a:spcPct val="120000"/>
              </a:lnSpc>
              <a:spcBef>
                <a:spcPts val="300"/>
              </a:spcBef>
              <a:spcAft>
                <a:spcPts val="300"/>
              </a:spcAft>
              <a:buSzPts val="1000"/>
              <a:buFont typeface="Arial" panose="020B0604020202020204" pitchFamily="34" charset="0"/>
              <a:buChar char="•"/>
            </a:pPr>
            <a:r>
              <a:rPr lang="en-US" sz="1200" dirty="0">
                <a:effectLst/>
                <a:latin typeface="+mn-lt"/>
                <a:ea typeface="Cambria" panose="02040503050406030204" pitchFamily="18" charset="0"/>
                <a:cs typeface="Arial" panose="020B0604020202020204" pitchFamily="34" charset="0"/>
              </a:rPr>
              <a:t>Steele, D. W., Becker, S. J., </a:t>
            </a:r>
            <a:r>
              <a:rPr lang="en-US" sz="1200" dirty="0" err="1">
                <a:effectLst/>
                <a:latin typeface="+mn-lt"/>
                <a:ea typeface="Cambria" panose="02040503050406030204" pitchFamily="18" charset="0"/>
                <a:cs typeface="Arial" panose="020B0604020202020204" pitchFamily="34" charset="0"/>
              </a:rPr>
              <a:t>Danko</a:t>
            </a:r>
            <a:r>
              <a:rPr lang="en-US" sz="1200" dirty="0">
                <a:effectLst/>
                <a:latin typeface="+mn-lt"/>
                <a:ea typeface="Cambria" panose="02040503050406030204" pitchFamily="18" charset="0"/>
                <a:cs typeface="Arial" panose="020B0604020202020204" pitchFamily="34" charset="0"/>
              </a:rPr>
              <a:t>, K. J., et al. (2020). Brief behavioral interventions for substance use in adolescents: A meta-analysis. </a:t>
            </a:r>
            <a:r>
              <a:rPr lang="en-US" sz="1200" i="1" dirty="0">
                <a:effectLst/>
                <a:latin typeface="+mn-lt"/>
                <a:ea typeface="Cambria" panose="02040503050406030204" pitchFamily="18" charset="0"/>
                <a:cs typeface="Arial" panose="020B0604020202020204" pitchFamily="34" charset="0"/>
              </a:rPr>
              <a:t>Pediatrics, 146</a:t>
            </a:r>
            <a:r>
              <a:rPr lang="en-US" sz="1200" dirty="0">
                <a:effectLst/>
                <a:latin typeface="+mn-lt"/>
                <a:ea typeface="Cambria" panose="02040503050406030204" pitchFamily="18" charset="0"/>
                <a:cs typeface="Arial" panose="020B0604020202020204" pitchFamily="34" charset="0"/>
              </a:rPr>
              <a:t>(4),</a:t>
            </a:r>
            <a:r>
              <a:rPr lang="en-US" sz="1200" dirty="0">
                <a:effectLst/>
                <a:latin typeface="+mn-lt"/>
                <a:ea typeface="Times New Roman" panose="02020603050405020304" pitchFamily="18" charset="0"/>
                <a:cs typeface="Arial" panose="020B0604020202020204" pitchFamily="34" charset="0"/>
              </a:rPr>
              <a:t> </a:t>
            </a:r>
            <a:r>
              <a:rPr lang="en-US" sz="1200" dirty="0">
                <a:effectLst/>
                <a:latin typeface="+mn-lt"/>
                <a:ea typeface="Cambria" panose="02040503050406030204" pitchFamily="18" charset="0"/>
                <a:cs typeface="Arial" panose="020B0604020202020204" pitchFamily="34" charset="0"/>
              </a:rPr>
              <a:t>e20200351.</a:t>
            </a:r>
            <a:endParaRPr lang="en-US" sz="120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220980" marR="0" indent="-228600">
              <a:lnSpc>
                <a:spcPct val="120000"/>
              </a:lnSpc>
              <a:spcBef>
                <a:spcPts val="300"/>
              </a:spcBef>
              <a:spcAft>
                <a:spcPts val="300"/>
              </a:spcAft>
            </a:pPr>
            <a:r>
              <a:rPr lang="en-US" sz="1200" u="sng" dirty="0">
                <a:effectLst/>
                <a:latin typeface="+mn-lt"/>
                <a:ea typeface="Times New Roman" panose="02020603050405020304" pitchFamily="18" charset="0"/>
                <a:cs typeface="Arial" panose="020B0604020202020204" pitchFamily="34" charset="0"/>
              </a:rPr>
              <a:t>Source 2</a:t>
            </a:r>
            <a:r>
              <a:rPr lang="en-US" sz="1200" u="sng" baseline="30000" dirty="0">
                <a:effectLst/>
                <a:latin typeface="+mn-lt"/>
                <a:ea typeface="Times New Roman" panose="02020603050405020304" pitchFamily="18" charset="0"/>
                <a:cs typeface="Arial" panose="020B0604020202020204" pitchFamily="34" charset="0"/>
              </a:rPr>
              <a:t>nd</a:t>
            </a:r>
            <a:r>
              <a:rPr lang="en-US" sz="1200" u="sng" dirty="0">
                <a:effectLst/>
                <a:latin typeface="+mn-lt"/>
                <a:ea typeface="Times New Roman" panose="02020603050405020304" pitchFamily="18" charset="0"/>
                <a:cs typeface="Arial" panose="020B0604020202020204" pitchFamily="34" charset="0"/>
              </a:rPr>
              <a:t> box</a:t>
            </a:r>
            <a:r>
              <a:rPr lang="en-US" sz="1200" dirty="0">
                <a:effectLst/>
                <a:latin typeface="+mn-lt"/>
                <a:ea typeface="Times New Roman" panose="02020603050405020304" pitchFamily="18" charset="0"/>
                <a:cs typeface="Arial" panose="020B0604020202020204" pitchFamily="34" charset="0"/>
              </a:rPr>
              <a:t>:</a:t>
            </a:r>
          </a:p>
          <a:p>
            <a:pPr marL="285750" marR="0" lvl="0" indent="-285750">
              <a:lnSpc>
                <a:spcPct val="120000"/>
              </a:lnSpc>
              <a:spcBef>
                <a:spcPts val="300"/>
              </a:spcBef>
              <a:spcAft>
                <a:spcPts val="300"/>
              </a:spcAft>
              <a:buSzPts val="1000"/>
              <a:buFont typeface="Arial" panose="020B0604020202020204" pitchFamily="34" charset="0"/>
              <a:buChar char="•"/>
            </a:pPr>
            <a:r>
              <a:rPr lang="en-US" sz="1200" dirty="0">
                <a:effectLst/>
                <a:latin typeface="+mn-lt"/>
                <a:ea typeface="Cambria" panose="02040503050406030204" pitchFamily="18" charset="0"/>
                <a:cs typeface="Arial" panose="020B0604020202020204" pitchFamily="34" charset="0"/>
              </a:rPr>
              <a:t>Harris, S. K., </a:t>
            </a:r>
            <a:r>
              <a:rPr lang="en-US" sz="1200" dirty="0" err="1">
                <a:effectLst/>
                <a:latin typeface="+mn-lt"/>
                <a:ea typeface="Cambria" panose="02040503050406030204" pitchFamily="18" charset="0"/>
                <a:cs typeface="Arial" panose="020B0604020202020204" pitchFamily="34" charset="0"/>
              </a:rPr>
              <a:t>Csemy</a:t>
            </a:r>
            <a:r>
              <a:rPr lang="en-US" sz="1200" dirty="0">
                <a:effectLst/>
                <a:latin typeface="+mn-lt"/>
                <a:ea typeface="Cambria" panose="02040503050406030204" pitchFamily="18" charset="0"/>
                <a:cs typeface="Arial" panose="020B0604020202020204" pitchFamily="34" charset="0"/>
              </a:rPr>
              <a:t>, L., </a:t>
            </a:r>
            <a:r>
              <a:rPr lang="en-US" sz="1200" dirty="0" err="1">
                <a:effectLst/>
                <a:latin typeface="+mn-lt"/>
                <a:ea typeface="Cambria" panose="02040503050406030204" pitchFamily="18" charset="0"/>
                <a:cs typeface="Arial" panose="020B0604020202020204" pitchFamily="34" charset="0"/>
              </a:rPr>
              <a:t>Sherritt</a:t>
            </a:r>
            <a:r>
              <a:rPr lang="en-US" sz="1200" dirty="0">
                <a:effectLst/>
                <a:latin typeface="+mn-lt"/>
                <a:ea typeface="Cambria" panose="02040503050406030204" pitchFamily="18" charset="0"/>
                <a:cs typeface="Arial" panose="020B0604020202020204" pitchFamily="34" charset="0"/>
              </a:rPr>
              <a:t>, L., et al. (2012). Computer-facilitated substance use screening and brief advice for teens in primary care: An international trial. </a:t>
            </a:r>
            <a:r>
              <a:rPr lang="en-US" sz="1200" i="1" dirty="0">
                <a:effectLst/>
                <a:latin typeface="+mn-lt"/>
                <a:ea typeface="Cambria" panose="02040503050406030204" pitchFamily="18" charset="0"/>
                <a:cs typeface="Arial" panose="020B0604020202020204" pitchFamily="34" charset="0"/>
              </a:rPr>
              <a:t>Pediatrics, 129</a:t>
            </a:r>
            <a:r>
              <a:rPr lang="en-US" sz="1200" dirty="0">
                <a:effectLst/>
                <a:latin typeface="+mn-lt"/>
                <a:ea typeface="Cambria" panose="02040503050406030204" pitchFamily="18" charset="0"/>
                <a:cs typeface="Arial" panose="020B0604020202020204" pitchFamily="34" charset="0"/>
              </a:rPr>
              <a:t>(6), 1072-1082.</a:t>
            </a:r>
          </a:p>
          <a:p>
            <a:pPr marL="285750" marR="0" lvl="0" indent="-285750">
              <a:lnSpc>
                <a:spcPct val="120000"/>
              </a:lnSpc>
              <a:spcBef>
                <a:spcPts val="300"/>
              </a:spcBef>
              <a:spcAft>
                <a:spcPts val="300"/>
              </a:spcAft>
              <a:buSzPts val="1000"/>
              <a:buFont typeface="Arial" panose="020B0604020202020204" pitchFamily="34" charset="0"/>
              <a:buChar char="•"/>
            </a:pPr>
            <a:endParaRPr lang="en-US" sz="1200" dirty="0">
              <a:effectLst/>
              <a:latin typeface="+mn-lt"/>
              <a:ea typeface="Cambria" panose="02040503050406030204" pitchFamily="18" charset="0"/>
              <a:cs typeface="Arial" panose="020B0604020202020204" pitchFamily="34" charset="0"/>
            </a:endParaRPr>
          </a:p>
          <a:p>
            <a:pPr marL="0" marR="0">
              <a:lnSpc>
                <a:spcPct val="120000"/>
              </a:lnSpc>
              <a:spcBef>
                <a:spcPts val="300"/>
              </a:spcBef>
              <a:spcAft>
                <a:spcPts val="300"/>
              </a:spcAft>
            </a:pPr>
            <a:r>
              <a:rPr lang="en-US" sz="1200" u="sng" dirty="0">
                <a:effectLst/>
                <a:latin typeface="+mn-lt"/>
                <a:ea typeface="Times New Roman" panose="02020603050405020304" pitchFamily="18" charset="0"/>
                <a:cs typeface="Times New Roman" panose="02020603050405020304" pitchFamily="18" charset="0"/>
              </a:rPr>
              <a:t>Source 3</a:t>
            </a:r>
            <a:r>
              <a:rPr lang="en-US" sz="1200" u="sng" baseline="30000" dirty="0">
                <a:effectLst/>
                <a:latin typeface="+mn-lt"/>
                <a:ea typeface="Times New Roman" panose="02020603050405020304" pitchFamily="18" charset="0"/>
                <a:cs typeface="Times New Roman" panose="02020603050405020304" pitchFamily="18" charset="0"/>
              </a:rPr>
              <a:t>rd</a:t>
            </a:r>
            <a:r>
              <a:rPr lang="en-US" sz="1200" u="sng" dirty="0">
                <a:effectLst/>
                <a:latin typeface="+mn-lt"/>
                <a:ea typeface="Times New Roman" panose="02020603050405020304" pitchFamily="18" charset="0"/>
                <a:cs typeface="Times New Roman" panose="02020603050405020304" pitchFamily="18" charset="0"/>
              </a:rPr>
              <a:t> box:</a:t>
            </a:r>
            <a:endParaRPr lang="en-US" sz="1200" dirty="0">
              <a:effectLst/>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Times New Roman" panose="02020603050405020304" pitchFamily="18" charset="0"/>
              </a:rPr>
              <a:t>Abedi, B., Reardon, S., Winters, K. C., &amp; Lee, S. (2019). Long-term outcome of a brief intervention to address adolescent drug abuse in a school setting. </a:t>
            </a:r>
            <a:r>
              <a:rPr lang="en-US" sz="1200" i="1" dirty="0">
                <a:effectLst/>
                <a:latin typeface="+mn-lt"/>
                <a:ea typeface="Times New Roman" panose="02020603050405020304" pitchFamily="18" charset="0"/>
              </a:rPr>
              <a:t>J Child and </a:t>
            </a:r>
            <a:r>
              <a:rPr lang="en-US" sz="1200" i="1" dirty="0" err="1">
                <a:effectLst/>
                <a:latin typeface="+mn-lt"/>
                <a:ea typeface="Times New Roman" panose="02020603050405020304" pitchFamily="18" charset="0"/>
              </a:rPr>
              <a:t>Adolesc</a:t>
            </a:r>
            <a:r>
              <a:rPr lang="en-US" sz="1200" i="1" dirty="0">
                <a:effectLst/>
                <a:latin typeface="+mn-lt"/>
                <a:ea typeface="Times New Roman" panose="02020603050405020304" pitchFamily="18" charset="0"/>
              </a:rPr>
              <a:t> </a:t>
            </a:r>
            <a:r>
              <a:rPr lang="en-US" sz="1200" i="1" dirty="0" err="1">
                <a:effectLst/>
                <a:latin typeface="+mn-lt"/>
                <a:ea typeface="Times New Roman" panose="02020603050405020304" pitchFamily="18" charset="0"/>
              </a:rPr>
              <a:t>Subst</a:t>
            </a:r>
            <a:r>
              <a:rPr lang="en-US" sz="1200" i="1" dirty="0">
                <a:effectLst/>
                <a:latin typeface="+mn-lt"/>
                <a:ea typeface="Times New Roman" panose="02020603050405020304" pitchFamily="18" charset="0"/>
              </a:rPr>
              <a:t> Abuse, 28</a:t>
            </a:r>
            <a:r>
              <a:rPr lang="en-US" sz="1200" dirty="0">
                <a:effectLst/>
                <a:latin typeface="+mn-lt"/>
                <a:ea typeface="Times New Roman" panose="02020603050405020304" pitchFamily="18" charset="0"/>
              </a:rPr>
              <a:t>(2), 132-141. </a:t>
            </a:r>
            <a:endParaRPr lang="en-US" sz="1200" dirty="0">
              <a:effectLst/>
              <a:latin typeface="+mn-lt"/>
              <a:ea typeface="Times New Roman" panose="02020603050405020304" pitchFamily="18" charset="0"/>
              <a:cs typeface="Arial" panose="020B0604020202020204" pitchFamily="34" charset="0"/>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19</a:t>
            </a:fld>
            <a:endParaRPr lang="en-US"/>
          </a:p>
        </p:txBody>
      </p:sp>
    </p:spTree>
    <p:extLst>
      <p:ext uri="{BB962C8B-B14F-4D97-AF65-F5344CB8AC3E}">
        <p14:creationId xmlns:p14="http://schemas.microsoft.com/office/powerpoint/2010/main" val="378500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Specifically, this is “Module 3: Brief Intervention.”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2</a:t>
            </a:fld>
            <a:endParaRPr lang="en-US"/>
          </a:p>
        </p:txBody>
      </p:sp>
    </p:spTree>
    <p:extLst>
      <p:ext uri="{BB962C8B-B14F-4D97-AF65-F5344CB8AC3E}">
        <p14:creationId xmlns:p14="http://schemas.microsoft.com/office/powerpoint/2010/main" val="39760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Preventive Services Task Force (USPSTF) reviewed the research on screening for unhealthy alcohol use in primary care and providing brief, problem-solving counseling (brief intervention).  It recommended that alcohol screening and brief intervention (SBI) and drug screening be a routine practice for individuals ages 18 and older. </a:t>
            </a:r>
          </a:p>
          <a:p>
            <a:endParaRPr lang="en-US" dirty="0"/>
          </a:p>
          <a:p>
            <a:r>
              <a:rPr lang="en-US" dirty="0"/>
              <a:t>However, the USPSTF’s review of the literature with individuals under the age of 18 indicated that, though findings were promising, there was not enough published peer-reviewed studies to determine whether SBI should be recommended as routine practice for adolescents in primary care.  Most published studies came from school settings rather than primary care settings. Since the release of these recommendations, there has been a call to the scientific community to publish findings from studies focused on SBIRT with adolescents. </a:t>
            </a:r>
          </a:p>
          <a:p>
            <a:endParaRPr lang="en-US" dirty="0"/>
          </a:p>
          <a:p>
            <a:r>
              <a:rPr lang="en-US" dirty="0"/>
              <a:t>Nonetheless, despite no formal recommendation from the USPSTF for adolescent SBI, the American Academy of </a:t>
            </a:r>
            <a:r>
              <a:rPr lang="en-US" sz="1200" dirty="0">
                <a:latin typeface="+mn-lt"/>
              </a:rPr>
              <a:t>Pediatrics (AAP) and other professional medical associations and government agencies recommend incorporating SBI, and when possible, a referral to treatment (RT), into routine care for adolescents.</a:t>
            </a:r>
          </a:p>
          <a:p>
            <a:endParaRPr lang="en-US" sz="1200" dirty="0">
              <a:latin typeface="+mn-lt"/>
            </a:endParaRPr>
          </a:p>
          <a:p>
            <a:pPr marL="0" marR="0" indent="0">
              <a:lnSpc>
                <a:spcPct val="120000"/>
              </a:lnSpc>
              <a:spcBef>
                <a:spcPts val="300"/>
              </a:spcBef>
              <a:spcAft>
                <a:spcPts val="300"/>
              </a:spcAft>
            </a:pPr>
            <a:r>
              <a:rPr lang="en-US" sz="1200" u="sng" dirty="0">
                <a:effectLst/>
                <a:latin typeface="+mn-lt"/>
                <a:ea typeface="Times New Roman" panose="02020603050405020304" pitchFamily="18" charset="0"/>
                <a:cs typeface="Arial" panose="020B0604020202020204" pitchFamily="34" charset="0"/>
              </a:rPr>
              <a:t>Sources:</a:t>
            </a:r>
          </a:p>
          <a:p>
            <a:pPr marL="171450" marR="0" indent="-171450">
              <a:lnSpc>
                <a:spcPct val="120000"/>
              </a:lnSpc>
              <a:spcBef>
                <a:spcPts val="300"/>
              </a:spcBef>
              <a:spcAft>
                <a:spcPts val="300"/>
              </a:spcAft>
              <a:buFont typeface="Arial" panose="020B0604020202020204" pitchFamily="34" charset="0"/>
              <a:buChar char="•"/>
            </a:pPr>
            <a:r>
              <a:rPr lang="en-US" sz="1200" dirty="0">
                <a:effectLst/>
                <a:latin typeface="+mn-lt"/>
                <a:ea typeface="Times New Roman" panose="02020603050405020304" pitchFamily="18" charset="0"/>
                <a:cs typeface="Arial" panose="020B0604020202020204" pitchFamily="34" charset="0"/>
              </a:rPr>
              <a:t>U.S. Preventive Services Task Force. (2018). Screening and behavioral counseling interventions to reduce unhealthy alcohol use in adolescents and adults: U.S. Preventive Services Task Force Recommendation Statement. </a:t>
            </a:r>
            <a:r>
              <a:rPr lang="en-US" sz="1200" i="1" dirty="0">
                <a:effectLst/>
                <a:latin typeface="+mn-lt"/>
                <a:ea typeface="Times New Roman" panose="02020603050405020304" pitchFamily="18" charset="0"/>
                <a:cs typeface="Arial" panose="020B0604020202020204" pitchFamily="34" charset="0"/>
              </a:rPr>
              <a:t>JAMA</a:t>
            </a:r>
            <a:r>
              <a:rPr lang="en-US" sz="1200" dirty="0">
                <a:effectLst/>
                <a:latin typeface="+mn-lt"/>
                <a:ea typeface="Times New Roman" panose="02020603050405020304" pitchFamily="18" charset="0"/>
                <a:cs typeface="Arial" panose="020B0604020202020204" pitchFamily="34" charset="0"/>
              </a:rPr>
              <a:t>, </a:t>
            </a:r>
            <a:r>
              <a:rPr lang="en-US" sz="1200" i="1" dirty="0">
                <a:effectLst/>
                <a:latin typeface="+mn-lt"/>
                <a:ea typeface="Times New Roman" panose="02020603050405020304" pitchFamily="18" charset="0"/>
                <a:cs typeface="Arial" panose="020B0604020202020204" pitchFamily="34" charset="0"/>
              </a:rPr>
              <a:t>320</a:t>
            </a:r>
            <a:r>
              <a:rPr lang="en-US" sz="1200" dirty="0">
                <a:effectLst/>
                <a:latin typeface="+mn-lt"/>
                <a:ea typeface="Times New Roman" panose="02020603050405020304" pitchFamily="18" charset="0"/>
                <a:cs typeface="Arial" panose="020B0604020202020204" pitchFamily="34" charset="0"/>
              </a:rPr>
              <a:t>(18), 1899-1909.</a:t>
            </a:r>
          </a:p>
          <a:p>
            <a:pPr marL="171450" marR="0" indent="-171450">
              <a:lnSpc>
                <a:spcPct val="120000"/>
              </a:lnSpc>
              <a:spcBef>
                <a:spcPts val="300"/>
              </a:spcBef>
              <a:spcAft>
                <a:spcPts val="300"/>
              </a:spcAft>
              <a:buFont typeface="Arial" panose="020B0604020202020204" pitchFamily="34" charset="0"/>
              <a:buChar char="•"/>
            </a:pPr>
            <a:r>
              <a:rPr lang="en-US" sz="1200" dirty="0">
                <a:effectLst/>
                <a:latin typeface="+mn-lt"/>
                <a:ea typeface="Times New Roman" panose="02020603050405020304" pitchFamily="18" charset="0"/>
              </a:rPr>
              <a:t>U.S. Preventive Services Task Force. (2020). Screening for unhealthy drug use: U.S. Preventive Services Task Force Recommendation Statement. </a:t>
            </a:r>
            <a:r>
              <a:rPr lang="en-US" sz="1200" i="1" dirty="0">
                <a:effectLst/>
                <a:latin typeface="+mn-lt"/>
                <a:ea typeface="Times New Roman" panose="02020603050405020304" pitchFamily="18" charset="0"/>
              </a:rPr>
              <a:t>JAMA, 323</a:t>
            </a:r>
            <a:r>
              <a:rPr lang="en-US" sz="1200" dirty="0">
                <a:solidFill>
                  <a:srgbClr val="333333"/>
                </a:solidFill>
                <a:effectLst/>
                <a:latin typeface="+mn-lt"/>
                <a:ea typeface="Times New Roman" panose="02020603050405020304" pitchFamily="18" charset="0"/>
              </a:rPr>
              <a:t>(22), 2301–2309.</a:t>
            </a:r>
          </a:p>
          <a:p>
            <a:pPr marL="0" indent="0">
              <a:buFont typeface="Arial" panose="020B0604020202020204" pitchFamily="34" charset="0"/>
              <a:buNone/>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20</a:t>
            </a:fld>
            <a:endParaRPr lang="en-US"/>
          </a:p>
        </p:txBody>
      </p:sp>
    </p:spTree>
    <p:extLst>
      <p:ext uri="{BB962C8B-B14F-4D97-AF65-F5344CB8AC3E}">
        <p14:creationId xmlns:p14="http://schemas.microsoft.com/office/powerpoint/2010/main" val="1652799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Figure shows results from </a:t>
            </a:r>
            <a:r>
              <a:rPr lang="en-US" sz="1200" dirty="0"/>
              <a:t>meta-analysis, systematic reviews, and other studies on BI for adolescents:</a:t>
            </a:r>
          </a:p>
        </p:txBody>
      </p:sp>
      <p:sp>
        <p:nvSpPr>
          <p:cNvPr id="4" name="Slide Number Placeholder 3"/>
          <p:cNvSpPr>
            <a:spLocks noGrp="1"/>
          </p:cNvSpPr>
          <p:nvPr>
            <p:ph type="sldNum" sz="quarter" idx="5"/>
          </p:nvPr>
        </p:nvSpPr>
        <p:spPr/>
        <p:txBody>
          <a:bodyPr/>
          <a:lstStyle/>
          <a:p>
            <a:fld id="{26C93B13-99C8-9641-A2A8-61B35DF23488}" type="slidenum">
              <a:rPr lang="en-US" smtClean="0"/>
              <a:t>21</a:t>
            </a:fld>
            <a:endParaRPr lang="en-US"/>
          </a:p>
        </p:txBody>
      </p:sp>
    </p:spTree>
    <p:extLst>
      <p:ext uri="{BB962C8B-B14F-4D97-AF65-F5344CB8AC3E}">
        <p14:creationId xmlns:p14="http://schemas.microsoft.com/office/powerpoint/2010/main" val="3374831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26C93B13-99C8-9641-A2A8-61B35DF23488}" type="slidenum">
              <a:rPr lang="en-US" smtClean="0"/>
              <a:t>22</a:t>
            </a:fld>
            <a:endParaRPr lang="en-US"/>
          </a:p>
        </p:txBody>
      </p:sp>
    </p:spTree>
    <p:extLst>
      <p:ext uri="{BB962C8B-B14F-4D97-AF65-F5344CB8AC3E}">
        <p14:creationId xmlns:p14="http://schemas.microsoft.com/office/powerpoint/2010/main" val="428895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Meta-analysis, systematic reviews, and other studies on BI </a:t>
            </a:r>
            <a:r>
              <a:rPr lang="en-US" dirty="0"/>
              <a:t>with those ages 18 and older have shown an impact on substance use and related outcomes (e.g., injury, hospitalization, academic impairment, driving under the influence, reduction in alcohol use). </a:t>
            </a:r>
          </a:p>
          <a:p>
            <a:endParaRPr lang="en-US" dirty="0"/>
          </a:p>
          <a:p>
            <a:r>
              <a:rPr lang="en-US" dirty="0"/>
              <a:t>All included young adults, with some focused specifically on that population (e.g., college students).</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23</a:t>
            </a:fld>
            <a:endParaRPr lang="en-US"/>
          </a:p>
        </p:txBody>
      </p:sp>
    </p:spTree>
    <p:extLst>
      <p:ext uri="{BB962C8B-B14F-4D97-AF65-F5344CB8AC3E}">
        <p14:creationId xmlns:p14="http://schemas.microsoft.com/office/powerpoint/2010/main" val="2698475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Continued…</a:t>
            </a:r>
          </a:p>
        </p:txBody>
      </p:sp>
      <p:sp>
        <p:nvSpPr>
          <p:cNvPr id="4" name="Slide Number Placeholder 3"/>
          <p:cNvSpPr>
            <a:spLocks noGrp="1"/>
          </p:cNvSpPr>
          <p:nvPr>
            <p:ph type="sldNum" sz="quarter" idx="5"/>
          </p:nvPr>
        </p:nvSpPr>
        <p:spPr/>
        <p:txBody>
          <a:bodyPr/>
          <a:lstStyle/>
          <a:p>
            <a:fld id="{26C93B13-99C8-9641-A2A8-61B35DF23488}" type="slidenum">
              <a:rPr lang="en-US" smtClean="0"/>
              <a:t>24</a:t>
            </a:fld>
            <a:endParaRPr lang="en-US"/>
          </a:p>
        </p:txBody>
      </p:sp>
    </p:spTree>
    <p:extLst>
      <p:ext uri="{BB962C8B-B14F-4D97-AF65-F5344CB8AC3E}">
        <p14:creationId xmlns:p14="http://schemas.microsoft.com/office/powerpoint/2010/main" val="1804543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Continued…</a:t>
            </a:r>
          </a:p>
        </p:txBody>
      </p:sp>
      <p:sp>
        <p:nvSpPr>
          <p:cNvPr id="4" name="Slide Number Placeholder 3"/>
          <p:cNvSpPr>
            <a:spLocks noGrp="1"/>
          </p:cNvSpPr>
          <p:nvPr>
            <p:ph type="sldNum" sz="quarter" idx="5"/>
          </p:nvPr>
        </p:nvSpPr>
        <p:spPr/>
        <p:txBody>
          <a:bodyPr/>
          <a:lstStyle/>
          <a:p>
            <a:fld id="{26C93B13-99C8-9641-A2A8-61B35DF23488}" type="slidenum">
              <a:rPr lang="en-US" smtClean="0"/>
              <a:t>25</a:t>
            </a:fld>
            <a:endParaRPr lang="en-US"/>
          </a:p>
        </p:txBody>
      </p:sp>
    </p:spTree>
    <p:extLst>
      <p:ext uri="{BB962C8B-B14F-4D97-AF65-F5344CB8AC3E}">
        <p14:creationId xmlns:p14="http://schemas.microsoft.com/office/powerpoint/2010/main" val="2320250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rest of this module, we will learn about the Brief Negotiated Interview (BNI) in depth. </a:t>
            </a:r>
          </a:p>
        </p:txBody>
      </p:sp>
      <p:sp>
        <p:nvSpPr>
          <p:cNvPr id="4" name="Slide Number Placeholder 3"/>
          <p:cNvSpPr>
            <a:spLocks noGrp="1"/>
          </p:cNvSpPr>
          <p:nvPr>
            <p:ph type="sldNum" sz="quarter" idx="5"/>
          </p:nvPr>
        </p:nvSpPr>
        <p:spPr/>
        <p:txBody>
          <a:bodyPr/>
          <a:lstStyle/>
          <a:p>
            <a:fld id="{26C93B13-99C8-9641-A2A8-61B35DF23488}" type="slidenum">
              <a:rPr lang="en-US" smtClean="0"/>
              <a:t>26</a:t>
            </a:fld>
            <a:endParaRPr lang="en-US"/>
          </a:p>
        </p:txBody>
      </p:sp>
    </p:spTree>
    <p:extLst>
      <p:ext uri="{BB962C8B-B14F-4D97-AF65-F5344CB8AC3E}">
        <p14:creationId xmlns:p14="http://schemas.microsoft.com/office/powerpoint/2010/main" val="670815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presents the Brief Negotiated Interview (BNI) which is an example of an interviewing approach when implementing the BI model.  </a:t>
            </a:r>
          </a:p>
          <a:p>
            <a:endParaRPr lang="en-US" dirty="0"/>
          </a:p>
          <a:p>
            <a:r>
              <a:rPr lang="en-US" dirty="0"/>
              <a:t>The BNI was originally developed to be used in emergency departments.  Its use has expanded into a wide range of medical and behavioral health settings.  </a:t>
            </a:r>
          </a:p>
          <a:p>
            <a:endParaRPr lang="en-US" dirty="0"/>
          </a:p>
          <a:p>
            <a:r>
              <a:rPr lang="en-US" dirty="0"/>
              <a:t>We present a version of BNI developed by the BNI-ART Institute at the Boston University School of Public Health.</a:t>
            </a:r>
          </a:p>
          <a:p>
            <a:endParaRPr lang="en-US" dirty="0"/>
          </a:p>
          <a:p>
            <a:r>
              <a:rPr lang="en-US" dirty="0"/>
              <a:t>The BNI-ART Institute website (</a:t>
            </a:r>
            <a:r>
              <a:rPr lang="en-US" dirty="0" err="1"/>
              <a:t>www.bu.edu</a:t>
            </a:r>
            <a:r>
              <a:rPr lang="en-US" dirty="0"/>
              <a:t>/</a:t>
            </a:r>
            <a:r>
              <a:rPr lang="en-US" dirty="0" err="1"/>
              <a:t>bniart</a:t>
            </a:r>
            <a:r>
              <a:rPr lang="en-US" dirty="0"/>
              <a:t>) offers a number of supplemental resources in the public domain.</a:t>
            </a:r>
          </a:p>
          <a:p>
            <a:endParaRPr lang="en-US"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27</a:t>
            </a:fld>
            <a:endParaRPr lang="en-US"/>
          </a:p>
        </p:txBody>
      </p:sp>
    </p:spTree>
    <p:extLst>
      <p:ext uri="{BB962C8B-B14F-4D97-AF65-F5344CB8AC3E}">
        <p14:creationId xmlns:p14="http://schemas.microsoft.com/office/powerpoint/2010/main" val="705722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The steps of the BNI shown in this figure are discussed in detail in this module, along with example dialogue that a practitioner can use when discussing substance use with adolescents and young adults.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The BNI steps are clearly laid out in a tool commonly referred to as the </a:t>
            </a:r>
            <a:r>
              <a:rPr lang="en-US" sz="1200" i="1" dirty="0">
                <a:effectLst/>
                <a:latin typeface="+mn-lt"/>
                <a:ea typeface="Times New Roman" panose="02020603050405020304" pitchFamily="18" charset="0"/>
                <a:cs typeface="Times New Roman" panose="02020603050405020304" pitchFamily="18" charset="0"/>
              </a:rPr>
              <a:t>BNI Adolescent Algorithm</a:t>
            </a:r>
            <a:r>
              <a:rPr lang="en-US" sz="1200" dirty="0">
                <a:effectLst/>
                <a:latin typeface="+mn-lt"/>
                <a:ea typeface="Times New Roman" panose="02020603050405020304" pitchFamily="18" charset="0"/>
                <a:cs typeface="Times New Roman" panose="02020603050405020304" pitchFamily="18" charset="0"/>
              </a:rPr>
              <a:t> that practitioners can use as a guide when delivering BI. This tool is reviewed in detail in this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mn-lt"/>
                <a:ea typeface="Times New Roman" panose="02020603050405020304" pitchFamily="18" charset="0"/>
              </a:rPr>
              <a:t>A copy of the BNI Adolescent Algorithm is shown in Figure Q and located in Appendix U of the Learner’s Guide.</a:t>
            </a:r>
            <a:endParaRPr lang="en-US"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26C93B13-99C8-9641-A2A8-61B35DF23488}" type="slidenum">
              <a:rPr lang="en-US" smtClean="0"/>
              <a:t>28</a:t>
            </a:fld>
            <a:endParaRPr lang="en-US"/>
          </a:p>
        </p:txBody>
      </p:sp>
    </p:spTree>
    <p:extLst>
      <p:ext uri="{BB962C8B-B14F-4D97-AF65-F5344CB8AC3E}">
        <p14:creationId xmlns:p14="http://schemas.microsoft.com/office/powerpoint/2010/main" val="442290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go through the BNI steps in detail, starting with </a:t>
            </a:r>
            <a:r>
              <a:rPr lang="en-US" b="1" dirty="0"/>
              <a:t>Engagement</a:t>
            </a:r>
            <a:r>
              <a:rPr lang="en-US" dirty="0"/>
              <a:t>. </a:t>
            </a:r>
          </a:p>
        </p:txBody>
      </p:sp>
      <p:sp>
        <p:nvSpPr>
          <p:cNvPr id="4" name="Slide Number Placeholder 3"/>
          <p:cNvSpPr>
            <a:spLocks noGrp="1"/>
          </p:cNvSpPr>
          <p:nvPr>
            <p:ph type="sldNum" sz="quarter" idx="5"/>
          </p:nvPr>
        </p:nvSpPr>
        <p:spPr/>
        <p:txBody>
          <a:bodyPr/>
          <a:lstStyle/>
          <a:p>
            <a:fld id="{26C93B13-99C8-9641-A2A8-61B35DF23488}" type="slidenum">
              <a:rPr lang="en-US" smtClean="0"/>
              <a:t>29</a:t>
            </a:fld>
            <a:endParaRPr lang="en-US"/>
          </a:p>
        </p:txBody>
      </p:sp>
    </p:spTree>
    <p:extLst>
      <p:ext uri="{BB962C8B-B14F-4D97-AF65-F5344CB8AC3E}">
        <p14:creationId xmlns:p14="http://schemas.microsoft.com/office/powerpoint/2010/main" val="222697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Today’s training is presented by [NAME, TITLE, ORGANIZATION, SHORT BIOGRAPHY].</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3</a:t>
            </a:fld>
            <a:endParaRPr lang="en-US"/>
          </a:p>
        </p:txBody>
      </p:sp>
    </p:spTree>
    <p:extLst>
      <p:ext uri="{BB962C8B-B14F-4D97-AF65-F5344CB8AC3E}">
        <p14:creationId xmlns:p14="http://schemas.microsoft.com/office/powerpoint/2010/main" val="2409522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rapport with adolescents and young adults is vital to the BI.  </a:t>
            </a:r>
          </a:p>
          <a:p>
            <a:endParaRPr lang="en-US" dirty="0"/>
          </a:p>
          <a:p>
            <a:r>
              <a:rPr lang="en-US" dirty="0"/>
              <a:t>The first step in building rapport is to make sure the adolescent is informed that what is talked about will be confidential, except if mandated reporting is required.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could say: </a:t>
            </a:r>
            <a:r>
              <a:rPr lang="en-US" sz="1200" i="1" dirty="0">
                <a:solidFill>
                  <a:srgbClr val="2D4662"/>
                </a:solidFill>
              </a:rPr>
              <a:t>“Our conversation will be confidential unless I find that you are at risk of harming yourself or another person or that you are being abused."</a:t>
            </a:r>
          </a:p>
        </p:txBody>
      </p:sp>
      <p:sp>
        <p:nvSpPr>
          <p:cNvPr id="4" name="Slide Number Placeholder 3"/>
          <p:cNvSpPr>
            <a:spLocks noGrp="1"/>
          </p:cNvSpPr>
          <p:nvPr>
            <p:ph type="sldNum" sz="quarter" idx="5"/>
          </p:nvPr>
        </p:nvSpPr>
        <p:spPr/>
        <p:txBody>
          <a:bodyPr/>
          <a:lstStyle/>
          <a:p>
            <a:fld id="{26C93B13-99C8-9641-A2A8-61B35DF23488}" type="slidenum">
              <a:rPr lang="en-US" smtClean="0"/>
              <a:t>30</a:t>
            </a:fld>
            <a:endParaRPr lang="en-US"/>
          </a:p>
        </p:txBody>
      </p:sp>
    </p:spTree>
    <p:extLst>
      <p:ext uri="{BB962C8B-B14F-4D97-AF65-F5344CB8AC3E}">
        <p14:creationId xmlns:p14="http://schemas.microsoft.com/office/powerpoint/2010/main" val="3834407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follow with a general conversation to get to know the adolescent which includes relatively benign (but still informative) topics.  The practitioner can start by getting to know them and asking questions.  For example: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tx2">
                    <a:lumMod val="75000"/>
                  </a:schemeClr>
                </a:solidFill>
              </a:rPr>
              <a:t>“Before we start, I’d like to know a little more about you. Would you mind telling me a little bit about yourself?”</a:t>
            </a:r>
            <a:endParaRPr lang="en-US" dirty="0"/>
          </a:p>
          <a:p>
            <a:pPr marL="171450" indent="-171450">
              <a:buFont typeface="Arial" panose="020B0604020202020204" pitchFamily="34" charset="0"/>
              <a:buChar char="•"/>
            </a:pPr>
            <a:r>
              <a:rPr lang="en-US" dirty="0"/>
              <a:t>“</a:t>
            </a:r>
            <a:r>
              <a:rPr lang="en-US" i="1" dirty="0"/>
              <a:t>What is a typical day like for you?  What’s the most important thing in your life right now?” </a:t>
            </a:r>
          </a:p>
          <a:p>
            <a:pPr marL="171450" indent="-171450">
              <a:buFont typeface="Arial" panose="020B0604020202020204" pitchFamily="34" charset="0"/>
              <a:buChar char="•"/>
            </a:pPr>
            <a:r>
              <a:rPr lang="en-US" sz="1200" i="1" dirty="0">
                <a:solidFill>
                  <a:schemeClr val="tx2">
                    <a:lumMod val="75000"/>
                  </a:schemeClr>
                </a:solidFill>
              </a:rPr>
              <a:t>“What do you like to do for fun?”</a:t>
            </a:r>
            <a:endParaRPr lang="en-US" i="1" dirty="0"/>
          </a:p>
          <a:p>
            <a:endParaRPr lang="en-US" dirty="0"/>
          </a:p>
          <a:p>
            <a:r>
              <a:rPr lang="en-US" dirty="0"/>
              <a:t>Then the topic can move to substance use.  It is important to ask permission to talk about their use of substances.  The practitioner can ask: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“Would you mind taking a few minutes to talk about your answers to your [questionnaire/form/health screen]?”</a:t>
            </a:r>
          </a:p>
          <a:p>
            <a:pPr marL="171450" indent="-171450">
              <a:buFont typeface="Arial" panose="020B0604020202020204" pitchFamily="34" charset="0"/>
              <a:buChar char="•"/>
            </a:pPr>
            <a:r>
              <a:rPr lang="en-US" dirty="0"/>
              <a:t>“</a:t>
            </a:r>
            <a:r>
              <a:rPr lang="en-US" i="1" dirty="0"/>
              <a:t>Would you mind taking a few minutes to talk about your [X] use?  Where does your [X] use fit in your life right now?” </a:t>
            </a:r>
          </a:p>
          <a:p>
            <a:pPr marL="171450" indent="-171450">
              <a:buFont typeface="Arial" panose="020B0604020202020204" pitchFamily="34" charset="0"/>
              <a:buChar char="•"/>
            </a:pPr>
            <a:r>
              <a:rPr lang="en-US" sz="1200" i="1" dirty="0">
                <a:solidFill>
                  <a:schemeClr val="tx2">
                    <a:lumMod val="75000"/>
                  </a:schemeClr>
                </a:solidFill>
              </a:rPr>
              <a:t>“Tell me about when you first used alcohol. What was it like for you?”</a:t>
            </a:r>
            <a:endParaRPr lang="en-US" i="1"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31</a:t>
            </a:fld>
            <a:endParaRPr lang="en-US"/>
          </a:p>
        </p:txBody>
      </p:sp>
    </p:spTree>
    <p:extLst>
      <p:ext uri="{BB962C8B-B14F-4D97-AF65-F5344CB8AC3E}">
        <p14:creationId xmlns:p14="http://schemas.microsoft.com/office/powerpoint/2010/main" val="2010538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reinforce how important it is for</a:t>
            </a:r>
            <a:r>
              <a:rPr lang="en-US" baseline="0" dirty="0"/>
              <a:t> adolescents and young adults</a:t>
            </a:r>
            <a:r>
              <a:rPr lang="en-US" dirty="0"/>
              <a:t> to feel like they can speak with the practitioner about their substance use and ask questions at any time.  </a:t>
            </a:r>
          </a:p>
          <a:p>
            <a:endParaRPr lang="en-US" dirty="0"/>
          </a:p>
          <a:p>
            <a:r>
              <a:rPr lang="en-US" dirty="0"/>
              <a:t>Saying </a:t>
            </a:r>
            <a:r>
              <a:rPr lang="en-US" i="1" dirty="0"/>
              <a:t>“That’s great. You are showing great courage in talking about this.”</a:t>
            </a:r>
            <a:r>
              <a:rPr lang="en-US" dirty="0"/>
              <a:t> is a good way to build rapport and to encourage open dialogue.  </a:t>
            </a:r>
          </a:p>
          <a:p>
            <a:endParaRPr lang="en-US" dirty="0"/>
          </a:p>
          <a:p>
            <a:r>
              <a:rPr lang="en-US" dirty="0"/>
              <a:t>After spending some time building rapport, the practitioner may want to ask, </a:t>
            </a:r>
            <a:r>
              <a:rPr lang="en-US" i="1" dirty="0"/>
              <a:t>“Do you have any questions for me?” </a:t>
            </a:r>
          </a:p>
        </p:txBody>
      </p:sp>
      <p:sp>
        <p:nvSpPr>
          <p:cNvPr id="4" name="Slide Number Placeholder 3"/>
          <p:cNvSpPr>
            <a:spLocks noGrp="1"/>
          </p:cNvSpPr>
          <p:nvPr>
            <p:ph type="sldNum" sz="quarter" idx="5"/>
          </p:nvPr>
        </p:nvSpPr>
        <p:spPr/>
        <p:txBody>
          <a:bodyPr/>
          <a:lstStyle/>
          <a:p>
            <a:fld id="{26C93B13-99C8-9641-A2A8-61B35DF23488}" type="slidenum">
              <a:rPr lang="en-US" smtClean="0"/>
              <a:t>32</a:t>
            </a:fld>
            <a:endParaRPr lang="en-US"/>
          </a:p>
        </p:txBody>
      </p:sp>
    </p:spTree>
    <p:extLst>
      <p:ext uri="{BB962C8B-B14F-4D97-AF65-F5344CB8AC3E}">
        <p14:creationId xmlns:p14="http://schemas.microsoft.com/office/powerpoint/2010/main" val="3424078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questions and comments do you have?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33</a:t>
            </a:fld>
            <a:endParaRPr lang="en-US"/>
          </a:p>
        </p:txBody>
      </p:sp>
    </p:spTree>
    <p:extLst>
      <p:ext uri="{BB962C8B-B14F-4D97-AF65-F5344CB8AC3E}">
        <p14:creationId xmlns:p14="http://schemas.microsoft.com/office/powerpoint/2010/main" val="1060373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step in the BNI model is </a:t>
            </a:r>
            <a:r>
              <a:rPr lang="en-US" sz="1200" b="1" kern="1200" dirty="0">
                <a:solidFill>
                  <a:schemeClr val="tx1"/>
                </a:solidFill>
                <a:effectLst/>
                <a:latin typeface="+mn-lt"/>
                <a:ea typeface="+mn-ea"/>
                <a:cs typeface="+mn-cs"/>
              </a:rPr>
              <a:t>Explore Pros and Cons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34</a:t>
            </a:fld>
            <a:endParaRPr lang="en-US"/>
          </a:p>
        </p:txBody>
      </p:sp>
    </p:spTree>
    <p:extLst>
      <p:ext uri="{BB962C8B-B14F-4D97-AF65-F5344CB8AC3E}">
        <p14:creationId xmlns:p14="http://schemas.microsoft.com/office/powerpoint/2010/main" val="880361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the BNI is to explore the pros and cons specific to their individual substance use. </a:t>
            </a:r>
            <a:r>
              <a:rPr lang="en-US" sz="1000" dirty="0">
                <a:solidFill>
                  <a:srgbClr val="00B050"/>
                </a:solidFill>
              </a:rPr>
              <a:t>Eliciting pros and cons may help bring ambivalence out into the open. </a:t>
            </a:r>
          </a:p>
          <a:p>
            <a:endParaRPr lang="en-US" dirty="0"/>
          </a:p>
          <a:p>
            <a:pPr>
              <a:spcBef>
                <a:spcPts val="1900"/>
              </a:spcBef>
            </a:pPr>
            <a:r>
              <a:rPr lang="en-US" sz="1000" dirty="0">
                <a:solidFill>
                  <a:srgbClr val="00B050"/>
                </a:solidFill>
              </a:rPr>
              <a:t>Exploring both positive and negative aspects of substance use can help the practitioner understand why they are using a particular substance. </a:t>
            </a:r>
          </a:p>
          <a:p>
            <a:pPr>
              <a:spcBef>
                <a:spcPts val="1900"/>
              </a:spcBef>
            </a:pPr>
            <a:endParaRPr lang="en-US" sz="1000" dirty="0">
              <a:solidFill>
                <a:srgbClr val="00B050"/>
              </a:solidFill>
            </a:endParaRPr>
          </a:p>
          <a:p>
            <a:pPr>
              <a:spcBef>
                <a:spcPts val="1900"/>
              </a:spcBef>
            </a:pPr>
            <a:r>
              <a:rPr lang="en-US" sz="1200" dirty="0">
                <a:effectLst/>
                <a:latin typeface="Times New Roman" panose="02020603050405020304" pitchFamily="18" charset="0"/>
                <a:ea typeface="Cambria" panose="02040503050406030204" pitchFamily="18" charset="0"/>
              </a:rPr>
              <a:t>Substance use can be tied to social situations, and understanding what they like and don’t like about their use is important. </a:t>
            </a:r>
            <a:endParaRPr lang="en-US" sz="1000" dirty="0">
              <a:solidFill>
                <a:srgbClr val="00B050"/>
              </a:solidFill>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Asking about the “not so good things” about their substance use carries more weight when the adolescent hears their own voice talking and stating the negatives of substance use.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The practitioner should ask them about their use and what they like and don’t like about that specific substance.  </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35</a:t>
            </a:fld>
            <a:endParaRPr lang="en-US"/>
          </a:p>
        </p:txBody>
      </p:sp>
    </p:spTree>
    <p:extLst>
      <p:ext uri="{BB962C8B-B14F-4D97-AF65-F5344CB8AC3E}">
        <p14:creationId xmlns:p14="http://schemas.microsoft.com/office/powerpoint/2010/main" val="3068295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20000"/>
              </a:lnSpc>
              <a:spcBef>
                <a:spcPts val="0"/>
              </a:spcBef>
              <a:spcAft>
                <a:spcPts val="1000"/>
              </a:spcAft>
              <a:buFont typeface="Wingdings" panose="05000000000000000000" pitchFamily="2" charset="2"/>
              <a:buNone/>
            </a:pPr>
            <a:r>
              <a:rPr lang="en-US" sz="1200" i="0" dirty="0">
                <a:effectLst/>
                <a:latin typeface="Times New Roman" panose="02020603050405020304" pitchFamily="18" charset="0"/>
                <a:ea typeface="Cambria" panose="02040503050406030204" pitchFamily="18" charset="0"/>
              </a:rPr>
              <a:t>Examples of questions the practitioner can ask to explore the pros of substance use:</a:t>
            </a:r>
          </a:p>
          <a:p>
            <a:pPr marL="285750" marR="0" lvl="0" indent="-28575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“I’d like to understand more about your use of [X].  What do you enjoy about [X]?”</a:t>
            </a:r>
          </a:p>
          <a:p>
            <a:pPr marL="285750" marR="0" lvl="0" indent="-28575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libri" panose="020F0502020204030204" pitchFamily="34" charset="0"/>
              </a:rPr>
              <a:t>“I’m curious, what do you enjoy about smoking marijuana?”</a:t>
            </a:r>
            <a:endParaRPr lang="en-US" sz="1200" i="0" dirty="0">
              <a:effectLst/>
              <a:latin typeface="Times New Roman" panose="02020603050405020304" pitchFamily="18" charset="0"/>
              <a:ea typeface="Calibri" panose="020F0502020204030204" pitchFamily="34" charset="0"/>
            </a:endParaRPr>
          </a:p>
          <a:p>
            <a:pPr marL="285750" marR="0" lvl="0" indent="-28575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libri" panose="020F0502020204030204" pitchFamily="34" charset="0"/>
              </a:rPr>
              <a:t>“I’m curious, what do you like about taking opioids?"</a:t>
            </a:r>
          </a:p>
        </p:txBody>
      </p:sp>
      <p:sp>
        <p:nvSpPr>
          <p:cNvPr id="4" name="Slide Number Placeholder 3"/>
          <p:cNvSpPr>
            <a:spLocks noGrp="1"/>
          </p:cNvSpPr>
          <p:nvPr>
            <p:ph type="sldNum" sz="quarter" idx="5"/>
          </p:nvPr>
        </p:nvSpPr>
        <p:spPr/>
        <p:txBody>
          <a:bodyPr/>
          <a:lstStyle/>
          <a:p>
            <a:fld id="{26C93B13-99C8-9641-A2A8-61B35DF23488}" type="slidenum">
              <a:rPr lang="en-US" smtClean="0"/>
              <a:t>36</a:t>
            </a:fld>
            <a:endParaRPr lang="en-US"/>
          </a:p>
        </p:txBody>
      </p:sp>
    </p:spTree>
    <p:extLst>
      <p:ext uri="{BB962C8B-B14F-4D97-AF65-F5344CB8AC3E}">
        <p14:creationId xmlns:p14="http://schemas.microsoft.com/office/powerpoint/2010/main" val="2679535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000"/>
              </a:spcAft>
            </a:pPr>
            <a:r>
              <a:rPr lang="en-US" sz="1200" i="0" dirty="0">
                <a:solidFill>
                  <a:srgbClr val="000000"/>
                </a:solidFill>
                <a:effectLst/>
                <a:latin typeface="Times New Roman" panose="02020603050405020304" pitchFamily="18" charset="0"/>
                <a:ea typeface="Times New Roman" panose="02020603050405020304" pitchFamily="18" charset="0"/>
              </a:rPr>
              <a:t>Examples of questions the practitioner can ask to explore the cons of substance use:</a:t>
            </a:r>
            <a:endParaRPr lang="en-US" sz="1200" i="1" dirty="0">
              <a:effectLst/>
              <a:latin typeface="Times New Roman" panose="02020603050405020304" pitchFamily="18" charset="0"/>
              <a:ea typeface="Cambria" panose="02040503050406030204" pitchFamily="18" charset="0"/>
            </a:endParaRPr>
          </a:p>
          <a:p>
            <a:pPr marL="285750" marR="0" lvl="0" indent="-28575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“What is ‘not so good’ about your use of [X]?</a:t>
            </a:r>
            <a:r>
              <a:rPr lang="en-US" sz="1200" i="1" kern="1200" dirty="0">
                <a:solidFill>
                  <a:srgbClr val="00B0F0"/>
                </a:solidFill>
                <a:effectLst/>
                <a:latin typeface="Calibri" panose="020F0502020204030204" pitchFamily="34" charset="0"/>
                <a:ea typeface="Times New Roman" panose="02020603050405020304" pitchFamily="18" charset="0"/>
              </a:rPr>
              <a:t>  </a:t>
            </a:r>
            <a:r>
              <a:rPr lang="en-US" sz="1200" i="1" dirty="0">
                <a:effectLst/>
                <a:latin typeface="Times New Roman" panose="02020603050405020304" pitchFamily="18" charset="0"/>
                <a:ea typeface="Cambria" panose="02040503050406030204" pitchFamily="18" charset="0"/>
              </a:rPr>
              <a:t>What else?”</a:t>
            </a:r>
          </a:p>
          <a:p>
            <a:pPr marL="285750" marR="0" lvl="0" indent="-285750">
              <a:lnSpc>
                <a:spcPct val="120000"/>
              </a:lnSpc>
              <a:spcBef>
                <a:spcPts val="0"/>
              </a:spcBef>
              <a:spcAft>
                <a:spcPts val="1200"/>
              </a:spcAft>
              <a:buFont typeface="Arial" panose="020B0604020202020204" pitchFamily="34" charset="0"/>
              <a:buChar char="•"/>
              <a:tabLst>
                <a:tab pos="971550" algn="l"/>
              </a:tabLst>
            </a:pPr>
            <a:r>
              <a:rPr lang="en-US" sz="1200" i="1" dirty="0">
                <a:effectLst/>
                <a:latin typeface="Times New Roman" panose="02020603050405020304" pitchFamily="18" charset="0"/>
                <a:ea typeface="Calibri" panose="020F0502020204030204" pitchFamily="34" charset="0"/>
              </a:rPr>
              <a:t>“I’m curious if there is anything you don’t enjoy about drinking alcohol?”</a:t>
            </a:r>
            <a:endParaRPr lang="en-US" sz="1200" dirty="0">
              <a:effectLst/>
              <a:latin typeface="Times New Roman" panose="02020603050405020304" pitchFamily="18" charset="0"/>
              <a:ea typeface="Calibri" panose="020F0502020204030204" pitchFamily="34" charset="0"/>
            </a:endParaRPr>
          </a:p>
          <a:p>
            <a:pPr marL="285750" marR="0" lvl="0" indent="-285750">
              <a:lnSpc>
                <a:spcPct val="120000"/>
              </a:lnSpc>
              <a:spcBef>
                <a:spcPts val="0"/>
              </a:spcBef>
              <a:spcAft>
                <a:spcPts val="1200"/>
              </a:spcAft>
              <a:buFont typeface="Arial" panose="020B0604020202020204" pitchFamily="34" charset="0"/>
              <a:buChar char="•"/>
              <a:tabLst>
                <a:tab pos="971550" algn="l"/>
              </a:tabLst>
            </a:pPr>
            <a:r>
              <a:rPr lang="en-US" sz="1200" i="1" dirty="0">
                <a:effectLst/>
                <a:latin typeface="Times New Roman" panose="02020603050405020304" pitchFamily="18" charset="0"/>
                <a:ea typeface="Calibri" panose="020F0502020204030204" pitchFamily="34" charset="0"/>
              </a:rPr>
              <a:t>“I’m curious if there is anything you don’t like about vaping marijuana?”</a:t>
            </a:r>
            <a:r>
              <a:rPr lang="en-US" sz="1200" dirty="0">
                <a:effectLst/>
                <a:latin typeface="Times New Roman" panose="02020603050405020304" pitchFamily="18" charset="0"/>
                <a:ea typeface="Calibri" panose="020F0502020204030204" pitchFamily="34" charset="0"/>
              </a:rPr>
              <a:t> </a:t>
            </a:r>
          </a:p>
          <a:p>
            <a:pPr marL="285750" marR="0" lvl="0" indent="-285750">
              <a:lnSpc>
                <a:spcPct val="120000"/>
              </a:lnSpc>
              <a:spcBef>
                <a:spcPts val="0"/>
              </a:spcBef>
              <a:spcAft>
                <a:spcPts val="1200"/>
              </a:spcAft>
              <a:buFont typeface="Arial" panose="020B0604020202020204" pitchFamily="34" charset="0"/>
              <a:buChar char="•"/>
              <a:tabLst>
                <a:tab pos="971550" algn="l"/>
              </a:tabLst>
            </a:pPr>
            <a:r>
              <a:rPr lang="en-US" sz="1000" i="1" dirty="0">
                <a:effectLst/>
                <a:latin typeface="Times New Roman" panose="02020603050405020304" pitchFamily="18" charset="0"/>
                <a:ea typeface="Cambria" panose="02040503050406030204" pitchFamily="18" charset="0"/>
              </a:rPr>
              <a:t>“What are the less desirable things about your use of [X], like getting into trouble with your mom or being late for class because of not feeling well?”</a:t>
            </a:r>
            <a:endParaRPr lang="en-US"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37</a:t>
            </a:fld>
            <a:endParaRPr lang="en-US"/>
          </a:p>
        </p:txBody>
      </p:sp>
    </p:spTree>
    <p:extLst>
      <p:ext uri="{BB962C8B-B14F-4D97-AF65-F5344CB8AC3E}">
        <p14:creationId xmlns:p14="http://schemas.microsoft.com/office/powerpoint/2010/main" val="2437774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no cons are expressed, explore experiences associated with substance use mentioned during the screening. </a:t>
            </a:r>
          </a:p>
          <a:p>
            <a:r>
              <a:rPr lang="en-US" sz="1200" kern="1200" dirty="0">
                <a:solidFill>
                  <a:schemeClr val="tx1"/>
                </a:solidFill>
                <a:effectLst/>
                <a:latin typeface="+mn-lt"/>
                <a:ea typeface="+mn-ea"/>
                <a:cs typeface="+mn-cs"/>
              </a:rPr>
              <a:t>For example, if the adolescent answered “yes” to the CAR and RELAX questions on the CRAFFT screening, the practitioner could say: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“You mentioned on your health screen that you’ve driven or ridden in a CAR by someone who had been using alcohol or drugs. Can you tell me more about that situation?”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“You mentioned on your health screen that you have used alcohol or drugs to RELAX, feel better about yourself, or fit in. Can you tell me more about that?”</a:t>
            </a:r>
            <a:r>
              <a:rPr lang="en-US" dirty="0">
                <a:effectLst/>
              </a:rPr>
              <a:t> </a:t>
            </a:r>
            <a:endParaRPr lang="en-US" sz="1200" i="1" dirty="0"/>
          </a:p>
        </p:txBody>
      </p:sp>
      <p:sp>
        <p:nvSpPr>
          <p:cNvPr id="4" name="Slide Number Placeholder 3"/>
          <p:cNvSpPr>
            <a:spLocks noGrp="1"/>
          </p:cNvSpPr>
          <p:nvPr>
            <p:ph type="sldNum" sz="quarter" idx="5"/>
          </p:nvPr>
        </p:nvSpPr>
        <p:spPr/>
        <p:txBody>
          <a:bodyPr/>
          <a:lstStyle/>
          <a:p>
            <a:fld id="{26C93B13-99C8-9641-A2A8-61B35DF23488}" type="slidenum">
              <a:rPr lang="en-US" smtClean="0"/>
              <a:t>38</a:t>
            </a:fld>
            <a:endParaRPr lang="en-US"/>
          </a:p>
        </p:txBody>
      </p:sp>
    </p:spTree>
    <p:extLst>
      <p:ext uri="{BB962C8B-B14F-4D97-AF65-F5344CB8AC3E}">
        <p14:creationId xmlns:p14="http://schemas.microsoft.com/office/powerpoint/2010/main" val="1384192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20000"/>
              </a:lnSpc>
              <a:spcBef>
                <a:spcPts val="0"/>
              </a:spcBef>
              <a:spcAft>
                <a:spcPts val="1000"/>
              </a:spcAft>
              <a:buClrTx/>
              <a:buSzTx/>
              <a:buFont typeface="Wingdings" panose="05000000000000000000" pitchFamily="2" charset="2"/>
              <a:buNone/>
              <a:tabLst/>
              <a:defRPr/>
            </a:pPr>
            <a:r>
              <a:rPr lang="en-US" sz="1200" i="0" dirty="0">
                <a:effectLst/>
                <a:latin typeface="Times New Roman" panose="02020603050405020304" pitchFamily="18" charset="0"/>
                <a:ea typeface="Cambria" panose="02040503050406030204" pitchFamily="18" charset="0"/>
              </a:rPr>
              <a:t>The practitioner should reflect back what they heard: </a:t>
            </a:r>
          </a:p>
          <a:p>
            <a:pPr marL="285750" marR="0" lvl="0" indent="-28575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a:t>
            </a:r>
            <a:r>
              <a:rPr lang="en-US" sz="1200" i="1" dirty="0">
                <a:effectLst/>
                <a:latin typeface="Times New Roman" panose="02020603050405020304" pitchFamily="18" charset="0"/>
                <a:ea typeface="Calibri" panose="020F0502020204030204" pitchFamily="34" charset="0"/>
              </a:rPr>
              <a:t>So, on the one hand, it sounds like smoking marijuana helps you feel less anxious and sleep better. On the other hand, it has made you feel more tired in the morning and caused you to be late to class.”</a:t>
            </a:r>
            <a:endParaRPr lang="en-US" sz="1200" i="0" dirty="0">
              <a:effectLst/>
              <a:latin typeface="Times New Roman" panose="02020603050405020304" pitchFamily="18" charset="0"/>
              <a:ea typeface="Calibri" panose="020F0502020204030204" pitchFamily="34" charset="0"/>
            </a:endParaRPr>
          </a:p>
          <a:p>
            <a:pPr marL="285750" marR="0" lvl="0" indent="-285750">
              <a:lnSpc>
                <a:spcPct val="120000"/>
              </a:lnSpc>
              <a:spcBef>
                <a:spcPts val="0"/>
              </a:spcBef>
              <a:spcAft>
                <a:spcPts val="1000"/>
              </a:spcAft>
              <a:buFont typeface="Arial" panose="020B0604020202020204" pitchFamily="34" charset="0"/>
              <a:buChar char="•"/>
            </a:pPr>
            <a:r>
              <a:rPr lang="en-US" sz="1200" i="1" dirty="0">
                <a:effectLst/>
                <a:latin typeface="Times New Roman" panose="02020603050405020304" pitchFamily="18" charset="0"/>
                <a:ea typeface="Calibri" panose="020F0502020204030204" pitchFamily="34" charset="0"/>
              </a:rPr>
              <a:t>“So, on the one hand, it sounds like using opioids helps you feel relaxed and have less worries. On the other hand, you’ve been having more cravings, can’t think as clearly, and you’re having stomach pains.”</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39</a:t>
            </a:fld>
            <a:endParaRPr lang="en-US"/>
          </a:p>
        </p:txBody>
      </p:sp>
    </p:spTree>
    <p:extLst>
      <p:ext uri="{BB962C8B-B14F-4D97-AF65-F5344CB8AC3E}">
        <p14:creationId xmlns:p14="http://schemas.microsoft.com/office/powerpoint/2010/main" val="400966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curriculum is produced in partnership with the Adolescent SBIRT Project, NORC at the University of Chicago, and </a:t>
            </a:r>
            <a:r>
              <a:rPr lang="en-US" sz="1200" kern="1200">
                <a:solidFill>
                  <a:schemeClr val="tx1"/>
                </a:solidFill>
                <a:effectLst/>
                <a:latin typeface="+mn-lt"/>
                <a:ea typeface="+mn-ea"/>
                <a:cs typeface="+mn-cs"/>
              </a:rPr>
              <a:t>the BIG </a:t>
            </a:r>
            <a:r>
              <a:rPr lang="en-US" sz="1200" kern="1200" dirty="0">
                <a:solidFill>
                  <a:schemeClr val="tx1"/>
                </a:solidFill>
                <a:effectLst/>
                <a:latin typeface="+mn-lt"/>
                <a:ea typeface="+mn-ea"/>
                <a:cs typeface="+mn-cs"/>
              </a:rPr>
              <a:t>Initiative, and sponsored by the Conrad N. Hilton Foundation.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*SKIP SLIDE IF TRAINING MORE THAN 1 MODULE IN A DAY</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4</a:t>
            </a:fld>
            <a:endParaRPr lang="en-US"/>
          </a:p>
        </p:txBody>
      </p:sp>
    </p:spTree>
    <p:extLst>
      <p:ext uri="{BB962C8B-B14F-4D97-AF65-F5344CB8AC3E}">
        <p14:creationId xmlns:p14="http://schemas.microsoft.com/office/powerpoint/2010/main" val="94620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Reflective listening is a core Motivational Interviewing (MI) skill. </a:t>
            </a:r>
          </a:p>
          <a:p>
            <a:endParaRPr lang="en-US" dirty="0"/>
          </a:p>
          <a:p>
            <a:pPr>
              <a:spcBef>
                <a:spcPts val="2500"/>
              </a:spcBef>
            </a:pPr>
            <a:r>
              <a:rPr lang="en-US" dirty="0"/>
              <a:t>Respond to the adolescent with a statement that reflects what the adolescent has said</a:t>
            </a:r>
            <a:r>
              <a:rPr lang="en-US" b="1" dirty="0"/>
              <a:t>.  </a:t>
            </a:r>
          </a:p>
          <a:p>
            <a:endParaRPr lang="en-US" dirty="0"/>
          </a:p>
          <a:p>
            <a:r>
              <a:rPr lang="en-US" dirty="0"/>
              <a:t>It is especially important to use reflective listening after an adolescent responds to an open-ended question.  Be wary of falling into the question-answer trap which can make the adolescent defensive.  </a:t>
            </a:r>
          </a:p>
          <a:p>
            <a:endParaRPr lang="en-US" dirty="0"/>
          </a:p>
          <a:p>
            <a:r>
              <a:rPr lang="en-US" dirty="0"/>
              <a:t>This skill demonstrates that the practitioner is listening and provides an opportunity to clarify their understanding of what the adolescent has conveyed.  </a:t>
            </a:r>
          </a:p>
        </p:txBody>
      </p:sp>
      <p:sp>
        <p:nvSpPr>
          <p:cNvPr id="4" name="Slide Number Placeholder 3"/>
          <p:cNvSpPr>
            <a:spLocks noGrp="1"/>
          </p:cNvSpPr>
          <p:nvPr>
            <p:ph type="sldNum" sz="quarter" idx="5"/>
          </p:nvPr>
        </p:nvSpPr>
        <p:spPr/>
        <p:txBody>
          <a:bodyPr/>
          <a:lstStyle/>
          <a:p>
            <a:fld id="{26C93B13-99C8-9641-A2A8-61B35DF23488}" type="slidenum">
              <a:rPr lang="en-US" smtClean="0"/>
              <a:t>40</a:t>
            </a:fld>
            <a:endParaRPr lang="en-US"/>
          </a:p>
        </p:txBody>
      </p:sp>
    </p:spTree>
    <p:extLst>
      <p:ext uri="{BB962C8B-B14F-4D97-AF65-F5344CB8AC3E}">
        <p14:creationId xmlns:p14="http://schemas.microsoft.com/office/powerpoint/2010/main" val="3485266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Try to offer an average of 1 or 2 reflections per question. These statements can vary from a simple repetition of what the adolescent has said to more complex reflections that attempt to continue with the adolescent’s line of thought.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Using reflective listening can be especially important with adolescents and young adults.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If it feels like the conversation is repetitive and not progressing, the reflections are probably too simple.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Module 5 of the </a:t>
            </a:r>
            <a:r>
              <a:rPr lang="en-US" i="1" baseline="0" dirty="0"/>
              <a:t>Learner’s Guide </a:t>
            </a:r>
            <a:r>
              <a:rPr lang="en-US" i="1" dirty="0"/>
              <a:t>discusses reflective listening in more detail and provides sample dialogue illustrating this skill (see Motivational Skill #3).</a:t>
            </a:r>
          </a:p>
        </p:txBody>
      </p:sp>
      <p:sp>
        <p:nvSpPr>
          <p:cNvPr id="4" name="Slide Number Placeholder 3"/>
          <p:cNvSpPr>
            <a:spLocks noGrp="1"/>
          </p:cNvSpPr>
          <p:nvPr>
            <p:ph type="sldNum" sz="quarter" idx="5"/>
          </p:nvPr>
        </p:nvSpPr>
        <p:spPr/>
        <p:txBody>
          <a:bodyPr/>
          <a:lstStyle/>
          <a:p>
            <a:fld id="{26C93B13-99C8-9641-A2A8-61B35DF23488}" type="slidenum">
              <a:rPr lang="en-US" smtClean="0"/>
              <a:t>41</a:t>
            </a:fld>
            <a:endParaRPr lang="en-US"/>
          </a:p>
        </p:txBody>
      </p:sp>
    </p:spTree>
    <p:extLst>
      <p:ext uri="{BB962C8B-B14F-4D97-AF65-F5344CB8AC3E}">
        <p14:creationId xmlns:p14="http://schemas.microsoft.com/office/powerpoint/2010/main" val="3768382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Reinforce positives: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Accentuate the adolescent’s strengths.  </a:t>
            </a:r>
          </a:p>
          <a:p>
            <a:pPr marL="171450" indent="-171450">
              <a:buFont typeface="Arial" panose="020B0604020202020204" pitchFamily="34" charset="0"/>
              <a:buChar char="•"/>
            </a:pPr>
            <a:r>
              <a:rPr lang="en-US" dirty="0"/>
              <a:t>Notice and acknowledge the positive in the adolescent’s intentions and actions.  </a:t>
            </a:r>
          </a:p>
          <a:p>
            <a:pPr marL="171450" indent="-171450">
              <a:buFont typeface="Arial" panose="020B0604020202020204" pitchFamily="34" charset="0"/>
              <a:buChar char="•"/>
            </a:pPr>
            <a:r>
              <a:rPr lang="en-US" dirty="0"/>
              <a:t>Affirming the adolescent helps with engagement and can increase openness.  </a:t>
            </a:r>
          </a:p>
          <a:p>
            <a:pPr marL="171450" indent="-171450">
              <a:buFont typeface="Arial" panose="020B0604020202020204" pitchFamily="34" charset="0"/>
              <a:buChar char="•"/>
            </a:pPr>
            <a:r>
              <a:rPr lang="en-US" dirty="0"/>
              <a:t>Not all affirmation needs to come from the practitioner.  The practitioner can ask the adolescent to describe his or her own strengths, successes, and good efforts.  </a:t>
            </a:r>
          </a:p>
          <a:p>
            <a:pPr marL="171450" indent="-171450">
              <a:buFont typeface="Arial" panose="020B0604020202020204" pitchFamily="34" charset="0"/>
              <a:buChar char="•"/>
            </a:pPr>
            <a:r>
              <a:rPr lang="en-US" dirty="0"/>
              <a:t>Affirmation is not equivalent to praise.</a:t>
            </a:r>
          </a:p>
        </p:txBody>
      </p:sp>
      <p:sp>
        <p:nvSpPr>
          <p:cNvPr id="4" name="Slide Number Placeholder 3"/>
          <p:cNvSpPr>
            <a:spLocks noGrp="1"/>
          </p:cNvSpPr>
          <p:nvPr>
            <p:ph type="sldNum" sz="quarter" idx="5"/>
          </p:nvPr>
        </p:nvSpPr>
        <p:spPr/>
        <p:txBody>
          <a:bodyPr/>
          <a:lstStyle/>
          <a:p>
            <a:fld id="{26C93B13-99C8-9641-A2A8-61B35DF23488}" type="slidenum">
              <a:rPr lang="en-US" smtClean="0"/>
              <a:t>42</a:t>
            </a:fld>
            <a:endParaRPr lang="en-US"/>
          </a:p>
        </p:txBody>
      </p:sp>
    </p:spTree>
    <p:extLst>
      <p:ext uri="{BB962C8B-B14F-4D97-AF65-F5344CB8AC3E}">
        <p14:creationId xmlns:p14="http://schemas.microsoft.com/office/powerpoint/2010/main" val="2316242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using the word “I” in phrases such as </a:t>
            </a:r>
            <a:r>
              <a:rPr lang="en-US" i="1" dirty="0"/>
              <a:t>“I am proud of you,” </a:t>
            </a:r>
            <a:r>
              <a:rPr lang="en-US" dirty="0"/>
              <a:t>which can come across as parental.  </a:t>
            </a:r>
          </a:p>
          <a:p>
            <a:endParaRPr lang="en-US" dirty="0"/>
          </a:p>
          <a:p>
            <a:r>
              <a:rPr lang="en-US" dirty="0"/>
              <a:t>Instead, try phrases such as:</a:t>
            </a:r>
          </a:p>
          <a:p>
            <a:pPr marL="171450" indent="-171450">
              <a:buFont typeface="Arial" panose="020B0604020202020204" pitchFamily="34" charset="0"/>
              <a:buChar char="•"/>
            </a:pPr>
            <a:r>
              <a:rPr lang="en-US" i="1" dirty="0"/>
              <a:t>“Thank you for meeting with me and arriving early.” </a:t>
            </a:r>
          </a:p>
          <a:p>
            <a:pPr marL="171450" indent="-171450">
              <a:buFont typeface="Arial" panose="020B0604020202020204" pitchFamily="34" charset="0"/>
              <a:buChar char="•"/>
            </a:pPr>
            <a:r>
              <a:rPr lang="en-US" i="1" dirty="0"/>
              <a:t>“Even though your test didn’t go as well as you had hoped, you studied hard and even turned down a party in order to focus on your coursework.” </a:t>
            </a:r>
          </a:p>
          <a:p>
            <a:pPr marL="171450" indent="-171450">
              <a:buFont typeface="Arial" panose="020B0604020202020204" pitchFamily="34" charset="0"/>
              <a:buChar char="•"/>
            </a:pPr>
            <a:r>
              <a:rPr lang="en-US" i="1" dirty="0"/>
              <a:t>“Thank you for being so open and willing to discuss a difficult subject.”</a:t>
            </a:r>
          </a:p>
        </p:txBody>
      </p:sp>
      <p:sp>
        <p:nvSpPr>
          <p:cNvPr id="4" name="Slide Number Placeholder 3"/>
          <p:cNvSpPr>
            <a:spLocks noGrp="1"/>
          </p:cNvSpPr>
          <p:nvPr>
            <p:ph type="sldNum" sz="quarter" idx="5"/>
          </p:nvPr>
        </p:nvSpPr>
        <p:spPr/>
        <p:txBody>
          <a:bodyPr/>
          <a:lstStyle/>
          <a:p>
            <a:fld id="{26C93B13-99C8-9641-A2A8-61B35DF23488}" type="slidenum">
              <a:rPr lang="en-US" smtClean="0"/>
              <a:t>43</a:t>
            </a:fld>
            <a:endParaRPr lang="en-US"/>
          </a:p>
        </p:txBody>
      </p:sp>
    </p:spTree>
    <p:extLst>
      <p:ext uri="{BB962C8B-B14F-4D97-AF65-F5344CB8AC3E}">
        <p14:creationId xmlns:p14="http://schemas.microsoft.com/office/powerpoint/2010/main" val="928647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pros and cons of change that the adolescent mentions, emphasizing both sides equally.  </a:t>
            </a:r>
          </a:p>
          <a:p>
            <a:endParaRPr lang="en-US" dirty="0"/>
          </a:p>
          <a:p>
            <a:r>
              <a:rPr lang="en-US" dirty="0"/>
              <a:t>This strategy allows the adolescent to understand the dilemma and make a decision while maintaining neutrality of the practitioner.  </a:t>
            </a:r>
          </a:p>
          <a:p>
            <a:endParaRPr lang="en-US" dirty="0"/>
          </a:p>
          <a:p>
            <a:r>
              <a:rPr lang="en-US" dirty="0"/>
              <a:t>Practitioners need to check with the adolescent as to the accuracy of the summary.  </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44</a:t>
            </a:fld>
            <a:endParaRPr lang="en-US"/>
          </a:p>
        </p:txBody>
      </p:sp>
    </p:spTree>
    <p:extLst>
      <p:ext uri="{BB962C8B-B14F-4D97-AF65-F5344CB8AC3E}">
        <p14:creationId xmlns:p14="http://schemas.microsoft.com/office/powerpoint/2010/main" val="1301671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Start with something like:</a:t>
            </a:r>
            <a:endParaRPr lang="en-US" sz="1200" i="1"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“What I have heard so far is… So, on the one hand you said &lt;PROS&gt;, and on the other hand &lt;CONS&gt;.  Did I get that right?  What are your thoughts about this?"  </a:t>
            </a:r>
            <a:endParaRPr lang="en-US" sz="1200" dirty="0"/>
          </a:p>
          <a:p>
            <a:endParaRPr lang="en-US" i="1" dirty="0"/>
          </a:p>
          <a:p>
            <a:r>
              <a:rPr lang="en-US" i="1" dirty="0"/>
              <a:t>Module 5 of the Learner’s Guide discusses summarizing in more detail and provides sample dialogue illustrating this skill (see Motivational Skill #4).</a:t>
            </a:r>
          </a:p>
          <a:p>
            <a:endParaRPr lang="en-US"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45</a:t>
            </a:fld>
            <a:endParaRPr lang="en-US"/>
          </a:p>
        </p:txBody>
      </p:sp>
    </p:spTree>
    <p:extLst>
      <p:ext uri="{BB962C8B-B14F-4D97-AF65-F5344CB8AC3E}">
        <p14:creationId xmlns:p14="http://schemas.microsoft.com/office/powerpoint/2010/main" val="2360867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questions and comments do you have?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46</a:t>
            </a:fld>
            <a:endParaRPr lang="en-US"/>
          </a:p>
        </p:txBody>
      </p:sp>
    </p:spTree>
    <p:extLst>
      <p:ext uri="{BB962C8B-B14F-4D97-AF65-F5344CB8AC3E}">
        <p14:creationId xmlns:p14="http://schemas.microsoft.com/office/powerpoint/2010/main" val="3933915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BNI Step is </a:t>
            </a:r>
            <a:r>
              <a:rPr lang="en-US" sz="1200" b="1" kern="1200" dirty="0">
                <a:solidFill>
                  <a:schemeClr val="tx1"/>
                </a:solidFill>
                <a:effectLst/>
                <a:latin typeface="+mn-lt"/>
                <a:ea typeface="+mn-ea"/>
                <a:cs typeface="+mn-cs"/>
              </a:rPr>
              <a:t>Feedback</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47</a:t>
            </a:fld>
            <a:endParaRPr lang="en-US"/>
          </a:p>
        </p:txBody>
      </p:sp>
    </p:spTree>
    <p:extLst>
      <p:ext uri="{BB962C8B-B14F-4D97-AF65-F5344CB8AC3E}">
        <p14:creationId xmlns:p14="http://schemas.microsoft.com/office/powerpoint/2010/main" val="2557829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giving feedback, it is important that the practitioner always asks for permission to ensure that the individual is open to hearing some feedback.  </a:t>
            </a:r>
          </a:p>
          <a:p>
            <a:endParaRPr lang="en-US" dirty="0"/>
          </a:p>
          <a:p>
            <a:r>
              <a:rPr lang="en-US" dirty="0"/>
              <a:t>Asking permission helps build rapport.</a:t>
            </a:r>
          </a:p>
        </p:txBody>
      </p:sp>
      <p:sp>
        <p:nvSpPr>
          <p:cNvPr id="4" name="Slide Number Placeholder 3"/>
          <p:cNvSpPr>
            <a:spLocks noGrp="1"/>
          </p:cNvSpPr>
          <p:nvPr>
            <p:ph type="sldNum" sz="quarter" idx="5"/>
          </p:nvPr>
        </p:nvSpPr>
        <p:spPr/>
        <p:txBody>
          <a:bodyPr/>
          <a:lstStyle/>
          <a:p>
            <a:fld id="{26C93B13-99C8-9641-A2A8-61B35DF23488}" type="slidenum">
              <a:rPr lang="en-US" smtClean="0"/>
              <a:t>48</a:t>
            </a:fld>
            <a:endParaRPr lang="en-US"/>
          </a:p>
        </p:txBody>
      </p:sp>
    </p:spTree>
    <p:extLst>
      <p:ext uri="{BB962C8B-B14F-4D97-AF65-F5344CB8AC3E}">
        <p14:creationId xmlns:p14="http://schemas.microsoft.com/office/powerpoint/2010/main" val="2656396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practitioner can ask: </a:t>
            </a:r>
          </a:p>
          <a:p>
            <a:pPr marL="171450" indent="-171450">
              <a:buFont typeface="Arial" panose="020B0604020202020204" pitchFamily="34" charset="0"/>
              <a:buChar char="•"/>
            </a:pPr>
            <a:r>
              <a:rPr lang="en-US" i="1" dirty="0"/>
              <a:t>“Would you mind if I provided you with some feedback about your use of alcohol?” </a:t>
            </a:r>
          </a:p>
          <a:p>
            <a:pPr marL="171450" indent="-171450">
              <a:buFont typeface="Arial" panose="020B0604020202020204" pitchFamily="34" charset="0"/>
              <a:buChar char="•"/>
            </a:pPr>
            <a:r>
              <a:rPr lang="en-US" i="1" dirty="0"/>
              <a:t>“As your provider, I want you to know that I’m concerned about your drinking. Would you mind if I shared some of my thoughts with you?” </a:t>
            </a:r>
          </a:p>
        </p:txBody>
      </p:sp>
      <p:sp>
        <p:nvSpPr>
          <p:cNvPr id="4" name="Slide Number Placeholder 3"/>
          <p:cNvSpPr>
            <a:spLocks noGrp="1"/>
          </p:cNvSpPr>
          <p:nvPr>
            <p:ph type="sldNum" sz="quarter" idx="5"/>
          </p:nvPr>
        </p:nvSpPr>
        <p:spPr/>
        <p:txBody>
          <a:bodyPr/>
          <a:lstStyle/>
          <a:p>
            <a:fld id="{26C93B13-99C8-9641-A2A8-61B35DF23488}" type="slidenum">
              <a:rPr lang="en-US" smtClean="0"/>
              <a:t>49</a:t>
            </a:fld>
            <a:endParaRPr lang="en-US"/>
          </a:p>
        </p:txBody>
      </p:sp>
    </p:spTree>
    <p:extLst>
      <p:ext uri="{BB962C8B-B14F-4D97-AF65-F5344CB8AC3E}">
        <p14:creationId xmlns:p14="http://schemas.microsoft.com/office/powerpoint/2010/main" val="93603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is produced in partnership with [ORGANIZATIONS].</a:t>
            </a:r>
          </a:p>
          <a:p>
            <a:endParaRPr lang="en-US" dirty="0"/>
          </a:p>
          <a:p>
            <a:r>
              <a:rPr lang="en-US" sz="1200" kern="1200" dirty="0">
                <a:solidFill>
                  <a:schemeClr val="tx1"/>
                </a:solidFill>
                <a:effectLst/>
                <a:latin typeface="+mn-lt"/>
                <a:ea typeface="+mn-ea"/>
                <a:cs typeface="+mn-cs"/>
              </a:rPr>
              <a:t>*SKIP SLIDE IF TRAINING MORE THAN 1 MODULE IN A DAY</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5</a:t>
            </a:fld>
            <a:endParaRPr lang="en-US"/>
          </a:p>
        </p:txBody>
      </p:sp>
    </p:spTree>
    <p:extLst>
      <p:ext uri="{BB962C8B-B14F-4D97-AF65-F5344CB8AC3E}">
        <p14:creationId xmlns:p14="http://schemas.microsoft.com/office/powerpoint/2010/main" val="2749027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practitioner can ask: </a:t>
            </a:r>
          </a:p>
          <a:p>
            <a:pPr marL="171450" indent="-171450">
              <a:buFont typeface="Arial" panose="020B0604020202020204" pitchFamily="34" charset="0"/>
              <a:buChar char="•"/>
            </a:pPr>
            <a:r>
              <a:rPr lang="en-US" i="1" dirty="0"/>
              <a:t>“Would you mind if I provided you with some feedback about your use of  Vyvanse?” </a:t>
            </a:r>
          </a:p>
          <a:p>
            <a:pPr marL="171450" indent="-171450">
              <a:buFont typeface="Arial" panose="020B0604020202020204" pitchFamily="34" charset="0"/>
              <a:buChar char="•"/>
            </a:pPr>
            <a:r>
              <a:rPr lang="en-US" i="1" dirty="0"/>
              <a:t>“As your provider, I want you to know that I’m concerned about your use of hydrocodone.  Would you mind if I shared some of my thoughts with you?” </a:t>
            </a:r>
          </a:p>
        </p:txBody>
      </p:sp>
      <p:sp>
        <p:nvSpPr>
          <p:cNvPr id="4" name="Slide Number Placeholder 3"/>
          <p:cNvSpPr>
            <a:spLocks noGrp="1"/>
          </p:cNvSpPr>
          <p:nvPr>
            <p:ph type="sldNum" sz="quarter" idx="5"/>
          </p:nvPr>
        </p:nvSpPr>
        <p:spPr/>
        <p:txBody>
          <a:bodyPr/>
          <a:lstStyle/>
          <a:p>
            <a:fld id="{26C93B13-99C8-9641-A2A8-61B35DF23488}" type="slidenum">
              <a:rPr lang="en-US" smtClean="0"/>
              <a:t>50</a:t>
            </a:fld>
            <a:endParaRPr lang="en-US"/>
          </a:p>
        </p:txBody>
      </p:sp>
    </p:spTree>
    <p:extLst>
      <p:ext uri="{BB962C8B-B14F-4D97-AF65-F5344CB8AC3E}">
        <p14:creationId xmlns:p14="http://schemas.microsoft.com/office/powerpoint/2010/main" val="2044095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cs typeface="Arial" charset="0"/>
              </a:rPr>
              <a:t>Another option is to focus on sharing guidelines about use of alcohol and other substances.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 practitioner can ask: </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“I have some information on guidelines for drinking, would you mind if I shared it with you?”</a:t>
            </a:r>
          </a:p>
          <a:p>
            <a:pPr marL="171450" indent="-171450">
              <a:buFont typeface="Arial" panose="020B0604020202020204" pitchFamily="34" charset="0"/>
              <a:buChar char="•"/>
            </a:pPr>
            <a:r>
              <a:rPr lang="en-US" i="1" dirty="0"/>
              <a:t>“I have some information on low‐risk guidelines for drinking, would you mind if I shared it with you?”</a:t>
            </a:r>
          </a:p>
          <a:p>
            <a:pPr marL="171450" indent="-171450">
              <a:buFont typeface="Arial" panose="020B0604020202020204" pitchFamily="34" charset="0"/>
              <a:buChar char="•"/>
            </a:pPr>
            <a:r>
              <a:rPr lang="en-US" i="1" dirty="0"/>
              <a:t>“I have some information on guidelines for use of prescription medication. Would you mind if I shared them with you?” </a:t>
            </a:r>
          </a:p>
        </p:txBody>
      </p:sp>
      <p:sp>
        <p:nvSpPr>
          <p:cNvPr id="4" name="Slide Number Placeholder 3"/>
          <p:cNvSpPr>
            <a:spLocks noGrp="1"/>
          </p:cNvSpPr>
          <p:nvPr>
            <p:ph type="sldNum" sz="quarter" idx="5"/>
          </p:nvPr>
        </p:nvSpPr>
        <p:spPr/>
        <p:txBody>
          <a:bodyPr/>
          <a:lstStyle/>
          <a:p>
            <a:fld id="{26C93B13-99C8-9641-A2A8-61B35DF23488}" type="slidenum">
              <a:rPr lang="en-US" smtClean="0"/>
              <a:t>51</a:t>
            </a:fld>
            <a:endParaRPr lang="en-US"/>
          </a:p>
        </p:txBody>
      </p:sp>
    </p:spTree>
    <p:extLst>
      <p:ext uri="{BB962C8B-B14F-4D97-AF65-F5344CB8AC3E}">
        <p14:creationId xmlns:p14="http://schemas.microsoft.com/office/powerpoint/2010/main" val="1901806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a:t>
            </a:r>
            <a:r>
              <a:rPr lang="en-US" sz="1200" baseline="0" dirty="0"/>
              <a:t> practitioner can s</a:t>
            </a:r>
            <a:r>
              <a:rPr lang="en-US" sz="1200" dirty="0"/>
              <a:t>tart by asking what they know about the substance(s) they are using. This demonstrates the desire to make the interaction a real conversation and sometimes uncovers beliefs that they may have about a particular substance. </a:t>
            </a:r>
            <a:endParaRPr lang="en-US" sz="1100" dirty="0"/>
          </a:p>
          <a:p>
            <a:pPr marL="171450" indent="-171450">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solidFill>
                  <a:schemeClr val="tx2">
                    <a:lumMod val="75000"/>
                  </a:schemeClr>
                </a:solidFill>
              </a:rPr>
              <a:t>For example: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chemeClr val="tx2">
                    <a:lumMod val="75000"/>
                  </a:schemeClr>
                </a:solidFill>
              </a:rPr>
              <a:t>“</a:t>
            </a:r>
            <a:r>
              <a:rPr lang="en-US" sz="1200" i="1" dirty="0">
                <a:solidFill>
                  <a:schemeClr val="tx2">
                    <a:lumMod val="75000"/>
                  </a:schemeClr>
                </a:solidFill>
              </a:rPr>
              <a:t>What do you know about [X]?</a:t>
            </a:r>
            <a:r>
              <a:rPr lang="en-US" sz="1200" i="0" dirty="0">
                <a:solidFill>
                  <a:schemeClr val="tx2">
                    <a:lumMod val="75000"/>
                  </a:schemeClr>
                </a:solidFill>
              </a:rPr>
              <a:t>” </a:t>
            </a:r>
            <a:endParaRPr lang="en-US" sz="1200" i="0" dirty="0">
              <a:solidFill>
                <a:schemeClr val="tx2">
                  <a:lumMod val="75000"/>
                </a:schemeClr>
              </a:solidFill>
              <a:effectLst/>
              <a:latin typeface="+mn-lt"/>
              <a:ea typeface="+mn-ea"/>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52</a:t>
            </a:fld>
            <a:endParaRPr lang="en-US"/>
          </a:p>
        </p:txBody>
      </p:sp>
    </p:spTree>
    <p:extLst>
      <p:ext uri="{BB962C8B-B14F-4D97-AF65-F5344CB8AC3E}">
        <p14:creationId xmlns:p14="http://schemas.microsoft.com/office/powerpoint/2010/main" val="804208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Other examples</a:t>
            </a:r>
            <a:r>
              <a:rPr lang="en-US" sz="1000" i="0" dirty="0">
                <a:solidFill>
                  <a:schemeClr val="tx2">
                    <a:lumMod val="75000"/>
                  </a:schemeClr>
                </a:solidFill>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effectLst/>
                <a:latin typeface="Times New Roman" panose="02020603050405020304" pitchFamily="18" charset="0"/>
                <a:ea typeface="Calibri" panose="020F0502020204030204" pitchFamily="34" charset="0"/>
              </a:rPr>
              <a:t>“What do you know about using marijuana?”</a:t>
            </a:r>
            <a:endParaRPr lang="en-US" sz="1200" i="0" dirty="0">
              <a:effectLst/>
              <a:latin typeface="Times New Roman" panose="02020603050405020304" pitchFamily="18" charset="0"/>
              <a:ea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effectLst/>
                <a:latin typeface="Times New Roman" panose="02020603050405020304" pitchFamily="18" charset="0"/>
                <a:ea typeface="Calibri" panose="020F0502020204030204" pitchFamily="34" charset="0"/>
              </a:rPr>
              <a:t>“What do you know about vaping e-cigarettes?”</a:t>
            </a:r>
            <a:endParaRPr lang="en-US" sz="1200" i="0" dirty="0">
              <a:effectLst/>
              <a:latin typeface="Times New Roman" panose="02020603050405020304" pitchFamily="18" charset="0"/>
              <a:ea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effectLst/>
                <a:latin typeface="Times New Roman" panose="02020603050405020304" pitchFamily="18" charset="0"/>
                <a:ea typeface="Calibri" panose="020F0502020204030204" pitchFamily="34" charset="0"/>
              </a:rPr>
              <a:t>“What do you know about using alcohol and Xanax at the same time?”</a:t>
            </a:r>
            <a:endParaRPr lang="en-US"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53</a:t>
            </a:fld>
            <a:endParaRPr lang="en-US"/>
          </a:p>
        </p:txBody>
      </p:sp>
    </p:spTree>
    <p:extLst>
      <p:ext uri="{BB962C8B-B14F-4D97-AF65-F5344CB8AC3E}">
        <p14:creationId xmlns:p14="http://schemas.microsoft.com/office/powerpoint/2010/main" val="35466865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can also be used to share important educational information about the dangerous side effects or complications that can occur when they choose to drink, use other substances, or drive. </a:t>
            </a:r>
            <a:endParaRPr lang="en-US" b="0" i="0"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Even though individuals over the age of 18 are considered legal adults, it is important to remember that their brain, including the prefrontal cortex, which is responsible for making decisions, is not fully developed until age 25.  When the prefrontal cortex is not fully developed, they may make riskier choices which can be confounded by substance use.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Making the connection between substance use during adolescence and the increased risk of developing a substance use disorder later in life may especially resonate with adolescents who are aware of a family member who has an alcohol or drug use disorder.  </a:t>
            </a:r>
          </a:p>
        </p:txBody>
      </p:sp>
      <p:sp>
        <p:nvSpPr>
          <p:cNvPr id="4" name="Slide Number Placeholder 3"/>
          <p:cNvSpPr>
            <a:spLocks noGrp="1"/>
          </p:cNvSpPr>
          <p:nvPr>
            <p:ph type="sldNum" sz="quarter" idx="5"/>
          </p:nvPr>
        </p:nvSpPr>
        <p:spPr/>
        <p:txBody>
          <a:bodyPr/>
          <a:lstStyle/>
          <a:p>
            <a:fld id="{26C93B13-99C8-9641-A2A8-61B35DF23488}" type="slidenum">
              <a:rPr lang="en-US" smtClean="0"/>
              <a:t>54</a:t>
            </a:fld>
            <a:endParaRPr lang="en-US"/>
          </a:p>
        </p:txBody>
      </p:sp>
    </p:spTree>
    <p:extLst>
      <p:ext uri="{BB962C8B-B14F-4D97-AF65-F5344CB8AC3E}">
        <p14:creationId xmlns:p14="http://schemas.microsoft.com/office/powerpoint/2010/main" val="402619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Education about alcohol and other substance use should be given regardless of the quantity and frequency of use.</a:t>
            </a:r>
          </a:p>
          <a:p>
            <a:pPr marL="0" marR="0">
              <a:lnSpc>
                <a:spcPct val="120000"/>
              </a:lnSpc>
              <a:spcBef>
                <a:spcPts val="0"/>
              </a:spcBef>
              <a:spcAft>
                <a:spcPts val="1200"/>
              </a:spcAft>
              <a:tabLst>
                <a:tab pos="971550" algn="l"/>
              </a:tabLst>
            </a:pPr>
            <a:endParaRPr lang="en-US" sz="12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Examples:</a:t>
            </a:r>
          </a:p>
          <a:p>
            <a:pPr marL="285750" marR="0" lvl="0" indent="-285750">
              <a:lnSpc>
                <a:spcPct val="120000"/>
              </a:lnSpc>
              <a:spcBef>
                <a:spcPts val="0"/>
              </a:spcBef>
              <a:spcAft>
                <a:spcPts val="1200"/>
              </a:spcAft>
              <a:buFont typeface="Arial" panose="020B0604020202020204" pitchFamily="34" charset="0"/>
              <a:buChar char="•"/>
              <a:tabLst>
                <a:tab pos="971550" algn="l"/>
              </a:tabLst>
            </a:pPr>
            <a:r>
              <a:rPr lang="en-US" sz="1200" i="1" dirty="0">
                <a:effectLst/>
                <a:latin typeface="Times New Roman" panose="02020603050405020304" pitchFamily="18" charset="0"/>
                <a:ea typeface="Calibri" panose="020F0502020204030204" pitchFamily="34" charset="0"/>
              </a:rPr>
              <a:t>“When teens do drugs – things can go wrong, like injuring yourself….”</a:t>
            </a:r>
            <a:r>
              <a:rPr lang="en-US" sz="1200" dirty="0">
                <a:effectLst/>
                <a:latin typeface="Times New Roman" panose="02020603050405020304" pitchFamily="18" charset="0"/>
                <a:ea typeface="Calibri" panose="020F0502020204030204" pitchFamily="34" charset="0"/>
              </a:rPr>
              <a:t> </a:t>
            </a:r>
          </a:p>
          <a:p>
            <a:pPr marL="285750" marR="0" lvl="0" indent="-285750">
              <a:lnSpc>
                <a:spcPct val="120000"/>
              </a:lnSpc>
              <a:spcBef>
                <a:spcPts val="0"/>
              </a:spcBef>
              <a:spcAft>
                <a:spcPts val="1200"/>
              </a:spcAft>
              <a:buFont typeface="Arial" panose="020B0604020202020204" pitchFamily="34" charset="0"/>
              <a:buChar char="•"/>
              <a:tabLst>
                <a:tab pos="971550" algn="l"/>
              </a:tabLst>
            </a:pPr>
            <a:r>
              <a:rPr lang="en-US" sz="1200" i="1" dirty="0">
                <a:effectLst/>
                <a:latin typeface="Times New Roman" panose="02020603050405020304" pitchFamily="18" charset="0"/>
                <a:ea typeface="Calibri" panose="020F0502020204030204" pitchFamily="34" charset="0"/>
              </a:rPr>
              <a:t>“When teens use any addictive substance while the brain is still developing can increase the chances that they will develop a serious substance use disorder in the future.”</a:t>
            </a:r>
            <a:endParaRPr lang="en-US" b="0" i="0" dirty="0"/>
          </a:p>
        </p:txBody>
      </p:sp>
      <p:sp>
        <p:nvSpPr>
          <p:cNvPr id="4" name="Slide Number Placeholder 3"/>
          <p:cNvSpPr>
            <a:spLocks noGrp="1"/>
          </p:cNvSpPr>
          <p:nvPr>
            <p:ph type="sldNum" sz="quarter" idx="5"/>
          </p:nvPr>
        </p:nvSpPr>
        <p:spPr/>
        <p:txBody>
          <a:bodyPr/>
          <a:lstStyle/>
          <a:p>
            <a:fld id="{26C93B13-99C8-9641-A2A8-61B35DF23488}" type="slidenum">
              <a:rPr lang="en-US" smtClean="0"/>
              <a:t>55</a:t>
            </a:fld>
            <a:endParaRPr lang="en-US"/>
          </a:p>
        </p:txBody>
      </p:sp>
    </p:spTree>
    <p:extLst>
      <p:ext uri="{BB962C8B-B14F-4D97-AF65-F5344CB8AC3E}">
        <p14:creationId xmlns:p14="http://schemas.microsoft.com/office/powerpoint/2010/main" val="21158147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tabLst>
                <a:tab pos="971550" algn="l"/>
              </a:tabLst>
            </a:pPr>
            <a:r>
              <a:rPr lang="en-US" sz="1200" dirty="0">
                <a:effectLst/>
                <a:latin typeface="Times New Roman" panose="02020603050405020304" pitchFamily="18" charset="0"/>
                <a:ea typeface="Calibri" panose="020F0502020204030204" pitchFamily="34" charset="0"/>
              </a:rPr>
              <a:t>Another example: </a:t>
            </a:r>
          </a:p>
          <a:p>
            <a:pPr marL="0" marR="0">
              <a:lnSpc>
                <a:spcPct val="120000"/>
              </a:lnSpc>
              <a:spcBef>
                <a:spcPts val="0"/>
              </a:spcBef>
              <a:spcAft>
                <a:spcPts val="1200"/>
              </a:spcAft>
              <a:tabLst>
                <a:tab pos="971550" algn="l"/>
              </a:tabLst>
            </a:pPr>
            <a:r>
              <a:rPr lang="en-US" sz="1200" i="1" dirty="0">
                <a:effectLst/>
                <a:latin typeface="Times New Roman" panose="02020603050405020304" pitchFamily="18" charset="0"/>
                <a:ea typeface="Cambria" panose="02040503050406030204" pitchFamily="18" charset="0"/>
              </a:rPr>
              <a:t>“We know that substance use can put you at risk for illness and injury.  It can also cause problems with parents or friends, and school problems such as missing class or doing poorly on a test or an assignment.  What do you think about this?”</a:t>
            </a:r>
          </a:p>
        </p:txBody>
      </p:sp>
      <p:sp>
        <p:nvSpPr>
          <p:cNvPr id="4" name="Slide Number Placeholder 3"/>
          <p:cNvSpPr>
            <a:spLocks noGrp="1"/>
          </p:cNvSpPr>
          <p:nvPr>
            <p:ph type="sldNum" sz="quarter" idx="5"/>
          </p:nvPr>
        </p:nvSpPr>
        <p:spPr/>
        <p:txBody>
          <a:bodyPr/>
          <a:lstStyle/>
          <a:p>
            <a:fld id="{26C93B13-99C8-9641-A2A8-61B35DF23488}" type="slidenum">
              <a:rPr lang="en-US" smtClean="0"/>
              <a:t>56</a:t>
            </a:fld>
            <a:endParaRPr lang="en-US"/>
          </a:p>
        </p:txBody>
      </p:sp>
    </p:spTree>
    <p:extLst>
      <p:ext uri="{BB962C8B-B14F-4D97-AF65-F5344CB8AC3E}">
        <p14:creationId xmlns:p14="http://schemas.microsoft.com/office/powerpoint/2010/main" val="38266034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20000"/>
              </a:lnSpc>
              <a:spcBef>
                <a:spcPts val="0"/>
              </a:spcBef>
              <a:spcAft>
                <a:spcPts val="1000"/>
              </a:spcAft>
              <a:buFont typeface="Arial" panose="020B0604020202020204" pitchFamily="34" charset="0"/>
              <a:buNone/>
            </a:pPr>
            <a:r>
              <a:rPr lang="en-US" sz="1200" i="0" dirty="0">
                <a:effectLst/>
                <a:latin typeface="Times New Roman" panose="02020603050405020304" pitchFamily="18" charset="0"/>
                <a:ea typeface="Cambria" panose="02040503050406030204" pitchFamily="18" charset="0"/>
              </a:rPr>
              <a:t>Another example: </a:t>
            </a:r>
          </a:p>
          <a:p>
            <a:pPr marL="0" marR="0" lvl="0" indent="0">
              <a:lnSpc>
                <a:spcPct val="120000"/>
              </a:lnSpc>
              <a:spcBef>
                <a:spcPts val="0"/>
              </a:spcBef>
              <a:spcAft>
                <a:spcPts val="1000"/>
              </a:spcAft>
              <a:buFont typeface="Arial" panose="020B0604020202020204" pitchFamily="34" charset="0"/>
              <a:buNone/>
            </a:pPr>
            <a:r>
              <a:rPr lang="en-US" sz="1200" i="1" dirty="0">
                <a:effectLst/>
                <a:latin typeface="Times New Roman" panose="02020603050405020304" pitchFamily="18" charset="0"/>
                <a:ea typeface="Cambria" panose="02040503050406030204" pitchFamily="18" charset="0"/>
              </a:rPr>
              <a:t>“We know that drinking 3 or more drinks in 2 hours, or that drinking [X] alcoholic drinks and/or use of illicit drugs can put you at risk for illness and injury. It can also cause problems with parents or friends, and school problems such as missing class or doing poorly on a test or an assignment. What do you think about this?”</a:t>
            </a:r>
          </a:p>
        </p:txBody>
      </p:sp>
      <p:sp>
        <p:nvSpPr>
          <p:cNvPr id="4" name="Slide Number Placeholder 3"/>
          <p:cNvSpPr>
            <a:spLocks noGrp="1"/>
          </p:cNvSpPr>
          <p:nvPr>
            <p:ph type="sldNum" sz="quarter" idx="5"/>
          </p:nvPr>
        </p:nvSpPr>
        <p:spPr/>
        <p:txBody>
          <a:bodyPr/>
          <a:lstStyle/>
          <a:p>
            <a:fld id="{26C93B13-99C8-9641-A2A8-61B35DF23488}" type="slidenum">
              <a:rPr lang="en-US" smtClean="0"/>
              <a:t>57</a:t>
            </a:fld>
            <a:endParaRPr lang="en-US"/>
          </a:p>
        </p:txBody>
      </p:sp>
    </p:spTree>
    <p:extLst>
      <p:ext uri="{BB962C8B-B14F-4D97-AF65-F5344CB8AC3E}">
        <p14:creationId xmlns:p14="http://schemas.microsoft.com/office/powerpoint/2010/main" val="36295833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mbria" panose="02040503050406030204" pitchFamily="18" charset="0"/>
              </a:rPr>
              <a:t>Educating adolescents and young adults about the health, social, emotional, academic, and other risks associated with substance use can help them decide to change; however, it can be especially helpful to focus on the social and family impacts that the substance use may have on the individual rather than just the physical long-term health effects.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58</a:t>
            </a:fld>
            <a:endParaRPr lang="en-US"/>
          </a:p>
        </p:txBody>
      </p:sp>
    </p:spTree>
    <p:extLst>
      <p:ext uri="{BB962C8B-B14F-4D97-AF65-F5344CB8AC3E}">
        <p14:creationId xmlns:p14="http://schemas.microsoft.com/office/powerpoint/2010/main" val="461284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illustrates risks related to adolescent and young adult substance use.</a:t>
            </a:r>
          </a:p>
        </p:txBody>
      </p:sp>
      <p:sp>
        <p:nvSpPr>
          <p:cNvPr id="4" name="Slide Number Placeholder 3"/>
          <p:cNvSpPr>
            <a:spLocks noGrp="1"/>
          </p:cNvSpPr>
          <p:nvPr>
            <p:ph type="sldNum" sz="quarter" idx="5"/>
          </p:nvPr>
        </p:nvSpPr>
        <p:spPr/>
        <p:txBody>
          <a:bodyPr/>
          <a:lstStyle/>
          <a:p>
            <a:fld id="{26C93B13-99C8-9641-A2A8-61B35DF23488}" type="slidenum">
              <a:rPr lang="en-US" smtClean="0"/>
              <a:t>59</a:t>
            </a:fld>
            <a:endParaRPr lang="en-US"/>
          </a:p>
        </p:txBody>
      </p:sp>
    </p:spTree>
    <p:extLst>
      <p:ext uri="{BB962C8B-B14F-4D97-AF65-F5344CB8AC3E}">
        <p14:creationId xmlns:p14="http://schemas.microsoft.com/office/powerpoint/2010/main" val="251422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following along in your </a:t>
            </a:r>
            <a:r>
              <a:rPr lang="en-US" sz="1200" i="1" kern="1200" dirty="0">
                <a:solidFill>
                  <a:schemeClr val="tx1"/>
                </a:solidFill>
                <a:effectLst/>
                <a:latin typeface="+mn-lt"/>
                <a:ea typeface="+mn-ea"/>
                <a:cs typeface="+mn-cs"/>
              </a:rPr>
              <a:t>Adolescent SBIRT Learner's Guide</a:t>
            </a:r>
            <a:r>
              <a:rPr lang="en-US" sz="1200" kern="1200" dirty="0">
                <a:solidFill>
                  <a:schemeClr val="tx1"/>
                </a:solidFill>
                <a:effectLst/>
                <a:latin typeface="+mn-lt"/>
                <a:ea typeface="+mn-ea"/>
                <a:cs typeface="+mn-cs"/>
              </a:rPr>
              <a:t>, the education presented in this module complements Module 3 called “</a:t>
            </a:r>
            <a:r>
              <a:rPr lang="en-US" sz="1200" dirty="0">
                <a:latin typeface="Century Gothic" panose="020B0502020202020204" pitchFamily="34" charset="0"/>
              </a:rPr>
              <a:t>Brief Intervention”.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don’t already have a copy and would like to order an electronic copy or hard copy of the </a:t>
            </a:r>
            <a:r>
              <a:rPr lang="en-US" sz="1200" i="1" kern="1200" dirty="0">
                <a:solidFill>
                  <a:schemeClr val="tx1"/>
                </a:solidFill>
                <a:effectLst/>
                <a:latin typeface="+mn-lt"/>
                <a:ea typeface="+mn-ea"/>
                <a:cs typeface="+mn-cs"/>
              </a:rPr>
              <a:t>Learner’s Guide</a:t>
            </a:r>
            <a:r>
              <a:rPr lang="en-US" sz="1200" kern="1200" dirty="0">
                <a:solidFill>
                  <a:schemeClr val="tx1"/>
                </a:solidFill>
                <a:effectLst/>
                <a:latin typeface="+mn-lt"/>
                <a:ea typeface="+mn-ea"/>
                <a:cs typeface="+mn-cs"/>
              </a:rPr>
              <a:t>, you can visit </a:t>
            </a:r>
            <a:r>
              <a:rPr lang="en-US" sz="1200" kern="1200" dirty="0" err="1">
                <a:solidFill>
                  <a:schemeClr val="tx1"/>
                </a:solidFill>
                <a:effectLst/>
                <a:latin typeface="+mn-lt"/>
                <a:ea typeface="+mn-ea"/>
                <a:cs typeface="+mn-cs"/>
              </a:rPr>
              <a:t>sbirt.webs.com</a:t>
            </a:r>
            <a:r>
              <a:rPr lang="en-US" sz="1200" kern="1200" dirty="0">
                <a:solidFill>
                  <a:schemeClr val="tx1"/>
                </a:solidFill>
                <a:effectLst/>
                <a:latin typeface="+mn-lt"/>
                <a:ea typeface="+mn-ea"/>
                <a:cs typeface="+mn-cs"/>
              </a:rPr>
              <a:t>/curriculum.</a:t>
            </a:r>
            <a:r>
              <a:rPr lang="en-US" dirty="0">
                <a:effectLst/>
              </a:rPr>
              <a:t> </a:t>
            </a:r>
          </a:p>
          <a:p>
            <a:endParaRPr lang="en-US" b="1" dirty="0">
              <a:solidFill>
                <a:schemeClr val="bg1"/>
              </a:solidFill>
              <a:effectLst/>
            </a:endParaRPr>
          </a:p>
          <a:p>
            <a:r>
              <a:rPr lang="en-US" b="1" dirty="0">
                <a:solidFill>
                  <a:schemeClr val="bg1"/>
                </a:solidFill>
              </a:rPr>
              <a:t>Source:</a:t>
            </a:r>
            <a:r>
              <a:rPr lang="en-US" dirty="0">
                <a:solidFill>
                  <a:schemeClr val="bg1"/>
                </a:solidFill>
              </a:rPr>
              <a:t> </a:t>
            </a:r>
          </a:p>
          <a:p>
            <a:r>
              <a:rPr lang="en-US" dirty="0">
                <a:solidFill>
                  <a:schemeClr val="bg1"/>
                </a:solidFill>
              </a:rPr>
              <a:t>McPherson, T., Cohen, H., Storie, M., Harris, B., Calabrese, G., </a:t>
            </a:r>
            <a:r>
              <a:rPr lang="en-US" dirty="0" err="1">
                <a:solidFill>
                  <a:schemeClr val="bg1"/>
                </a:solidFill>
              </a:rPr>
              <a:t>Drymon</a:t>
            </a:r>
            <a:r>
              <a:rPr lang="en-US" dirty="0">
                <a:solidFill>
                  <a:schemeClr val="bg1"/>
                </a:solidFill>
              </a:rPr>
              <a:t>, C., </a:t>
            </a:r>
            <a:r>
              <a:rPr lang="en-US" dirty="0" err="1">
                <a:solidFill>
                  <a:schemeClr val="bg1"/>
                </a:solidFill>
              </a:rPr>
              <a:t>Avripas</a:t>
            </a:r>
            <a:r>
              <a:rPr lang="en-US" dirty="0">
                <a:solidFill>
                  <a:schemeClr val="bg1"/>
                </a:solidFill>
              </a:rPr>
              <a:t>, S., </a:t>
            </a:r>
            <a:r>
              <a:rPr lang="en-US" dirty="0" err="1">
                <a:solidFill>
                  <a:schemeClr val="bg1"/>
                </a:solidFill>
              </a:rPr>
              <a:t>DeBroux</a:t>
            </a:r>
            <a:r>
              <a:rPr lang="en-US" dirty="0">
                <a:solidFill>
                  <a:schemeClr val="bg1"/>
                </a:solidFill>
              </a:rPr>
              <a:t>, C., &amp; </a:t>
            </a:r>
            <a:r>
              <a:rPr lang="en-US" dirty="0" err="1">
                <a:solidFill>
                  <a:schemeClr val="bg1"/>
                </a:solidFill>
              </a:rPr>
              <a:t>Sublett</a:t>
            </a:r>
            <a:r>
              <a:rPr lang="en-US" dirty="0">
                <a:solidFill>
                  <a:schemeClr val="bg1"/>
                </a:solidFill>
              </a:rPr>
              <a:t>, F. (2023). </a:t>
            </a:r>
            <a:r>
              <a:rPr lang="en-US" i="1" dirty="0">
                <a:solidFill>
                  <a:schemeClr val="bg1"/>
                </a:solidFill>
              </a:rPr>
              <a:t>Adolescent Screening, Brief Intervention and Referral to Treatment (SBIRT) Learner’s Guide</a:t>
            </a:r>
            <a:r>
              <a:rPr lang="en-US" dirty="0">
                <a:solidFill>
                  <a:schemeClr val="bg1"/>
                </a:solidFill>
              </a:rPr>
              <a:t>. Bethesda, MD: NORC at the University of Chicago.</a:t>
            </a:r>
          </a:p>
        </p:txBody>
      </p:sp>
      <p:sp>
        <p:nvSpPr>
          <p:cNvPr id="4" name="Slide Number Placeholder 3"/>
          <p:cNvSpPr>
            <a:spLocks noGrp="1"/>
          </p:cNvSpPr>
          <p:nvPr>
            <p:ph type="sldNum" sz="quarter" idx="5"/>
          </p:nvPr>
        </p:nvSpPr>
        <p:spPr/>
        <p:txBody>
          <a:bodyPr/>
          <a:lstStyle/>
          <a:p>
            <a:fld id="{26C93B13-99C8-9641-A2A8-61B35DF23488}" type="slidenum">
              <a:rPr lang="en-US" smtClean="0"/>
              <a:t>6</a:t>
            </a:fld>
            <a:endParaRPr lang="en-US"/>
          </a:p>
        </p:txBody>
      </p:sp>
    </p:spTree>
    <p:extLst>
      <p:ext uri="{BB962C8B-B14F-4D97-AF65-F5344CB8AC3E}">
        <p14:creationId xmlns:p14="http://schemas.microsoft.com/office/powerpoint/2010/main" val="4045274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 of providing educational information is providing normative feedback about how their substance use compares to others.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Adolescents and young adults tend to think that their peers use substances more than they actually do.  </a:t>
            </a:r>
          </a:p>
          <a:p>
            <a:r>
              <a:rPr lang="en-US" sz="1200" kern="1200" dirty="0">
                <a:solidFill>
                  <a:schemeClr val="tx1"/>
                </a:solidFill>
                <a:effectLst/>
                <a:latin typeface="+mn-lt"/>
                <a:ea typeface="+mn-ea"/>
                <a:cs typeface="+mn-cs"/>
              </a:rPr>
              <a:t>Practitioners should be sure to become familiar with prevalence rates and patterns of substance use in their area (substance use norms) so that they can provide this information during the BI and compare their use to that of their peers.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Practitioners can use fact sheets about youth substance use during the BI to provide educational information. Fact sheets for practitioners and youth are available at </a:t>
            </a:r>
            <a:r>
              <a:rPr lang="en-US" sz="1200" u="sng" kern="1200" dirty="0">
                <a:solidFill>
                  <a:schemeClr val="tx1"/>
                </a:solidFill>
                <a:effectLst/>
                <a:latin typeface="+mn-lt"/>
                <a:ea typeface="+mn-ea"/>
                <a:cs typeface="+mn-cs"/>
                <a:hlinkClick r:id="rId3"/>
              </a:rPr>
              <a:t>http://sbirt.webs.com/fact-sheets</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u="none" kern="1200" dirty="0">
                <a:solidFill>
                  <a:schemeClr val="tx1"/>
                </a:solidFill>
                <a:effectLst/>
                <a:latin typeface="+mn-lt"/>
                <a:ea typeface="+mn-ea"/>
                <a:cs typeface="+mn-cs"/>
              </a:rPr>
              <a:t>Youth Alcohol and Substance Use Factsheet for Providers is located in Appendix Q and Substance Use Factsheet for Youth handout is located in Appendix R of the Learner’s Guide.</a:t>
            </a:r>
            <a:r>
              <a:rPr lang="en-US" u="none" dirty="0">
                <a:effectLst/>
              </a:rPr>
              <a:t> </a:t>
            </a:r>
            <a:endParaRPr lang="en-US" sz="1200" u="none" dirty="0"/>
          </a:p>
        </p:txBody>
      </p:sp>
      <p:sp>
        <p:nvSpPr>
          <p:cNvPr id="4" name="Slide Number Placeholder 3"/>
          <p:cNvSpPr>
            <a:spLocks noGrp="1"/>
          </p:cNvSpPr>
          <p:nvPr>
            <p:ph type="sldNum" sz="quarter" idx="5"/>
          </p:nvPr>
        </p:nvSpPr>
        <p:spPr/>
        <p:txBody>
          <a:bodyPr/>
          <a:lstStyle/>
          <a:p>
            <a:fld id="{26C93B13-99C8-9641-A2A8-61B35DF23488}" type="slidenum">
              <a:rPr lang="en-US" smtClean="0"/>
              <a:t>60</a:t>
            </a:fld>
            <a:endParaRPr lang="en-US"/>
          </a:p>
        </p:txBody>
      </p:sp>
    </p:spTree>
    <p:extLst>
      <p:ext uri="{BB962C8B-B14F-4D97-AF65-F5344CB8AC3E}">
        <p14:creationId xmlns:p14="http://schemas.microsoft.com/office/powerpoint/2010/main" val="14641855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links that provide additional education.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NIDA For Teens: </a:t>
            </a:r>
            <a:r>
              <a:rPr lang="en-US" sz="1200" dirty="0">
                <a:hlinkClick r:id="rId3"/>
              </a:rPr>
              <a:t>https://teens.drugabuse.gov/teens/drug-facts</a:t>
            </a:r>
            <a:r>
              <a:rPr lang="en-US" sz="120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SAMHSA TIPS For Teens:  </a:t>
            </a:r>
            <a:r>
              <a:rPr lang="en-US" sz="1200" dirty="0">
                <a:hlinkClick r:id="rId4"/>
              </a:rPr>
              <a:t>https://store.samhsa.gov/series/tips-teens</a:t>
            </a: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61</a:t>
            </a:fld>
            <a:endParaRPr lang="en-US"/>
          </a:p>
        </p:txBody>
      </p:sp>
    </p:spTree>
    <p:extLst>
      <p:ext uri="{BB962C8B-B14F-4D97-AF65-F5344CB8AC3E}">
        <p14:creationId xmlns:p14="http://schemas.microsoft.com/office/powerpoint/2010/main" val="30978023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a dialogue with the adolescent or young adult is very important.  </a:t>
            </a:r>
          </a:p>
          <a:p>
            <a:endParaRPr lang="en-US" dirty="0"/>
          </a:p>
          <a:p>
            <a:r>
              <a:rPr lang="en-US" dirty="0"/>
              <a:t>Asking simple, open-ended questions after the practitioner provides feedback is an easy way to elicit thoughts and feelings about the feedback.  </a:t>
            </a:r>
          </a:p>
          <a:p>
            <a:endParaRPr lang="en-US" dirty="0"/>
          </a:p>
          <a:p>
            <a:r>
              <a:rPr lang="en-US" dirty="0"/>
              <a:t>For</a:t>
            </a:r>
            <a:r>
              <a:rPr lang="en-US" baseline="0" dirty="0"/>
              <a:t> e</a:t>
            </a:r>
            <a:r>
              <a:rPr lang="en-US" dirty="0"/>
              <a:t>xample:</a:t>
            </a:r>
          </a:p>
          <a:p>
            <a:pPr marL="171450" indent="-171450">
              <a:buFont typeface="Arial" panose="020B0604020202020204" pitchFamily="34" charset="0"/>
              <a:buChar char="•"/>
            </a:pPr>
            <a:r>
              <a:rPr lang="en-US" i="1" dirty="0"/>
              <a:t>“What are your thoughts on that?”</a:t>
            </a:r>
          </a:p>
          <a:p>
            <a:pPr marL="171450" indent="-171450">
              <a:buFont typeface="Arial" panose="020B0604020202020204" pitchFamily="34" charset="0"/>
              <a:buChar char="•"/>
            </a:pPr>
            <a:r>
              <a:rPr lang="en-US" i="1" dirty="0"/>
              <a:t>“What reactions do you have to the information I have just shared?”</a:t>
            </a:r>
          </a:p>
          <a:p>
            <a:pPr marL="171450" indent="-171450">
              <a:buFont typeface="Arial" panose="020B0604020202020204" pitchFamily="34" charset="0"/>
              <a:buChar char="•"/>
            </a:pPr>
            <a:r>
              <a:rPr lang="en-US" i="1" dirty="0"/>
              <a:t>“How useful is this information?”</a:t>
            </a:r>
          </a:p>
        </p:txBody>
      </p:sp>
      <p:sp>
        <p:nvSpPr>
          <p:cNvPr id="4" name="Slide Number Placeholder 3"/>
          <p:cNvSpPr>
            <a:spLocks noGrp="1"/>
          </p:cNvSpPr>
          <p:nvPr>
            <p:ph type="sldNum" sz="quarter" idx="5"/>
          </p:nvPr>
        </p:nvSpPr>
        <p:spPr/>
        <p:txBody>
          <a:bodyPr/>
          <a:lstStyle/>
          <a:p>
            <a:fld id="{26C93B13-99C8-9641-A2A8-61B35DF23488}" type="slidenum">
              <a:rPr lang="en-US" smtClean="0"/>
              <a:t>62</a:t>
            </a:fld>
            <a:endParaRPr lang="en-US"/>
          </a:p>
        </p:txBody>
      </p:sp>
    </p:spTree>
    <p:extLst>
      <p:ext uri="{BB962C8B-B14F-4D97-AF65-F5344CB8AC3E}">
        <p14:creationId xmlns:p14="http://schemas.microsoft.com/office/powerpoint/2010/main" val="38896473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common</a:t>
            </a:r>
            <a:r>
              <a:rPr lang="en-US" baseline="0" dirty="0"/>
              <a:t> for adolescents to be </a:t>
            </a:r>
            <a:r>
              <a:rPr lang="en-US" sz="1200" dirty="0">
                <a:solidFill>
                  <a:srgbClr val="00B050"/>
                </a:solidFill>
              </a:rPr>
              <a:t>ambivalent, </a:t>
            </a:r>
            <a:r>
              <a:rPr lang="en-US" baseline="0" dirty="0"/>
              <a:t>reluctant, or resistant to change</a:t>
            </a:r>
            <a:r>
              <a:rPr lang="en-US" dirty="0"/>
              <a:t>.  </a:t>
            </a:r>
          </a:p>
          <a:p>
            <a:endParaRPr lang="en-US" dirty="0"/>
          </a:p>
          <a:p>
            <a:r>
              <a:rPr lang="en-US" dirty="0"/>
              <a:t>Do not ask, “</a:t>
            </a:r>
            <a:r>
              <a:rPr lang="en-US" i="1" dirty="0"/>
              <a:t>Do you have any questions about what I have just shared?”  </a:t>
            </a:r>
          </a:p>
          <a:p>
            <a:endParaRPr lang="en-US" i="1" dirty="0"/>
          </a:p>
          <a:p>
            <a:pPr>
              <a:lnSpc>
                <a:spcPct val="100000"/>
              </a:lnSpc>
            </a:pPr>
            <a:r>
              <a:rPr lang="en-US" sz="1200" dirty="0">
                <a:cs typeface="Arial" charset="0"/>
              </a:rPr>
              <a:t>The easiest answer for an adolescent who pushes back to this question is </a:t>
            </a:r>
            <a:r>
              <a:rPr lang="en-US" sz="1200" b="1" i="1" dirty="0">
                <a:solidFill>
                  <a:srgbClr val="EC722F"/>
                </a:solidFill>
                <a:cs typeface="Arial" charset="0"/>
              </a:rPr>
              <a:t>“No.</a:t>
            </a:r>
            <a:r>
              <a:rPr lang="en-US" sz="1200" dirty="0">
                <a:cs typeface="Arial" charset="0"/>
              </a:rPr>
              <a:t>” It is more important to explore the feelings behind the thoughts. </a:t>
            </a:r>
          </a:p>
          <a:p>
            <a:endParaRPr lang="en-US" dirty="0"/>
          </a:p>
          <a:p>
            <a:r>
              <a:rPr lang="en-US" dirty="0"/>
              <a:t>Asking more open-ended questions about feelings or reactions will make it easier to continue the conversation than asking about thoughts. </a:t>
            </a:r>
          </a:p>
          <a:p>
            <a:endParaRPr lang="en-US" dirty="0"/>
          </a:p>
          <a:p>
            <a:r>
              <a:rPr lang="en-US" dirty="0"/>
              <a:t>Examples:</a:t>
            </a:r>
          </a:p>
          <a:p>
            <a:pPr marL="171450" indent="-171450">
              <a:buFont typeface="Arial" panose="020B0604020202020204" pitchFamily="34" charset="0"/>
              <a:buChar char="•"/>
            </a:pPr>
            <a:r>
              <a:rPr lang="en-US" i="1" dirty="0"/>
              <a:t>“What, if anything, have we discussed that concerns or upsets you?”</a:t>
            </a:r>
          </a:p>
          <a:p>
            <a:pPr marL="171450" indent="-171450">
              <a:buFont typeface="Arial" panose="020B0604020202020204" pitchFamily="34" charset="0"/>
              <a:buChar char="•"/>
            </a:pPr>
            <a:r>
              <a:rPr lang="en-US" i="1" dirty="0"/>
              <a:t>“What thoughts or feelings do you have about the information we just discussed?”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To transition from this feedback stage to negotiate an action plan, it is time to assess the adolescent’s readiness to change.</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63</a:t>
            </a:fld>
            <a:endParaRPr lang="en-US"/>
          </a:p>
        </p:txBody>
      </p:sp>
    </p:spTree>
    <p:extLst>
      <p:ext uri="{BB962C8B-B14F-4D97-AF65-F5344CB8AC3E}">
        <p14:creationId xmlns:p14="http://schemas.microsoft.com/office/powerpoint/2010/main" val="3552950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questions and comments do you have?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64</a:t>
            </a:fld>
            <a:endParaRPr lang="en-US"/>
          </a:p>
        </p:txBody>
      </p:sp>
    </p:spTree>
    <p:extLst>
      <p:ext uri="{BB962C8B-B14F-4D97-AF65-F5344CB8AC3E}">
        <p14:creationId xmlns:p14="http://schemas.microsoft.com/office/powerpoint/2010/main" val="15961280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step in the BNI model is the </a:t>
            </a:r>
            <a:r>
              <a:rPr lang="en-US" b="1" dirty="0"/>
              <a:t>Readiness Ruler</a:t>
            </a:r>
            <a:r>
              <a:rPr lang="en-US" dirty="0"/>
              <a:t>.  </a:t>
            </a:r>
          </a:p>
          <a:p>
            <a:endParaRPr lang="en-US" i="1" dirty="0"/>
          </a:p>
          <a:p>
            <a:r>
              <a:rPr lang="en-US" i="1" dirty="0"/>
              <a:t>Readiness Ruler is also discussed in detail along with the Importance and Confidence</a:t>
            </a:r>
            <a:r>
              <a:rPr lang="en-US" i="1" baseline="0" dirty="0"/>
              <a:t> Rulers </a:t>
            </a:r>
            <a:r>
              <a:rPr lang="en-US" i="1" dirty="0"/>
              <a:t>in Module 5 of the Learner’s Guide: Motivational Interviewing.</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65</a:t>
            </a:fld>
            <a:endParaRPr lang="en-US"/>
          </a:p>
        </p:txBody>
      </p:sp>
    </p:spTree>
    <p:extLst>
      <p:ext uri="{BB962C8B-B14F-4D97-AF65-F5344CB8AC3E}">
        <p14:creationId xmlns:p14="http://schemas.microsoft.com/office/powerpoint/2010/main" val="27486388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Times New Roman" panose="02020603050405020304" pitchFamily="18" charset="0"/>
                <a:ea typeface="Calibri" panose="020F0502020204030204" pitchFamily="34" charset="0"/>
              </a:rPr>
              <a:t>The readiness ruler is used to quantify the adolescent’s or young adult’s readiness to change.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Times New Roman" panose="02020603050405020304" pitchFamily="18" charset="0"/>
                <a:ea typeface="Calibri" panose="020F0502020204030204" pitchFamily="34" charset="0"/>
              </a:rPr>
              <a:t>The BI is then tailored to the individual’s readiness.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When introducing the readiness ruler, the practitioner should first define what the scale is and how it is used. </a:t>
            </a:r>
          </a:p>
        </p:txBody>
      </p:sp>
      <p:sp>
        <p:nvSpPr>
          <p:cNvPr id="4" name="Slide Number Placeholder 3"/>
          <p:cNvSpPr>
            <a:spLocks noGrp="1"/>
          </p:cNvSpPr>
          <p:nvPr>
            <p:ph type="sldNum" sz="quarter" idx="5"/>
          </p:nvPr>
        </p:nvSpPr>
        <p:spPr/>
        <p:txBody>
          <a:bodyPr/>
          <a:lstStyle/>
          <a:p>
            <a:fld id="{26C93B13-99C8-9641-A2A8-61B35DF23488}" type="slidenum">
              <a:rPr lang="en-US" smtClean="0"/>
              <a:t>66</a:t>
            </a:fld>
            <a:endParaRPr lang="en-US"/>
          </a:p>
        </p:txBody>
      </p:sp>
    </p:spTree>
    <p:extLst>
      <p:ext uri="{BB962C8B-B14F-4D97-AF65-F5344CB8AC3E}">
        <p14:creationId xmlns:p14="http://schemas.microsoft.com/office/powerpoint/2010/main" val="36726031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example:</a:t>
            </a:r>
          </a:p>
          <a:p>
            <a:endParaRPr lang="en-US" sz="1200" dirty="0"/>
          </a:p>
          <a:p>
            <a:pPr marL="171450" indent="-171450">
              <a:buFont typeface="Arial" panose="020B0604020202020204" pitchFamily="34" charset="0"/>
              <a:buChar char="•"/>
            </a:pPr>
            <a:r>
              <a:rPr lang="en-US" sz="1200" dirty="0"/>
              <a:t>“</a:t>
            </a:r>
            <a:r>
              <a:rPr lang="en-US" sz="1200" i="1" dirty="0"/>
              <a:t>The Readiness Ruler is a simple 0-10 scale we use to determine your readiness to change your [X] behavior, with 0 being not ready at all and 10 being completely ready</a:t>
            </a:r>
            <a:r>
              <a:rPr lang="en-US" sz="1200" dirty="0"/>
              <a:t>.”  </a:t>
            </a:r>
          </a:p>
          <a:p>
            <a:pPr marL="171450" marR="0" lvl="0" indent="-171450">
              <a:lnSpc>
                <a:spcPct val="120000"/>
              </a:lnSpc>
              <a:spcBef>
                <a:spcPts val="0"/>
              </a:spcBef>
              <a:spcAft>
                <a:spcPts val="1200"/>
              </a:spcAft>
              <a:buFont typeface="Arial" panose="020B0604020202020204" pitchFamily="34" charset="0"/>
              <a:buChar char="•"/>
              <a:tabLst>
                <a:tab pos="971550" algn="l"/>
              </a:tabLst>
            </a:pPr>
            <a:r>
              <a:rPr lang="en-US" sz="1200" i="1" dirty="0">
                <a:effectLst/>
                <a:latin typeface="Times New Roman" panose="02020603050405020304" pitchFamily="18" charset="0"/>
                <a:ea typeface="Calibri" panose="020F0502020204030204" pitchFamily="34" charset="0"/>
              </a:rPr>
              <a:t>“To help me better understand how you feel about making a change in your use of (X), [show readiness ruler]…On a scale from 1-10, how ready are you to change any aspect related to your use of (X)?”</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effectLst/>
                <a:latin typeface="Times New Roman" panose="02020603050405020304" pitchFamily="18" charset="0"/>
                <a:ea typeface="Cambria" panose="02040503050406030204" pitchFamily="18" charset="0"/>
              </a:rPr>
              <a:t>Some readiness rulers include a scale from 0-10 or 1-10, both are acceptable to use in the delivery of BI. </a:t>
            </a:r>
            <a:endParaRPr lang="en-US" sz="1000" baseline="0" dirty="0">
              <a:effectLst/>
              <a:latin typeface="Times New Roman" panose="020206030504050203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67</a:t>
            </a:fld>
            <a:endParaRPr lang="en-US"/>
          </a:p>
        </p:txBody>
      </p:sp>
    </p:spTree>
    <p:extLst>
      <p:ext uri="{BB962C8B-B14F-4D97-AF65-F5344CB8AC3E}">
        <p14:creationId xmlns:p14="http://schemas.microsoft.com/office/powerpoint/2010/main" val="670903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assessing readiness, a visual tool such as a pocket card that includes the readiness ruler may be helpful.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this pocket card contains other information that may be helpful to you or the adolescent when discussing alcohol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readiness, this ruler can also be used to assess the importance of and confidence in their ability to make a change. </a:t>
            </a:r>
          </a:p>
          <a:p>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Download pocket cards 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Adolescent SBIRT Pocket Card by SBIRT in Colorado: </a:t>
            </a:r>
            <a:r>
              <a:rPr lang="en-US" sz="1200" u="sng" kern="1200" dirty="0">
                <a:solidFill>
                  <a:schemeClr val="tx1"/>
                </a:solidFill>
                <a:effectLst/>
                <a:latin typeface="+mn-lt"/>
                <a:ea typeface="+mn-ea"/>
                <a:cs typeface="+mn-cs"/>
                <a:hlinkClick r:id="rId3"/>
              </a:rPr>
              <a:t>https://static1.squarespace.com/static/5fa42b5ba8363e397f02f9ae/t/6398afb2df8bf92a7e2b2b54/1670950834899/Adolescent_pocketcard_online_12-22.pdf</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Young Adult/Adult SBIRT Pocket Card by SBIRT in Colorado: </a:t>
            </a:r>
            <a:r>
              <a:rPr lang="en-US" sz="1200" u="sng" kern="1200" dirty="0">
                <a:solidFill>
                  <a:schemeClr val="tx1"/>
                </a:solidFill>
                <a:effectLst/>
                <a:latin typeface="+mn-lt"/>
                <a:ea typeface="+mn-ea"/>
                <a:cs typeface="+mn-cs"/>
                <a:hlinkClick r:id="rId4"/>
              </a:rPr>
              <a:t>https://static1.squarespace.com/static/5fa42b5ba8363e397f02f9ae/t/6398afc79b4858355acd1839/1670950855648/General_pocketcard_online_June2021_12-22.pdf</a:t>
            </a:r>
            <a:r>
              <a:rPr lang="en-US" sz="1200"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Pocket cards are located in Appendix L of the Learner’s Guide.</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68</a:t>
            </a:fld>
            <a:endParaRPr lang="en-US"/>
          </a:p>
        </p:txBody>
      </p:sp>
    </p:spTree>
    <p:extLst>
      <p:ext uri="{BB962C8B-B14F-4D97-AF65-F5344CB8AC3E}">
        <p14:creationId xmlns:p14="http://schemas.microsoft.com/office/powerpoint/2010/main" val="42372888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Regardless of the number chosen, it is imperative that the practitioner is positive and encouraging of whatever stage of change they are in.  </a:t>
            </a:r>
          </a:p>
          <a:p>
            <a:endParaRPr lang="en-US" dirty="0"/>
          </a:p>
          <a:p>
            <a:r>
              <a:rPr lang="en-US" dirty="0"/>
              <a:t>Especially for those who express a higher score on the Readiness Ruler, the practitioner could say, “</a:t>
            </a:r>
            <a:r>
              <a:rPr lang="en-US" i="1" dirty="0"/>
              <a:t>You marked [X].  That’s great.  That means you’re [X] % ready to make a change</a:t>
            </a:r>
            <a:r>
              <a:rPr lang="en-US" dirty="0"/>
              <a:t>.” </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69</a:t>
            </a:fld>
            <a:endParaRPr lang="en-US"/>
          </a:p>
        </p:txBody>
      </p:sp>
    </p:spTree>
    <p:extLst>
      <p:ext uri="{BB962C8B-B14F-4D97-AF65-F5344CB8AC3E}">
        <p14:creationId xmlns:p14="http://schemas.microsoft.com/office/powerpoint/2010/main" val="193764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learning objective for this module is: </a:t>
            </a:r>
          </a:p>
          <a:p>
            <a:r>
              <a:rPr lang="en-US" sz="1200" dirty="0"/>
              <a:t>Learn the steps of brief intervention based on the Brief Negotiated Interview Model.</a:t>
            </a:r>
          </a:p>
          <a:p>
            <a:pPr marL="171450" indent="-171450">
              <a:spcBef>
                <a:spcPts val="1200"/>
              </a:spcBef>
              <a:buClr>
                <a:srgbClr val="EC722F"/>
              </a:buClr>
              <a:buFont typeface="Arial" panose="020B0604020202020204" pitchFamily="34" charset="0"/>
              <a:buChar char="•"/>
            </a:pPr>
            <a:r>
              <a:rPr lang="en-US" sz="1200" dirty="0"/>
              <a:t>Engagement</a:t>
            </a:r>
          </a:p>
          <a:p>
            <a:pPr marL="171450" indent="-171450">
              <a:spcBef>
                <a:spcPts val="1200"/>
              </a:spcBef>
              <a:buClr>
                <a:srgbClr val="EC722F"/>
              </a:buClr>
              <a:buFont typeface="Arial" panose="020B0604020202020204" pitchFamily="34" charset="0"/>
              <a:buChar char="•"/>
            </a:pPr>
            <a:r>
              <a:rPr lang="en-US" sz="1200" dirty="0"/>
              <a:t>Pros and Cons </a:t>
            </a:r>
          </a:p>
          <a:p>
            <a:pPr marL="171450" indent="-171450">
              <a:spcBef>
                <a:spcPts val="1200"/>
              </a:spcBef>
              <a:buClr>
                <a:srgbClr val="EC722F"/>
              </a:buClr>
              <a:buFont typeface="Arial" panose="020B0604020202020204" pitchFamily="34" charset="0"/>
              <a:buChar char="•"/>
            </a:pPr>
            <a:r>
              <a:rPr lang="en-US" sz="1200" dirty="0"/>
              <a:t>Feedback</a:t>
            </a:r>
          </a:p>
          <a:p>
            <a:pPr marL="171450" indent="-171450">
              <a:spcBef>
                <a:spcPts val="1200"/>
              </a:spcBef>
              <a:buClr>
                <a:srgbClr val="EC722F"/>
              </a:buClr>
              <a:buFont typeface="Arial" panose="020B0604020202020204" pitchFamily="34" charset="0"/>
              <a:buChar char="•"/>
            </a:pPr>
            <a:r>
              <a:rPr lang="en-US" sz="1200" dirty="0"/>
              <a:t>Readiness Ruler</a:t>
            </a:r>
          </a:p>
          <a:p>
            <a:pPr marL="171450" indent="-171450">
              <a:spcBef>
                <a:spcPts val="1200"/>
              </a:spcBef>
              <a:buClr>
                <a:srgbClr val="EC722F"/>
              </a:buClr>
              <a:buFont typeface="Arial" panose="020B0604020202020204" pitchFamily="34" charset="0"/>
              <a:buChar char="•"/>
            </a:pPr>
            <a:r>
              <a:rPr lang="en-US" sz="1200" dirty="0"/>
              <a:t>Negotiate Action Plan</a:t>
            </a:r>
          </a:p>
          <a:p>
            <a:pPr marL="171450" indent="-171450">
              <a:spcBef>
                <a:spcPts val="1200"/>
              </a:spcBef>
              <a:buClr>
                <a:srgbClr val="EC722F"/>
              </a:buClr>
              <a:buFont typeface="Arial" panose="020B0604020202020204" pitchFamily="34" charset="0"/>
              <a:buChar char="•"/>
            </a:pPr>
            <a:r>
              <a:rPr lang="en-US" sz="1200" dirty="0"/>
              <a:t>Summarize and Thank </a:t>
            </a:r>
          </a:p>
          <a:p>
            <a:endParaRPr lang="en-US" sz="1200" dirty="0"/>
          </a:p>
        </p:txBody>
      </p:sp>
      <p:sp>
        <p:nvSpPr>
          <p:cNvPr id="4" name="Slide Number Placeholder 3"/>
          <p:cNvSpPr>
            <a:spLocks noGrp="1"/>
          </p:cNvSpPr>
          <p:nvPr>
            <p:ph type="sldNum" sz="quarter" idx="5"/>
          </p:nvPr>
        </p:nvSpPr>
        <p:spPr/>
        <p:txBody>
          <a:bodyPr/>
          <a:lstStyle/>
          <a:p>
            <a:fld id="{26C93B13-99C8-9641-A2A8-61B35DF23488}" type="slidenum">
              <a:rPr lang="en-US" smtClean="0"/>
              <a:t>7</a:t>
            </a:fld>
            <a:endParaRPr lang="en-US"/>
          </a:p>
        </p:txBody>
      </p:sp>
    </p:spTree>
    <p:extLst>
      <p:ext uri="{BB962C8B-B14F-4D97-AF65-F5344CB8AC3E}">
        <p14:creationId xmlns:p14="http://schemas.microsoft.com/office/powerpoint/2010/main" val="25261616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t>After reinforcing that any change is good change, the practitioner should then investigate “</a:t>
            </a:r>
            <a:r>
              <a:rPr lang="en-US" sz="2000" i="1" dirty="0"/>
              <a:t>Why did you choose that number and not a lower one like a ‘1’ or ‘2’</a:t>
            </a:r>
            <a:r>
              <a:rPr lang="en-US" sz="2000" dirty="0"/>
              <a:t>?” and “</a:t>
            </a:r>
            <a:r>
              <a:rPr lang="en-US" sz="2000" i="1" dirty="0"/>
              <a:t>What would it take for you to have chosen a higher number</a:t>
            </a:r>
            <a:r>
              <a:rPr lang="en-US" sz="2000" dirty="0"/>
              <a:t>?”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t>Asking for a lower number can encourage more “change talk” rather than asking for a higher number.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mbria" panose="02040503050406030204" pitchFamily="18" charset="0"/>
              </a:rPr>
              <a:t>Change talk is giving reasons why an adolescent or young adult should make a change.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i="1" dirty="0"/>
              <a:t>Change talk is a key concept in Motivational Interviewing and is covered in more detail in Module 5: Motivational Interviewing</a:t>
            </a:r>
            <a:r>
              <a:rPr lang="en-US" sz="2000" i="1" baseline="0" dirty="0"/>
              <a:t> of the Learner’s Guide.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i="1" dirty="0"/>
          </a:p>
        </p:txBody>
      </p:sp>
      <p:sp>
        <p:nvSpPr>
          <p:cNvPr id="4" name="Slide Number Placeholder 3"/>
          <p:cNvSpPr>
            <a:spLocks noGrp="1"/>
          </p:cNvSpPr>
          <p:nvPr>
            <p:ph type="sldNum" sz="quarter" idx="5"/>
          </p:nvPr>
        </p:nvSpPr>
        <p:spPr/>
        <p:txBody>
          <a:bodyPr/>
          <a:lstStyle/>
          <a:p>
            <a:fld id="{26C93B13-99C8-9641-A2A8-61B35DF23488}" type="slidenum">
              <a:rPr lang="en-US" smtClean="0"/>
              <a:t>70</a:t>
            </a:fld>
            <a:endParaRPr lang="en-US"/>
          </a:p>
        </p:txBody>
      </p:sp>
    </p:spTree>
    <p:extLst>
      <p:ext uri="{BB962C8B-B14F-4D97-AF65-F5344CB8AC3E}">
        <p14:creationId xmlns:p14="http://schemas.microsoft.com/office/powerpoint/2010/main" val="18674283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200"/>
              </a:spcAft>
              <a:tabLst>
                <a:tab pos="971550" algn="l"/>
              </a:tabLst>
            </a:pPr>
            <a:r>
              <a:rPr lang="en-US" sz="1800" dirty="0">
                <a:effectLst/>
                <a:latin typeface="Times New Roman" panose="02020603050405020304" pitchFamily="18" charset="0"/>
                <a:ea typeface="Calibri" panose="020F0502020204030204" pitchFamily="34" charset="0"/>
              </a:rPr>
              <a:t>After the adolescent shares their reasons for change, use reflective listening to reflect back what you heard. </a:t>
            </a:r>
          </a:p>
          <a:p>
            <a:pPr marL="0" marR="0">
              <a:lnSpc>
                <a:spcPct val="120000"/>
              </a:lnSpc>
              <a:spcBef>
                <a:spcPts val="0"/>
              </a:spcBef>
              <a:spcAft>
                <a:spcPts val="1200"/>
              </a:spcAft>
              <a:tabLst>
                <a:tab pos="971550" algn="l"/>
              </a:tabLst>
            </a:pPr>
            <a:endParaRPr lang="en-US" sz="1800" dirty="0">
              <a:effectLst/>
              <a:latin typeface="Times New Roman" panose="02020603050405020304" pitchFamily="18" charset="0"/>
              <a:ea typeface="Calibri" panose="020F0502020204030204" pitchFamily="34" charset="0"/>
            </a:endParaRPr>
          </a:p>
          <a:p>
            <a:pPr marL="0" marR="0">
              <a:lnSpc>
                <a:spcPct val="120000"/>
              </a:lnSpc>
              <a:spcBef>
                <a:spcPts val="0"/>
              </a:spcBef>
              <a:spcAft>
                <a:spcPts val="1200"/>
              </a:spcAft>
              <a:tabLst>
                <a:tab pos="971550" algn="l"/>
              </a:tabLst>
            </a:pPr>
            <a:r>
              <a:rPr lang="en-US" sz="1800" dirty="0">
                <a:effectLst/>
                <a:latin typeface="Times New Roman" panose="02020603050405020304" pitchFamily="18" charset="0"/>
                <a:ea typeface="Calibri" panose="020F0502020204030204" pitchFamily="34" charset="0"/>
              </a:rPr>
              <a:t>For example:</a:t>
            </a:r>
          </a:p>
          <a:p>
            <a:pPr marL="0" marR="0">
              <a:lnSpc>
                <a:spcPct val="120000"/>
              </a:lnSpc>
              <a:spcBef>
                <a:spcPts val="0"/>
              </a:spcBef>
              <a:spcAft>
                <a:spcPts val="1200"/>
              </a:spcAft>
              <a:tabLst>
                <a:tab pos="971550" algn="l"/>
              </a:tabLst>
            </a:pPr>
            <a:r>
              <a:rPr lang="en-US" sz="1800" i="1" dirty="0">
                <a:effectLst/>
                <a:latin typeface="Times New Roman" panose="02020603050405020304" pitchFamily="18" charset="0"/>
                <a:ea typeface="Calibri" panose="020F0502020204030204" pitchFamily="34" charset="0"/>
              </a:rPr>
              <a:t>“It sounds like you have reasons to change. Changing your (x) use will allow you to have more time for studying on the weekends to prepare for your upcoming final exams”.</a:t>
            </a:r>
            <a:r>
              <a:rPr lang="en-US" sz="1800" dirty="0">
                <a:effectLst/>
                <a:latin typeface="Times New Roman" panose="02020603050405020304" pitchFamily="18" charset="0"/>
                <a:ea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i="1" dirty="0"/>
          </a:p>
        </p:txBody>
      </p:sp>
      <p:sp>
        <p:nvSpPr>
          <p:cNvPr id="4" name="Slide Number Placeholder 3"/>
          <p:cNvSpPr>
            <a:spLocks noGrp="1"/>
          </p:cNvSpPr>
          <p:nvPr>
            <p:ph type="sldNum" sz="quarter" idx="5"/>
          </p:nvPr>
        </p:nvSpPr>
        <p:spPr/>
        <p:txBody>
          <a:bodyPr/>
          <a:lstStyle/>
          <a:p>
            <a:fld id="{26C93B13-99C8-9641-A2A8-61B35DF23488}" type="slidenum">
              <a:rPr lang="en-US" smtClean="0"/>
              <a:t>71</a:t>
            </a:fld>
            <a:endParaRPr lang="en-US"/>
          </a:p>
        </p:txBody>
      </p:sp>
    </p:spTree>
    <p:extLst>
      <p:ext uri="{BB962C8B-B14F-4D97-AF65-F5344CB8AC3E}">
        <p14:creationId xmlns:p14="http://schemas.microsoft.com/office/powerpoint/2010/main" val="4787553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mbria" panose="02040503050406030204" pitchFamily="18" charset="0"/>
              </a:rPr>
              <a:t>When a practitioner starts with asking, </a:t>
            </a:r>
            <a:r>
              <a:rPr lang="en-US" sz="1200" i="1" dirty="0">
                <a:effectLst/>
                <a:latin typeface="Times New Roman" panose="02020603050405020304" pitchFamily="18" charset="0"/>
                <a:ea typeface="Cambria" panose="02040503050406030204" pitchFamily="18" charset="0"/>
              </a:rPr>
              <a:t>“Why not a higher number?”</a:t>
            </a:r>
            <a:r>
              <a:rPr lang="en-US" sz="1200" dirty="0">
                <a:effectLst/>
                <a:latin typeface="Times New Roman" panose="02020603050405020304" pitchFamily="18" charset="0"/>
                <a:ea typeface="Cambria" panose="02040503050406030204" pitchFamily="18" charset="0"/>
              </a:rPr>
              <a:t>,  it is likely to make the adolescent feel defensive, and lead to “sustain talk.” </a:t>
            </a:r>
            <a:endParaRPr lang="en-US" dirty="0"/>
          </a:p>
          <a:p>
            <a:endParaRPr lang="en-US" dirty="0"/>
          </a:p>
          <a:p>
            <a:r>
              <a:rPr lang="en-US" dirty="0"/>
              <a:t>“Sustain talk” is giving reasons not to change right now, talking against change. </a:t>
            </a:r>
          </a:p>
          <a:p>
            <a:endParaRPr lang="en-US" dirty="0"/>
          </a:p>
          <a:p>
            <a:r>
              <a:rPr lang="en-US" sz="1200" dirty="0">
                <a:effectLst/>
                <a:latin typeface="Times New Roman" panose="02020603050405020304" pitchFamily="18" charset="0"/>
                <a:ea typeface="Cambria" panose="02040503050406030204" pitchFamily="18" charset="0"/>
              </a:rPr>
              <a:t>The more practitioners help adolescents and young adults talk in favor of change, even if they are not ready, the more it plants the seed for change.</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72</a:t>
            </a:fld>
            <a:endParaRPr lang="en-US"/>
          </a:p>
        </p:txBody>
      </p:sp>
    </p:spTree>
    <p:extLst>
      <p:ext uri="{BB962C8B-B14F-4D97-AF65-F5344CB8AC3E}">
        <p14:creationId xmlns:p14="http://schemas.microsoft.com/office/powerpoint/2010/main" val="1163827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t>When the adolescent chooses 0/1 suggesting they are not ready, use reflective listening, affirm autonomy, and elicit change talk by “looking forward”.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t>“Looking forward” can elicit likely outcomes in the adolescent’s own words if they do not make a change and invite them to envision what change might look like.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73</a:t>
            </a:fld>
            <a:endParaRPr lang="en-US"/>
          </a:p>
        </p:txBody>
      </p:sp>
    </p:spTree>
    <p:extLst>
      <p:ext uri="{BB962C8B-B14F-4D97-AF65-F5344CB8AC3E}">
        <p14:creationId xmlns:p14="http://schemas.microsoft.com/office/powerpoint/2010/main" val="2972164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i="0" dirty="0">
                <a:solidFill>
                  <a:schemeClr val="tx2">
                    <a:lumMod val="75000"/>
                  </a:schemeClr>
                </a:solidFill>
              </a:rPr>
              <a:t>For example:</a:t>
            </a:r>
          </a:p>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dirty="0">
                <a:solidFill>
                  <a:schemeClr val="tx2">
                    <a:lumMod val="75000"/>
                  </a:schemeClr>
                </a:solidFill>
              </a:rPr>
              <a:t>“</a:t>
            </a:r>
            <a:r>
              <a:rPr lang="en-US" sz="2000" i="1" dirty="0">
                <a:solidFill>
                  <a:schemeClr val="tx2">
                    <a:lumMod val="75000"/>
                  </a:schemeClr>
                </a:solidFill>
              </a:rPr>
              <a:t>So, right now it is not at all important to you or you do not feel at all ready to make a change.  It is your decision about whether or not to change. Looking ahead, how would you know if [X] was becoming a problem for you or preventing you from accomplishing the things that are important to you?“</a:t>
            </a:r>
          </a:p>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effectLst/>
                <a:latin typeface="Times New Roman" panose="02020603050405020304" pitchFamily="18" charset="0"/>
                <a:ea typeface="Calibri" panose="020F0502020204030204" pitchFamily="34" charset="0"/>
              </a:rPr>
              <a:t>“What I’m hearing you say is that you are not yet ready to make a change. Looking ahead, how would you know if alcohol and marijuana use are interfering with your ability to achieve your goals?”</a:t>
            </a:r>
            <a:endParaRPr lang="en-US" sz="2000" i="1" dirty="0">
              <a:solidFill>
                <a:schemeClr val="tx2">
                  <a:lumMod val="75000"/>
                </a:schemeClr>
              </a:solidFill>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74</a:t>
            </a:fld>
            <a:endParaRPr lang="en-US"/>
          </a:p>
        </p:txBody>
      </p:sp>
    </p:spTree>
    <p:extLst>
      <p:ext uri="{BB962C8B-B14F-4D97-AF65-F5344CB8AC3E}">
        <p14:creationId xmlns:p14="http://schemas.microsoft.com/office/powerpoint/2010/main" val="8509873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mbria" panose="02040503050406030204" pitchFamily="18" charset="0"/>
              </a:rPr>
              <a:t>This is a good step in the BNI process to discuss what peers may be doing and what steps the adolescent or young adult is willing to take.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t>For example:</a:t>
            </a:r>
            <a:r>
              <a:rPr lang="en-US" sz="2000" baseline="0" dirty="0"/>
              <a:t> </a:t>
            </a:r>
            <a:endParaRPr lang="en-US" sz="2000" dirty="0"/>
          </a:p>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a:t>“What some people your age decide to do is to stop drinking to see what it feels like.”  </a:t>
            </a:r>
          </a:p>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a:t>“How do you feel about not taking oxycodone for 2 months?”</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75</a:t>
            </a:fld>
            <a:endParaRPr lang="en-US"/>
          </a:p>
        </p:txBody>
      </p:sp>
    </p:spTree>
    <p:extLst>
      <p:ext uri="{BB962C8B-B14F-4D97-AF65-F5344CB8AC3E}">
        <p14:creationId xmlns:p14="http://schemas.microsoft.com/office/powerpoint/2010/main" val="27691100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annotating on the screen, typing into the chat box, or share by unmuting yourself, let’s discuss: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something you have considered changing? </a:t>
            </a:r>
          </a:p>
          <a:p>
            <a:r>
              <a:rPr lang="en-US" sz="1200" kern="1200" dirty="0">
                <a:solidFill>
                  <a:schemeClr val="tx1"/>
                </a:solidFill>
                <a:effectLst/>
                <a:latin typeface="+mn-lt"/>
                <a:ea typeface="+mn-ea"/>
                <a:cs typeface="+mn-cs"/>
              </a:rPr>
              <a:t>On a scale from 0-10, how ready are you to change any aspect related to [what you just identified]?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Who is willing to volunteer to chat with me about their responses?</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marked [X]. That’s great. That means you’re [X]% ready to make a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EC722F"/>
                </a:solidFill>
              </a:rPr>
              <a:t>Why did you choose that number and not a lower one like a ‘1’ or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EC722F"/>
                </a:solidFill>
              </a:rPr>
              <a:t>What would it take for you to have chosen a higher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Cambria" panose="02040503050406030204" pitchFamily="18" charset="0"/>
              </a:rPr>
              <a:t>What steps to change are you willing to take?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76</a:t>
            </a:fld>
            <a:endParaRPr lang="en-US" dirty="0"/>
          </a:p>
        </p:txBody>
      </p:sp>
    </p:spTree>
    <p:extLst>
      <p:ext uri="{BB962C8B-B14F-4D97-AF65-F5344CB8AC3E}">
        <p14:creationId xmlns:p14="http://schemas.microsoft.com/office/powerpoint/2010/main" val="8589551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questions and comments do you have?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77</a:t>
            </a:fld>
            <a:endParaRPr lang="en-US"/>
          </a:p>
        </p:txBody>
      </p:sp>
    </p:spTree>
    <p:extLst>
      <p:ext uri="{BB962C8B-B14F-4D97-AF65-F5344CB8AC3E}">
        <p14:creationId xmlns:p14="http://schemas.microsoft.com/office/powerpoint/2010/main" val="22627462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step in the BNI model is </a:t>
            </a:r>
            <a:r>
              <a:rPr lang="en-US" sz="1200" b="1" kern="1200" dirty="0">
                <a:solidFill>
                  <a:schemeClr val="tx1"/>
                </a:solidFill>
                <a:effectLst/>
                <a:latin typeface="+mn-lt"/>
                <a:ea typeface="+mn-ea"/>
                <a:cs typeface="+mn-cs"/>
              </a:rPr>
              <a:t>Negotiate Action Plan</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78</a:t>
            </a:fld>
            <a:endParaRPr lang="en-US"/>
          </a:p>
        </p:txBody>
      </p:sp>
    </p:spTree>
    <p:extLst>
      <p:ext uri="{BB962C8B-B14F-4D97-AF65-F5344CB8AC3E}">
        <p14:creationId xmlns:p14="http://schemas.microsoft.com/office/powerpoint/2010/main" val="2984966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the BNI is to negotiate the action plan.  </a:t>
            </a:r>
          </a:p>
          <a:p>
            <a:endParaRPr lang="en-US" dirty="0"/>
          </a:p>
          <a:p>
            <a:r>
              <a:rPr lang="en-US" dirty="0"/>
              <a:t>This includes creating options and steps that the adolescent or young adult feels are realistic and obtainable. </a:t>
            </a:r>
          </a:p>
          <a:p>
            <a:endParaRPr lang="en-US" dirty="0"/>
          </a:p>
          <a:p>
            <a:r>
              <a:rPr lang="en-US" dirty="0"/>
              <a:t>Ask the adolescent if they can think of ways to reduce their risk of substance-related problems, ways that make sense to them and that they could see themselves trying. </a:t>
            </a:r>
          </a:p>
        </p:txBody>
      </p:sp>
      <p:sp>
        <p:nvSpPr>
          <p:cNvPr id="4" name="Slide Number Placeholder 3"/>
          <p:cNvSpPr>
            <a:spLocks noGrp="1"/>
          </p:cNvSpPr>
          <p:nvPr>
            <p:ph type="sldNum" sz="quarter" idx="5"/>
          </p:nvPr>
        </p:nvSpPr>
        <p:spPr/>
        <p:txBody>
          <a:bodyPr/>
          <a:lstStyle/>
          <a:p>
            <a:fld id="{26C93B13-99C8-9641-A2A8-61B35DF23488}" type="slidenum">
              <a:rPr lang="en-US" smtClean="0"/>
              <a:t>79</a:t>
            </a:fld>
            <a:endParaRPr lang="en-US"/>
          </a:p>
        </p:txBody>
      </p:sp>
    </p:spTree>
    <p:extLst>
      <p:ext uri="{BB962C8B-B14F-4D97-AF65-F5344CB8AC3E}">
        <p14:creationId xmlns:p14="http://schemas.microsoft.com/office/powerpoint/2010/main" val="373599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en-US" sz="1200" kern="1200" dirty="0">
                <a:solidFill>
                  <a:srgbClr val="000000"/>
                </a:solidFill>
                <a:effectLst/>
                <a:latin typeface="Calibri" panose="020F0502020204030204" pitchFamily="34" charset="0"/>
                <a:ea typeface="+mn-ea"/>
                <a:cs typeface="+mn-cs"/>
              </a:rPr>
              <a:t>This list of suggested readings is intended to offer </a:t>
            </a:r>
            <a:r>
              <a:rPr lang="en-US" sz="1200" kern="1200" baseline="0" dirty="0">
                <a:solidFill>
                  <a:srgbClr val="000000"/>
                </a:solidFill>
                <a:effectLst/>
                <a:latin typeface="Calibri" panose="020F0502020204030204" pitchFamily="34" charset="0"/>
                <a:ea typeface="+mn-ea"/>
                <a:cs typeface="+mn-cs"/>
              </a:rPr>
              <a:t>optional supplemental materials to expand learner knowledge and is not intended to suggest that all readings are required.</a:t>
            </a:r>
            <a:endParaRPr lang="en-US" sz="1800" dirty="0">
              <a:effectLst/>
            </a:endParaRP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8</a:t>
            </a:fld>
            <a:endParaRPr lang="en-US"/>
          </a:p>
        </p:txBody>
      </p:sp>
    </p:spTree>
    <p:extLst>
      <p:ext uri="{BB962C8B-B14F-4D97-AF65-F5344CB8AC3E}">
        <p14:creationId xmlns:p14="http://schemas.microsoft.com/office/powerpoint/2010/main" val="16956985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our first poll. Please select your answer on your device and we will talk about it in a moment. The question 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Which of these are good options for the adolescent to suggest (or for you to prompt) while negotiating an action plan to reduce alcohol consumption? </a:t>
            </a:r>
          </a:p>
          <a:p>
            <a:endParaRPr lang="en-US" sz="1200" kern="1200" dirty="0">
              <a:solidFill>
                <a:schemeClr val="tx1"/>
              </a:solidFill>
              <a:effectLst/>
              <a:latin typeface="+mn-lt"/>
              <a:ea typeface="+mn-ea"/>
              <a:cs typeface="+mn-cs"/>
            </a:endParaRPr>
          </a:p>
          <a:p>
            <a:pPr marL="228600" lvl="0" indent="-228600">
              <a:buFont typeface="+mj-lt"/>
              <a:buAutoNum type="alphaLcParenR"/>
            </a:pPr>
            <a:r>
              <a:rPr lang="en-US" sz="1200" kern="1200" dirty="0">
                <a:solidFill>
                  <a:schemeClr val="tx1"/>
                </a:solidFill>
                <a:effectLst/>
                <a:latin typeface="+mn-lt"/>
                <a:ea typeface="+mn-ea"/>
                <a:cs typeface="+mn-cs"/>
              </a:rPr>
              <a:t>Reducing alcohol intake by 1 drink per drinking session.</a:t>
            </a:r>
          </a:p>
          <a:p>
            <a:pPr marL="228600" lvl="0" indent="-228600">
              <a:buFont typeface="+mj-lt"/>
              <a:buAutoNum type="alphaLcParenR"/>
            </a:pPr>
            <a:r>
              <a:rPr lang="en-US" sz="1200" kern="1200" dirty="0">
                <a:solidFill>
                  <a:schemeClr val="tx1"/>
                </a:solidFill>
                <a:effectLst/>
                <a:latin typeface="+mn-lt"/>
                <a:ea typeface="+mn-ea"/>
                <a:cs typeface="+mn-cs"/>
              </a:rPr>
              <a:t>Counting drinks consumed.</a:t>
            </a:r>
          </a:p>
          <a:p>
            <a:pPr marL="228600" lvl="0" indent="-228600">
              <a:buFont typeface="+mj-lt"/>
              <a:buAutoNum type="alphaLcParenR"/>
            </a:pPr>
            <a:r>
              <a:rPr lang="en-US" sz="1200" kern="1200" dirty="0">
                <a:solidFill>
                  <a:schemeClr val="tx1"/>
                </a:solidFill>
                <a:effectLst/>
                <a:latin typeface="+mn-lt"/>
                <a:ea typeface="+mn-ea"/>
                <a:cs typeface="+mn-cs"/>
              </a:rPr>
              <a:t>A trial period of no marijuana use for a specified period of time.</a:t>
            </a:r>
          </a:p>
          <a:p>
            <a:pPr marL="228600" lvl="0" indent="-228600">
              <a:buFont typeface="+mj-lt"/>
              <a:buAutoNum type="alphaLcParenR"/>
            </a:pPr>
            <a:r>
              <a:rPr lang="en-US" sz="1200" kern="1200" dirty="0">
                <a:solidFill>
                  <a:schemeClr val="tx1"/>
                </a:solidFill>
                <a:effectLst/>
                <a:latin typeface="+mn-lt"/>
                <a:ea typeface="+mn-ea"/>
                <a:cs typeface="+mn-cs"/>
              </a:rPr>
              <a:t>Alternating alcoholic beverages with non-alcoholic beverages.</a:t>
            </a:r>
          </a:p>
          <a:p>
            <a:pPr marL="228600" lvl="0" indent="-228600">
              <a:buFont typeface="+mj-lt"/>
              <a:buAutoNum type="alphaLcParenR"/>
            </a:pPr>
            <a:r>
              <a:rPr lang="en-US" sz="1200" kern="1200" dirty="0">
                <a:solidFill>
                  <a:schemeClr val="tx1"/>
                </a:solidFill>
                <a:effectLst/>
                <a:latin typeface="+mn-lt"/>
                <a:ea typeface="+mn-ea"/>
                <a:cs typeface="+mn-cs"/>
              </a:rPr>
              <a:t>All of the above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as many answer choices as you think are correct.  </a:t>
            </a:r>
            <a:r>
              <a:rPr lang="en-US" sz="1200" kern="1200">
                <a:solidFill>
                  <a:schemeClr val="tx1"/>
                </a:solidFill>
                <a:effectLst/>
                <a:latin typeface="+mn-lt"/>
                <a:ea typeface="+mn-ea"/>
                <a:cs typeface="+mn-cs"/>
              </a:rPr>
              <a:t>Answer: e) All of the above </a:t>
            </a:r>
            <a:endParaRPr lang="en-US" sz="1200" dirty="0"/>
          </a:p>
        </p:txBody>
      </p:sp>
      <p:sp>
        <p:nvSpPr>
          <p:cNvPr id="4" name="Slide Number Placeholder 3"/>
          <p:cNvSpPr>
            <a:spLocks noGrp="1"/>
          </p:cNvSpPr>
          <p:nvPr>
            <p:ph type="sldNum" sz="quarter" idx="5"/>
          </p:nvPr>
        </p:nvSpPr>
        <p:spPr/>
        <p:txBody>
          <a:bodyPr/>
          <a:lstStyle/>
          <a:p>
            <a:fld id="{26C93B13-99C8-9641-A2A8-61B35DF23488}" type="slidenum">
              <a:rPr lang="en-US" smtClean="0"/>
              <a:t>80</a:t>
            </a:fld>
            <a:endParaRPr lang="en-US"/>
          </a:p>
        </p:txBody>
      </p:sp>
    </p:spTree>
    <p:extLst>
      <p:ext uri="{BB962C8B-B14F-4D97-AF65-F5344CB8AC3E}">
        <p14:creationId xmlns:p14="http://schemas.microsoft.com/office/powerpoint/2010/main" val="3250122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options the adolescent might suggest (or the practitioner could prompt) include:</a:t>
            </a:r>
          </a:p>
          <a:p>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B050"/>
                </a:solidFill>
              </a:rPr>
              <a:t>A trial period of no use for a specified period of time (this</a:t>
            </a:r>
            <a:r>
              <a:rPr lang="en-US" sz="1200" baseline="0" dirty="0">
                <a:solidFill>
                  <a:srgbClr val="00B050"/>
                </a:solidFill>
              </a:rPr>
              <a:t> can often reveal to the adolescent and practitioner that a </a:t>
            </a:r>
            <a:r>
              <a:rPr lang="en-US" sz="1200" dirty="0"/>
              <a:t>substance use disorder</a:t>
            </a:r>
            <a:r>
              <a:rPr lang="en-US" sz="1200" baseline="0" dirty="0">
                <a:solidFill>
                  <a:srgbClr val="00B050"/>
                </a:solidFill>
              </a:rPr>
              <a:t> is becoming more severe or problematic). In some cases, this may be a wake-up call for the adolescent who is certain they could easily quit anytime.</a:t>
            </a:r>
            <a:endParaRPr lang="en-US" sz="1200" dirty="0">
              <a:solidFill>
                <a:srgbClr val="00B050"/>
              </a:solidFill>
            </a:endParaRPr>
          </a:p>
          <a:p>
            <a:pPr marL="171450" indent="-171450">
              <a:buFont typeface="Arial" panose="020B0604020202020204" pitchFamily="34" charset="0"/>
              <a:buChar char="•"/>
            </a:pPr>
            <a:r>
              <a:rPr lang="en-US" dirty="0"/>
              <a:t>Reducing alcohol intake by 1 drink per drinking session.</a:t>
            </a:r>
          </a:p>
          <a:p>
            <a:pPr marL="171450" indent="-171450">
              <a:buFont typeface="Arial" panose="020B0604020202020204" pitchFamily="34" charset="0"/>
              <a:buChar char="•"/>
            </a:pPr>
            <a:r>
              <a:rPr lang="en-US" dirty="0"/>
              <a:t>Reducing number of cigarettes</a:t>
            </a:r>
            <a:r>
              <a:rPr lang="en-US" baseline="0" dirty="0"/>
              <a:t> smoked by 2 fewer per day.</a:t>
            </a:r>
            <a:endParaRPr lang="en-US" dirty="0"/>
          </a:p>
          <a:p>
            <a:pPr marL="171450" indent="-171450">
              <a:buFont typeface="Arial" panose="020B0604020202020204" pitchFamily="34" charset="0"/>
              <a:buChar char="•"/>
            </a:pPr>
            <a:r>
              <a:rPr lang="en-US" dirty="0"/>
              <a:t>Setting a limit on the number of </a:t>
            </a:r>
            <a:r>
              <a:rPr lang="en-US" sz="1200" dirty="0">
                <a:solidFill>
                  <a:srgbClr val="00B050"/>
                </a:solidFill>
              </a:rPr>
              <a:t>substance-use days per week</a:t>
            </a:r>
            <a:r>
              <a:rPr lang="en-US" sz="1200" dirty="0">
                <a:solidFill>
                  <a:schemeClr val="tx1"/>
                </a:solidFill>
              </a:rPr>
              <a:t>.</a:t>
            </a:r>
            <a:endParaRPr lang="en-US" dirty="0"/>
          </a:p>
          <a:p>
            <a:pPr marL="171450" indent="-171450">
              <a:buFont typeface="Arial" panose="020B0604020202020204" pitchFamily="34" charset="0"/>
              <a:buChar char="•"/>
            </a:pPr>
            <a:r>
              <a:rPr lang="en-US" dirty="0"/>
              <a:t>Counting drinks.</a:t>
            </a:r>
          </a:p>
          <a:p>
            <a:pPr marL="171450" indent="-171450">
              <a:buFont typeface="Arial" panose="020B0604020202020204" pitchFamily="34" charset="0"/>
              <a:buChar char="•"/>
            </a:pPr>
            <a:r>
              <a:rPr lang="en-US" dirty="0"/>
              <a:t>Not driving after any substance use.</a:t>
            </a:r>
          </a:p>
          <a:p>
            <a:pPr marL="171450" indent="-171450">
              <a:buFont typeface="Arial" panose="020B0604020202020204" pitchFamily="34" charset="0"/>
              <a:buChar char="•"/>
            </a:pPr>
            <a:r>
              <a:rPr lang="en-US" dirty="0"/>
              <a:t>Not riding in a car with someone who has used substances.</a:t>
            </a:r>
          </a:p>
        </p:txBody>
      </p:sp>
      <p:sp>
        <p:nvSpPr>
          <p:cNvPr id="4" name="Slide Number Placeholder 3"/>
          <p:cNvSpPr>
            <a:spLocks noGrp="1"/>
          </p:cNvSpPr>
          <p:nvPr>
            <p:ph type="sldNum" sz="quarter" idx="5"/>
          </p:nvPr>
        </p:nvSpPr>
        <p:spPr/>
        <p:txBody>
          <a:bodyPr/>
          <a:lstStyle/>
          <a:p>
            <a:fld id="{26C93B13-99C8-9641-A2A8-61B35DF23488}" type="slidenum">
              <a:rPr lang="en-US" smtClean="0"/>
              <a:t>81</a:t>
            </a:fld>
            <a:endParaRPr lang="en-US"/>
          </a:p>
        </p:txBody>
      </p:sp>
    </p:spTree>
    <p:extLst>
      <p:ext uri="{BB962C8B-B14F-4D97-AF65-F5344CB8AC3E}">
        <p14:creationId xmlns:p14="http://schemas.microsoft.com/office/powerpoint/2010/main" val="19372443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Additional options the adolescent might suggest (or the practitioner could prompt) include:</a:t>
            </a:r>
          </a:p>
          <a:p>
            <a:pPr marL="171450" indent="-171450">
              <a:buFont typeface="Arial" panose="020B0604020202020204" pitchFamily="34" charset="0"/>
              <a:buChar char="•"/>
            </a:pPr>
            <a:r>
              <a:rPr lang="en-US" sz="1200" dirty="0">
                <a:solidFill>
                  <a:srgbClr val="00B050"/>
                </a:solidFill>
              </a:rPr>
              <a:t>Avoiding triggers for excessive substance use, such as starting early at happy hours, engaging in drinking contests, playing beer pong, or going to a gathering where substances will likely be used.</a:t>
            </a:r>
          </a:p>
          <a:p>
            <a:pPr marL="171450" indent="-171450">
              <a:buFont typeface="Arial" panose="020B0604020202020204" pitchFamily="34" charset="0"/>
              <a:buChar char="•"/>
            </a:pPr>
            <a:r>
              <a:rPr lang="en-US" sz="1200" dirty="0">
                <a:solidFill>
                  <a:srgbClr val="00B050"/>
                </a:solidFill>
              </a:rPr>
              <a:t>Participating in enjoyable activities </a:t>
            </a:r>
            <a:r>
              <a:rPr lang="en-US" dirty="0"/>
              <a:t>that are alternatives to consuming substances.</a:t>
            </a:r>
          </a:p>
          <a:p>
            <a:pPr marL="171450" indent="-171450">
              <a:buFont typeface="Arial" panose="020B0604020202020204" pitchFamily="34" charset="0"/>
              <a:buChar char="•"/>
            </a:pPr>
            <a:r>
              <a:rPr lang="en-US" dirty="0"/>
              <a:t>Eating while drinking so the alcohol is absorbed more slowly.</a:t>
            </a:r>
          </a:p>
          <a:p>
            <a:pPr marL="171450" indent="-171450">
              <a:buFont typeface="Arial" panose="020B0604020202020204" pitchFamily="34" charset="0"/>
              <a:buChar char="•"/>
            </a:pPr>
            <a:r>
              <a:rPr lang="en-US" dirty="0"/>
              <a:t>Going for a walk or exercise when feeling stressed instead of vaping marijuana. </a:t>
            </a:r>
          </a:p>
          <a:p>
            <a:pPr marL="171450" indent="-171450">
              <a:buFont typeface="Arial" panose="020B0604020202020204" pitchFamily="34" charset="0"/>
              <a:buChar char="•"/>
            </a:pPr>
            <a:r>
              <a:rPr lang="en-US" dirty="0"/>
              <a:t>Not giving in to social pressures to consume substances.</a:t>
            </a:r>
          </a:p>
          <a:p>
            <a:pPr marL="171450" indent="-171450">
              <a:buFont typeface="Arial" panose="020B0604020202020204" pitchFamily="34" charset="0"/>
              <a:buChar char="•"/>
            </a:pPr>
            <a:r>
              <a:rPr lang="en-US" sz="1200" dirty="0">
                <a:solidFill>
                  <a:srgbClr val="00B050"/>
                </a:solidFill>
              </a:rPr>
              <a:t>Not using substances before or during school.</a:t>
            </a:r>
            <a:r>
              <a:rPr lang="en-US" sz="1200" dirty="0"/>
              <a:t> </a:t>
            </a:r>
          </a:p>
          <a:p>
            <a:pPr marL="171450" indent="-171450">
              <a:buFont typeface="Arial" panose="020B0604020202020204" pitchFamily="34" charset="0"/>
              <a:buChar char="•"/>
            </a:pPr>
            <a:r>
              <a:rPr lang="en-US" dirty="0"/>
              <a:t>Alternating alcoholic beverages with non-alcoholic beverages. </a:t>
            </a:r>
          </a:p>
        </p:txBody>
      </p:sp>
      <p:sp>
        <p:nvSpPr>
          <p:cNvPr id="4" name="Slide Number Placeholder 3"/>
          <p:cNvSpPr>
            <a:spLocks noGrp="1"/>
          </p:cNvSpPr>
          <p:nvPr>
            <p:ph type="sldNum" sz="quarter" idx="5"/>
          </p:nvPr>
        </p:nvSpPr>
        <p:spPr/>
        <p:txBody>
          <a:bodyPr/>
          <a:lstStyle/>
          <a:p>
            <a:fld id="{26C93B13-99C8-9641-A2A8-61B35DF23488}" type="slidenum">
              <a:rPr lang="en-US" smtClean="0"/>
              <a:t>82</a:t>
            </a:fld>
            <a:endParaRPr lang="en-US"/>
          </a:p>
        </p:txBody>
      </p:sp>
    </p:spTree>
    <p:extLst>
      <p:ext uri="{BB962C8B-B14F-4D97-AF65-F5344CB8AC3E}">
        <p14:creationId xmlns:p14="http://schemas.microsoft.com/office/powerpoint/2010/main" val="23609958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adolescents whose substance use puts them in the moderate or high risk categories, simple advice to reconsider their substance use patterns, cutting back, or abstaining can be powerful.  </a:t>
            </a:r>
          </a:p>
          <a:p>
            <a:endParaRPr lang="en-US" dirty="0"/>
          </a:p>
          <a:p>
            <a:r>
              <a:rPr lang="en-US" dirty="0"/>
              <a:t>Non-confrontational advice expressed with concern can motivate many people to change or rethink their use </a:t>
            </a:r>
            <a:r>
              <a:rPr lang="en-US" sz="1800" dirty="0">
                <a:effectLst/>
                <a:latin typeface="Times New Roman" panose="02020603050405020304" pitchFamily="18" charset="0"/>
                <a:ea typeface="Cambria" panose="02040503050406030204" pitchFamily="18" charset="0"/>
              </a:rPr>
              <a:t>and can reduce harms associated with their use</a:t>
            </a:r>
            <a:r>
              <a:rPr lang="en-US" dirty="0"/>
              <a:t>.</a:t>
            </a:r>
          </a:p>
        </p:txBody>
      </p:sp>
      <p:sp>
        <p:nvSpPr>
          <p:cNvPr id="4" name="Slide Number Placeholder 3"/>
          <p:cNvSpPr>
            <a:spLocks noGrp="1"/>
          </p:cNvSpPr>
          <p:nvPr>
            <p:ph type="sldNum" sz="quarter" idx="5"/>
          </p:nvPr>
        </p:nvSpPr>
        <p:spPr/>
        <p:txBody>
          <a:bodyPr/>
          <a:lstStyle/>
          <a:p>
            <a:fld id="{26C93B13-99C8-9641-A2A8-61B35DF23488}" type="slidenum">
              <a:rPr lang="en-US" smtClean="0"/>
              <a:t>83</a:t>
            </a:fld>
            <a:endParaRPr lang="en-US"/>
          </a:p>
        </p:txBody>
      </p:sp>
    </p:spTree>
    <p:extLst>
      <p:ext uri="{BB962C8B-B14F-4D97-AF65-F5344CB8AC3E}">
        <p14:creationId xmlns:p14="http://schemas.microsoft.com/office/powerpoint/2010/main" val="39300831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practitioner could ask:</a:t>
            </a:r>
          </a:p>
          <a:p>
            <a:endParaRPr lang="en-US" sz="1200" i="1" dirty="0">
              <a:solidFill>
                <a:schemeClr val="tx2">
                  <a:lumMod val="75000"/>
                </a:schemeClr>
              </a:solidFill>
            </a:endParaRPr>
          </a:p>
          <a:p>
            <a:r>
              <a:rPr lang="en-US" sz="1200" i="1" kern="1200" dirty="0">
                <a:solidFill>
                  <a:schemeClr val="tx1"/>
                </a:solidFill>
                <a:effectLst/>
                <a:latin typeface="+mn-lt"/>
                <a:ea typeface="+mn-ea"/>
                <a:cs typeface="+mn-cs"/>
              </a:rPr>
              <a:t>“Have you considered cutting back your use of [X]?  Reducing your [X] use could reduce your risk of problems, and cutting back could really help you concentrate on the issues that led you to come in today.  I am concerned that your continued use of [X] at this level may make things worse.  I think following the recommended guidelines would help make things better.  If you are not ready to change, you might consider doing 1 or more of these things…:”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“Keep track of how often and how much you are using [X].”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“Notice how using [X] affects you.”</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“List pros and cons of changing your use of [X].”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“Deal with things that may get in the way of changing your use of [X].”</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“Ask for support from your doctor, a friend, or someone else you trust.”</a:t>
            </a:r>
            <a:r>
              <a:rPr lang="en-US" dirty="0">
                <a:effectLst/>
              </a:rPr>
              <a:t> </a:t>
            </a:r>
            <a:endParaRPr lang="en-US" i="1" dirty="0"/>
          </a:p>
        </p:txBody>
      </p:sp>
      <p:sp>
        <p:nvSpPr>
          <p:cNvPr id="4" name="Slide Number Placeholder 3"/>
          <p:cNvSpPr>
            <a:spLocks noGrp="1"/>
          </p:cNvSpPr>
          <p:nvPr>
            <p:ph type="sldNum" sz="quarter" idx="5"/>
          </p:nvPr>
        </p:nvSpPr>
        <p:spPr/>
        <p:txBody>
          <a:bodyPr/>
          <a:lstStyle/>
          <a:p>
            <a:fld id="{26C93B13-99C8-9641-A2A8-61B35DF23488}" type="slidenum">
              <a:rPr lang="en-US" smtClean="0"/>
              <a:t>84</a:t>
            </a:fld>
            <a:endParaRPr lang="en-US"/>
          </a:p>
        </p:txBody>
      </p:sp>
    </p:spTree>
    <p:extLst>
      <p:ext uri="{BB962C8B-B14F-4D97-AF65-F5344CB8AC3E}">
        <p14:creationId xmlns:p14="http://schemas.microsoft.com/office/powerpoint/2010/main" val="28699595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can be used as part of a role play exercise for learners to practice using the readiness ruler, reinforcing positives, and envisioning change with the adolescent.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specific about 'cutting back' or 'not using at all' may convey more explicitly the goal of the conversation.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role play, here are some examples of the practitioner could say:</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“Keep track of how often and how much you are using [X].”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“Notice how using [X] affects you.”</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“List pros and cons of changing your use of [X].”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“Deal with things that may get in the way of changing your use of [X].”</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“Ask for support from your doctor, a friend, or someone else you trust.”</a:t>
            </a:r>
            <a:r>
              <a:rPr lang="en-US" dirty="0">
                <a:effectLst/>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85</a:t>
            </a:fld>
            <a:endParaRPr lang="en-US"/>
          </a:p>
        </p:txBody>
      </p:sp>
    </p:spTree>
    <p:extLst>
      <p:ext uri="{BB962C8B-B14F-4D97-AF65-F5344CB8AC3E}">
        <p14:creationId xmlns:p14="http://schemas.microsoft.com/office/powerpoint/2010/main" val="14711847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example: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Have you considered cutting back your marijuana use?  Reducing your marijuana use could reduce your risk of problems and cutting back could really help you concentrate on the issues that led you to come in today.  I am concerned that your continued marijuana use at this level may make things worse.  I think following the recommended guidelines, which is no use of marijuana, would help make things better.  If you are not ready to change, you might consider doing 1 or more of these things…:”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“Keep track of how often and how much you are using [X].”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“Notice how using [X] affects you.”</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“List pros and cons of changing your use of [X].”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“Deal with things that may get in the way of changing your use of [X].”</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“Ask for support from your doctor, a friend, or someone else you trust.”</a:t>
            </a:r>
            <a:r>
              <a:rPr lang="en-US" dirty="0">
                <a:effectLst/>
              </a:rPr>
              <a:t> </a:t>
            </a:r>
            <a:endParaRPr lang="en-US" i="1" dirty="0"/>
          </a:p>
        </p:txBody>
      </p:sp>
      <p:sp>
        <p:nvSpPr>
          <p:cNvPr id="4" name="Slide Number Placeholder 3"/>
          <p:cNvSpPr>
            <a:spLocks noGrp="1"/>
          </p:cNvSpPr>
          <p:nvPr>
            <p:ph type="sldNum" sz="quarter" idx="5"/>
          </p:nvPr>
        </p:nvSpPr>
        <p:spPr/>
        <p:txBody>
          <a:bodyPr/>
          <a:lstStyle/>
          <a:p>
            <a:fld id="{26C93B13-99C8-9641-A2A8-61B35DF23488}" type="slidenum">
              <a:rPr lang="en-US" smtClean="0"/>
              <a:t>86</a:t>
            </a:fld>
            <a:endParaRPr lang="en-US"/>
          </a:p>
        </p:txBody>
      </p:sp>
    </p:spTree>
    <p:extLst>
      <p:ext uri="{BB962C8B-B14F-4D97-AF65-F5344CB8AC3E}">
        <p14:creationId xmlns:p14="http://schemas.microsoft.com/office/powerpoint/2010/main" val="10800286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a:t>
            </a:r>
          </a:p>
          <a:p>
            <a:endParaRPr lang="en-US" i="1" dirty="0"/>
          </a:p>
          <a:p>
            <a:r>
              <a:rPr lang="en-US" sz="1200" i="1" kern="1200" dirty="0">
                <a:solidFill>
                  <a:schemeClr val="tx1"/>
                </a:solidFill>
                <a:effectLst/>
                <a:latin typeface="+mn-lt"/>
                <a:ea typeface="+mn-ea"/>
                <a:cs typeface="+mn-cs"/>
              </a:rPr>
              <a:t>“Have you considered cutting back your drinking and use of Xanax?  I am concerned that your use of alcohol and prescription medication simultaneously increases your risk for overdose and cardiac arrest. As your healthcare provider I care about your health and want you to be as safe as possible. I strongly advise you to not drink alcohol and take Xanax simultaneously, because it could put you in a very dangerous situation. What do you think about that? If you are not ready to change, you might consider doing 1 or more of these things…:”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“Keep track of how often and how much you are using [X].”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“Notice how using [X] affects you.”</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“List pros and cons of changing your use of [X].”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“Deal with things that may get in the way of changing your use of [X].”</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“Ask for support from your doctor, a friend, or someone else you trust.”</a:t>
            </a:r>
            <a:r>
              <a:rPr lang="en-US" dirty="0">
                <a:effectLst/>
              </a:rPr>
              <a:t> </a:t>
            </a:r>
            <a:endParaRPr lang="en-US" i="1" dirty="0"/>
          </a:p>
        </p:txBody>
      </p:sp>
      <p:sp>
        <p:nvSpPr>
          <p:cNvPr id="4" name="Slide Number Placeholder 3"/>
          <p:cNvSpPr>
            <a:spLocks noGrp="1"/>
          </p:cNvSpPr>
          <p:nvPr>
            <p:ph type="sldNum" sz="quarter" idx="5"/>
          </p:nvPr>
        </p:nvSpPr>
        <p:spPr/>
        <p:txBody>
          <a:bodyPr/>
          <a:lstStyle/>
          <a:p>
            <a:fld id="{26C93B13-99C8-9641-A2A8-61B35DF23488}" type="slidenum">
              <a:rPr lang="en-US" smtClean="0"/>
              <a:t>87</a:t>
            </a:fld>
            <a:endParaRPr lang="en-US"/>
          </a:p>
        </p:txBody>
      </p:sp>
    </p:spTree>
    <p:extLst>
      <p:ext uri="{BB962C8B-B14F-4D97-AF65-F5344CB8AC3E}">
        <p14:creationId xmlns:p14="http://schemas.microsoft.com/office/powerpoint/2010/main" val="20865806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t>
            </a:r>
            <a:r>
              <a:rPr lang="en-US" b="0" i="1" dirty="0">
                <a:solidFill>
                  <a:srgbClr val="FF9811"/>
                </a:solidFill>
              </a:rPr>
              <a:t>Setting Goals for Change Exercise</a:t>
            </a:r>
            <a:r>
              <a:rPr lang="en-US" b="0" dirty="0">
                <a:solidFill>
                  <a:srgbClr val="FF9811"/>
                </a:solidFill>
              </a:rPr>
              <a:t> </a:t>
            </a:r>
            <a:r>
              <a:rPr lang="en-US" b="0" dirty="0"/>
              <a:t>or the </a:t>
            </a:r>
            <a:r>
              <a:rPr lang="en-US" b="0" i="1" dirty="0">
                <a:solidFill>
                  <a:srgbClr val="FF9811"/>
                </a:solidFill>
              </a:rPr>
              <a:t>Change Plan Worksheet</a:t>
            </a:r>
            <a:r>
              <a:rPr lang="en-US" b="0" dirty="0">
                <a:solidFill>
                  <a:srgbClr val="FF9811"/>
                </a:solidFill>
              </a:rPr>
              <a:t> </a:t>
            </a:r>
            <a:r>
              <a:rPr lang="en-US" b="0" dirty="0"/>
              <a:t>with the </a:t>
            </a:r>
            <a:r>
              <a:rPr lang="en-US" dirty="0"/>
              <a:t>adolescent or young adult to help them develop goals and identify steps they are willing to take to reduce risk</a:t>
            </a:r>
          </a:p>
          <a:p>
            <a:endParaRPr lang="en-US" dirty="0"/>
          </a:p>
          <a:p>
            <a:r>
              <a:rPr lang="en-US" dirty="0"/>
              <a:t>Goals may include cutting back, abstaining, or changing other behaviors.</a:t>
            </a:r>
          </a:p>
          <a:p>
            <a:endParaRPr lang="en-US" i="1" dirty="0"/>
          </a:p>
          <a:p>
            <a:r>
              <a:rPr lang="en-US" i="1" dirty="0"/>
              <a:t>The Setting Goals for Change Exercise is located in Appendix D and the Change Plan Worksheet is located in Appendix E of the Learner’s Guide.</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88</a:t>
            </a:fld>
            <a:endParaRPr lang="en-US"/>
          </a:p>
        </p:txBody>
      </p:sp>
    </p:spTree>
    <p:extLst>
      <p:ext uri="{BB962C8B-B14F-4D97-AF65-F5344CB8AC3E}">
        <p14:creationId xmlns:p14="http://schemas.microsoft.com/office/powerpoint/2010/main" val="14827689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945" marR="65405" algn="l">
              <a:lnSpc>
                <a:spcPct val="120000"/>
              </a:lnSpc>
              <a:spcBef>
                <a:spcPts val="750"/>
              </a:spcBef>
              <a:spcAft>
                <a:spcPts val="1200"/>
              </a:spcAft>
            </a:pPr>
            <a:r>
              <a:rPr lang="en-US" sz="1200" dirty="0">
                <a:effectLst/>
                <a:latin typeface="Times New Roman" panose="02020603050405020304" pitchFamily="18" charset="0"/>
                <a:ea typeface="Calibri" panose="020F0502020204030204" pitchFamily="34" charset="0"/>
              </a:rPr>
              <a:t>The goal(s) must be SMART (specific, measurable, attainable, realistic and timely). </a:t>
            </a:r>
          </a:p>
          <a:p>
            <a:pPr marL="67945" marR="65405" algn="l">
              <a:lnSpc>
                <a:spcPct val="120000"/>
              </a:lnSpc>
              <a:spcBef>
                <a:spcPts val="750"/>
              </a:spcBef>
              <a:spcAft>
                <a:spcPts val="1200"/>
              </a:spcAft>
            </a:pPr>
            <a:endParaRPr lang="en-US" sz="1200" dirty="0">
              <a:effectLst/>
              <a:latin typeface="Times New Roman" panose="02020603050405020304" pitchFamily="18" charset="0"/>
              <a:ea typeface="Calibri" panose="020F0502020204030204" pitchFamily="34" charset="0"/>
            </a:endParaRPr>
          </a:p>
          <a:p>
            <a:pPr marL="67945" marR="65405" algn="l">
              <a:lnSpc>
                <a:spcPct val="120000"/>
              </a:lnSpc>
              <a:spcBef>
                <a:spcPts val="750"/>
              </a:spcBef>
              <a:spcAft>
                <a:spcPts val="1200"/>
              </a:spcAft>
            </a:pPr>
            <a:r>
              <a:rPr lang="en-US" sz="1200" dirty="0">
                <a:effectLst/>
                <a:latin typeface="Times New Roman" panose="02020603050405020304" pitchFamily="18" charset="0"/>
                <a:ea typeface="Calibri" panose="020F0502020204030204" pitchFamily="34" charset="0"/>
              </a:rPr>
              <a:t>Although long-term goals may be stated, short-term immediate goals and specific actions and steps to be taken should be clearly stated. </a:t>
            </a:r>
          </a:p>
          <a:p>
            <a:pPr marL="67945" marR="65405" algn="l">
              <a:lnSpc>
                <a:spcPct val="120000"/>
              </a:lnSpc>
              <a:spcBef>
                <a:spcPts val="750"/>
              </a:spcBef>
              <a:spcAft>
                <a:spcPts val="1200"/>
              </a:spcAft>
            </a:pPr>
            <a:endParaRPr lang="en-US" sz="1200" dirty="0">
              <a:effectLst/>
              <a:latin typeface="Times New Roman" panose="02020603050405020304" pitchFamily="18" charset="0"/>
              <a:ea typeface="Calibri" panose="020F0502020204030204" pitchFamily="34" charset="0"/>
            </a:endParaRPr>
          </a:p>
          <a:p>
            <a:pPr marL="67945" marR="65405" algn="l">
              <a:lnSpc>
                <a:spcPct val="120000"/>
              </a:lnSpc>
              <a:spcBef>
                <a:spcPts val="750"/>
              </a:spcBef>
              <a:spcAft>
                <a:spcPts val="1200"/>
              </a:spcAft>
            </a:pPr>
            <a:r>
              <a:rPr lang="en-US" sz="1200" dirty="0">
                <a:effectLst/>
                <a:latin typeface="Times New Roman" panose="02020603050405020304" pitchFamily="18" charset="0"/>
                <a:ea typeface="Calibri" panose="020F0502020204030204" pitchFamily="34" charset="0"/>
              </a:rPr>
              <a:t>Patients only need to set 1 or 2 goals during the BI, as setting numerous goals may be overwhelming. In subsequent BIs or when following up at a later time, previously stated goals and progress made toward them can be revisited and new goals can be stated as goals are achieved. Setting and achieving smaller, fewer goals can build self-efficacy over time.</a:t>
            </a:r>
          </a:p>
          <a:p>
            <a:pPr marL="67945" marR="65405" algn="l">
              <a:lnSpc>
                <a:spcPct val="120000"/>
              </a:lnSpc>
              <a:spcBef>
                <a:spcPts val="750"/>
              </a:spcBef>
              <a:spcAft>
                <a:spcPts val="1200"/>
              </a:spcAft>
            </a:pPr>
            <a:endParaRPr lang="en-US" sz="1200" dirty="0">
              <a:effectLst/>
              <a:latin typeface="Times New Roman" panose="02020603050405020304" pitchFamily="18" charset="0"/>
              <a:ea typeface="Calibri" panose="020F0502020204030204" pitchFamily="34" charset="0"/>
            </a:endParaRPr>
          </a:p>
          <a:p>
            <a:pPr marL="67945" marR="65405" algn="l">
              <a:lnSpc>
                <a:spcPct val="120000"/>
              </a:lnSpc>
              <a:spcBef>
                <a:spcPts val="750"/>
              </a:spcBef>
              <a:spcAft>
                <a:spcPts val="1200"/>
              </a:spcAft>
            </a:pPr>
            <a:r>
              <a:rPr lang="en-US" sz="1200" dirty="0">
                <a:effectLst/>
                <a:latin typeface="Times New Roman" panose="02020603050405020304" pitchFamily="18" charset="0"/>
                <a:ea typeface="Calibri" panose="020F0502020204030204" pitchFamily="34" charset="0"/>
              </a:rPr>
              <a:t>One goal might be to either cut down or stop drinking alcohol and/or using other substances. Another goal may have to do with behaviors related to drinking (e.g., </a:t>
            </a:r>
            <a:r>
              <a:rPr lang="en-US" sz="1200" i="1" dirty="0">
                <a:effectLst/>
                <a:latin typeface="Times New Roman" panose="02020603050405020304" pitchFamily="18" charset="0"/>
                <a:ea typeface="Calibri" panose="020F0502020204030204" pitchFamily="34" charset="0"/>
              </a:rPr>
              <a:t>“I</a:t>
            </a:r>
            <a:r>
              <a:rPr lang="en-US" sz="1200" i="1" spc="125" dirty="0">
                <a:effectLst/>
                <a:latin typeface="Times New Roman" panose="02020603050405020304" pitchFamily="18" charset="0"/>
                <a:ea typeface="Calibri" panose="020F0502020204030204" pitchFamily="34" charset="0"/>
              </a:rPr>
              <a:t> </a:t>
            </a:r>
            <a:r>
              <a:rPr lang="en-US" sz="1200" i="1" spc="-5" dirty="0">
                <a:effectLst/>
                <a:latin typeface="Times New Roman" panose="02020603050405020304" pitchFamily="18" charset="0"/>
                <a:ea typeface="Calibri" panose="020F0502020204030204" pitchFamily="34" charset="0"/>
              </a:rPr>
              <a:t>won’t</a:t>
            </a:r>
            <a:r>
              <a:rPr lang="en-US" sz="1200" i="1" spc="130" dirty="0">
                <a:effectLst/>
                <a:latin typeface="Times New Roman" panose="02020603050405020304" pitchFamily="18" charset="0"/>
                <a:ea typeface="Calibri" panose="020F0502020204030204" pitchFamily="34" charset="0"/>
              </a:rPr>
              <a:t> </a:t>
            </a:r>
            <a:r>
              <a:rPr lang="en-US" sz="1200" i="1" spc="-5" dirty="0">
                <a:effectLst/>
                <a:latin typeface="Times New Roman" panose="02020603050405020304" pitchFamily="18" charset="0"/>
                <a:ea typeface="Calibri" panose="020F0502020204030204" pitchFamily="34" charset="0"/>
              </a:rPr>
              <a:t>drive</a:t>
            </a:r>
            <a:r>
              <a:rPr lang="en-US" sz="1200" i="1" spc="130" dirty="0">
                <a:effectLst/>
                <a:latin typeface="Times New Roman" panose="02020603050405020304" pitchFamily="18" charset="0"/>
                <a:ea typeface="Calibri" panose="020F0502020204030204" pitchFamily="34" charset="0"/>
              </a:rPr>
              <a:t> </a:t>
            </a:r>
            <a:r>
              <a:rPr lang="en-US" sz="1200" i="1" spc="-5" dirty="0">
                <a:effectLst/>
                <a:latin typeface="Times New Roman" panose="02020603050405020304" pitchFamily="18" charset="0"/>
                <a:ea typeface="Calibri" panose="020F0502020204030204" pitchFamily="34" charset="0"/>
              </a:rPr>
              <a:t>after</a:t>
            </a:r>
            <a:r>
              <a:rPr lang="en-US" sz="1200" i="1" spc="120" dirty="0">
                <a:effectLst/>
                <a:latin typeface="Times New Roman" panose="02020603050405020304" pitchFamily="18" charset="0"/>
                <a:ea typeface="Calibri" panose="020F0502020204030204" pitchFamily="34" charset="0"/>
              </a:rPr>
              <a:t> </a:t>
            </a:r>
            <a:r>
              <a:rPr lang="en-US" sz="1200" i="1" spc="-5" dirty="0">
                <a:effectLst/>
                <a:latin typeface="Times New Roman" panose="02020603050405020304" pitchFamily="18" charset="0"/>
                <a:ea typeface="Calibri" panose="020F0502020204030204" pitchFamily="34" charset="0"/>
              </a:rPr>
              <a:t>I’ve</a:t>
            </a:r>
            <a:r>
              <a:rPr lang="en-US" sz="1200" i="1" spc="120" dirty="0">
                <a:effectLst/>
                <a:latin typeface="Times New Roman" panose="02020603050405020304" pitchFamily="18" charset="0"/>
                <a:ea typeface="Calibri" panose="020F0502020204030204" pitchFamily="34" charset="0"/>
              </a:rPr>
              <a:t> </a:t>
            </a:r>
            <a:r>
              <a:rPr lang="en-US" sz="1200" i="1" spc="-5" dirty="0">
                <a:effectLst/>
                <a:latin typeface="Times New Roman" panose="02020603050405020304" pitchFamily="18" charset="0"/>
                <a:ea typeface="Calibri" panose="020F0502020204030204" pitchFamily="34" charset="0"/>
              </a:rPr>
              <a:t>been</a:t>
            </a:r>
            <a:r>
              <a:rPr lang="en-US" sz="1200" i="1" spc="120" dirty="0">
                <a:effectLst/>
                <a:latin typeface="Times New Roman" panose="02020603050405020304" pitchFamily="18" charset="0"/>
                <a:ea typeface="Calibri" panose="020F0502020204030204" pitchFamily="34" charset="0"/>
              </a:rPr>
              <a:t> </a:t>
            </a:r>
            <a:r>
              <a:rPr lang="en-US" sz="1200" i="1" spc="-5" dirty="0">
                <a:effectLst/>
                <a:latin typeface="Times New Roman" panose="02020603050405020304" pitchFamily="18" charset="0"/>
                <a:ea typeface="Calibri" panose="020F0502020204030204" pitchFamily="34" charset="0"/>
              </a:rPr>
              <a:t>drinking.”</a:t>
            </a:r>
            <a:r>
              <a:rPr lang="en-US" sz="1200" spc="-5" dirty="0">
                <a:effectLst/>
                <a:latin typeface="Times New Roman" panose="02020603050405020304" pitchFamily="18" charset="0"/>
                <a:ea typeface="Calibri" panose="020F0502020204030204" pitchFamily="34" charset="0"/>
              </a:rPr>
              <a:t>)</a:t>
            </a:r>
            <a:r>
              <a:rPr lang="en-US" sz="1200" spc="255" dirty="0">
                <a:effectLst/>
                <a:latin typeface="Times New Roman" panose="02020603050405020304" pitchFamily="18"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89</a:t>
            </a:fld>
            <a:endParaRPr lang="en-US"/>
          </a:p>
        </p:txBody>
      </p:sp>
    </p:spTree>
    <p:extLst>
      <p:ext uri="{BB962C8B-B14F-4D97-AF65-F5344CB8AC3E}">
        <p14:creationId xmlns:p14="http://schemas.microsoft.com/office/powerpoint/2010/main" val="142699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Throughout the training, I will ask you to interact with me and your colleagues by answering polls, writing on your screen, chatting in group discussions, performing in role plays, and asking questions.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If you wish to ask a question, you can do so by typing into the Chat window on your computer or your mobile device or unmuting yourself and speaking aloud to the group.</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Let’s take a moment to find the Chat window, Annotation tools, and Mute/Unmute button.</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9</a:t>
            </a:fld>
            <a:endParaRPr lang="en-US"/>
          </a:p>
        </p:txBody>
      </p:sp>
    </p:spTree>
    <p:extLst>
      <p:ext uri="{BB962C8B-B14F-4D97-AF65-F5344CB8AC3E}">
        <p14:creationId xmlns:p14="http://schemas.microsoft.com/office/powerpoint/2010/main" val="11778549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945" marR="65405" algn="just">
              <a:lnSpc>
                <a:spcPct val="120000"/>
              </a:lnSpc>
              <a:spcBef>
                <a:spcPts val="750"/>
              </a:spcBef>
              <a:spcAft>
                <a:spcPts val="1200"/>
              </a:spcAft>
            </a:pPr>
            <a:r>
              <a:rPr lang="en-US" sz="1200" dirty="0">
                <a:effectLst/>
                <a:latin typeface="Times New Roman" panose="02020603050405020304" pitchFamily="18" charset="0"/>
                <a:ea typeface="Calibri" panose="020F0502020204030204" pitchFamily="34" charset="0"/>
              </a:rPr>
              <a:t>The </a:t>
            </a:r>
            <a:r>
              <a:rPr lang="en-US" sz="1200" b="0" dirty="0">
                <a:effectLst/>
                <a:latin typeface="Times New Roman" panose="02020603050405020304" pitchFamily="18" charset="0"/>
                <a:ea typeface="Calibri" panose="020F0502020204030204" pitchFamily="34" charset="0"/>
              </a:rPr>
              <a:t>following </a:t>
            </a:r>
            <a:r>
              <a:rPr lang="en-US" sz="1200" b="0" i="1" dirty="0">
                <a:effectLst/>
                <a:latin typeface="Times New Roman" panose="02020603050405020304" pitchFamily="18" charset="0"/>
                <a:ea typeface="Calibri" panose="020F0502020204030204" pitchFamily="34" charset="0"/>
              </a:rPr>
              <a:t>Setting Goals for Change Exercise </a:t>
            </a:r>
            <a:r>
              <a:rPr lang="en-US" sz="1200" dirty="0">
                <a:effectLst/>
                <a:latin typeface="Times New Roman" panose="02020603050405020304" pitchFamily="18" charset="0"/>
                <a:ea typeface="Calibri" panose="020F0502020204030204" pitchFamily="34" charset="0"/>
              </a:rPr>
              <a:t>can be used to help a person set 1 or more behavior change goals. </a:t>
            </a:r>
          </a:p>
          <a:p>
            <a:pPr marL="67945" marR="65405" algn="just">
              <a:lnSpc>
                <a:spcPct val="120000"/>
              </a:lnSpc>
              <a:spcBef>
                <a:spcPts val="750"/>
              </a:spcBef>
              <a:spcAft>
                <a:spcPts val="1200"/>
              </a:spcAft>
            </a:pPr>
            <a:endParaRPr lang="en-US" sz="1200" spc="255" dirty="0">
              <a:effectLst/>
              <a:latin typeface="Times New Roman" panose="02020603050405020304" pitchFamily="18" charset="0"/>
              <a:ea typeface="Calibri" panose="020F0502020204030204" pitchFamily="34" charset="0"/>
            </a:endParaRPr>
          </a:p>
          <a:p>
            <a:pPr marL="67945" marR="65405" algn="just">
              <a:lnSpc>
                <a:spcPct val="120000"/>
              </a:lnSpc>
              <a:spcBef>
                <a:spcPts val="750"/>
              </a:spcBef>
              <a:spcAft>
                <a:spcPts val="1200"/>
              </a:spcAft>
            </a:pPr>
            <a:r>
              <a:rPr lang="en-US" sz="1200" dirty="0">
                <a:effectLst/>
                <a:latin typeface="Times New Roman" panose="02020603050405020304" pitchFamily="18" charset="0"/>
                <a:ea typeface="Calibri" panose="020F0502020204030204" pitchFamily="34" charset="0"/>
              </a:rPr>
              <a:t>The following exercise can be done verbally or written to assist the adolescent with deciding on what the goals will be.</a:t>
            </a:r>
          </a:p>
          <a:p>
            <a:pPr marL="67945" marR="65405" algn="just">
              <a:lnSpc>
                <a:spcPct val="120000"/>
              </a:lnSpc>
              <a:spcBef>
                <a:spcPts val="750"/>
              </a:spcBef>
              <a:spcAft>
                <a:spcPts val="1200"/>
              </a:spcAft>
            </a:pPr>
            <a:endParaRPr lang="en-US" i="1" dirty="0"/>
          </a:p>
          <a:p>
            <a:pPr marL="67945" marR="65405" algn="just">
              <a:lnSpc>
                <a:spcPct val="120000"/>
              </a:lnSpc>
              <a:spcBef>
                <a:spcPts val="750"/>
              </a:spcBef>
              <a:spcAft>
                <a:spcPts val="1200"/>
              </a:spcAft>
            </a:pPr>
            <a:r>
              <a:rPr lang="en-US" sz="1200" i="1" kern="1200" dirty="0">
                <a:solidFill>
                  <a:schemeClr val="tx1"/>
                </a:solidFill>
                <a:effectLst/>
                <a:latin typeface="+mn-lt"/>
                <a:ea typeface="+mn-ea"/>
                <a:cs typeface="+mn-cs"/>
              </a:rPr>
              <a:t>The Setting Goals for Change Exercise is located in Appendix D of the Learner’s Guide.</a:t>
            </a:r>
            <a:r>
              <a:rPr lang="en-US" dirty="0">
                <a:effectLst/>
              </a:rPr>
              <a:t> </a:t>
            </a:r>
            <a:endParaRPr lang="en-US" i="1" dirty="0"/>
          </a:p>
        </p:txBody>
      </p:sp>
      <p:sp>
        <p:nvSpPr>
          <p:cNvPr id="4" name="Slide Number Placeholder 3"/>
          <p:cNvSpPr>
            <a:spLocks noGrp="1"/>
          </p:cNvSpPr>
          <p:nvPr>
            <p:ph type="sldNum" sz="quarter" idx="5"/>
          </p:nvPr>
        </p:nvSpPr>
        <p:spPr/>
        <p:txBody>
          <a:bodyPr/>
          <a:lstStyle/>
          <a:p>
            <a:fld id="{26C93B13-99C8-9641-A2A8-61B35DF23488}" type="slidenum">
              <a:rPr lang="en-US" smtClean="0"/>
              <a:t>90</a:t>
            </a:fld>
            <a:endParaRPr lang="en-US"/>
          </a:p>
        </p:txBody>
      </p:sp>
    </p:spTree>
    <p:extLst>
      <p:ext uri="{BB962C8B-B14F-4D97-AF65-F5344CB8AC3E}">
        <p14:creationId xmlns:p14="http://schemas.microsoft.com/office/powerpoint/2010/main" val="9653335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The </a:t>
            </a:r>
            <a:r>
              <a:rPr lang="en-US" sz="1200" b="0" i="1" dirty="0">
                <a:solidFill>
                  <a:srgbClr val="FF9811"/>
                </a:solidFill>
              </a:rPr>
              <a:t>Change Plan Worksheet</a:t>
            </a:r>
            <a:r>
              <a:rPr lang="en-US" sz="1200" b="0" dirty="0">
                <a:solidFill>
                  <a:srgbClr val="FF9811"/>
                </a:solidFill>
              </a:rPr>
              <a:t> is a goal setting exercise useful for helping adolescents articulate specifically what they want to change and develop a plan for change. </a:t>
            </a:r>
          </a:p>
          <a:p>
            <a:endParaRPr lang="en-US" i="1" dirty="0"/>
          </a:p>
          <a:p>
            <a:pPr marL="0" marR="0">
              <a:lnSpc>
                <a:spcPct val="120000"/>
              </a:lnSpc>
              <a:spcBef>
                <a:spcPts val="1200"/>
              </a:spcBef>
              <a:spcAft>
                <a:spcPts val="1200"/>
              </a:spcAft>
            </a:pPr>
            <a:r>
              <a:rPr lang="en-US" sz="1200" dirty="0">
                <a:effectLst/>
                <a:latin typeface="Times New Roman" panose="02020603050405020304" pitchFamily="18" charset="0"/>
                <a:ea typeface="Calibri" panose="020F0502020204030204" pitchFamily="34" charset="0"/>
              </a:rPr>
              <a:t>You can provide (verbally or written) the following considerations to assist the adolescent in completing the </a:t>
            </a:r>
            <a:r>
              <a:rPr lang="en-US" sz="1200" i="1" dirty="0">
                <a:effectLst/>
                <a:latin typeface="Times New Roman" panose="02020603050405020304" pitchFamily="18" charset="0"/>
                <a:ea typeface="Calibri" panose="020F0502020204030204" pitchFamily="34" charset="0"/>
              </a:rPr>
              <a:t>Change Plan Worksheet</a:t>
            </a:r>
            <a:r>
              <a:rPr lang="en-US" sz="1200" dirty="0">
                <a:effectLst/>
                <a:latin typeface="Times New Roman" panose="02020603050405020304" pitchFamily="18" charset="0"/>
                <a:ea typeface="Calibri" panose="020F0502020204030204" pitchFamily="34" charset="0"/>
              </a:rPr>
              <a:t>.</a:t>
            </a:r>
          </a:p>
          <a:p>
            <a:pPr marL="0" marR="0">
              <a:lnSpc>
                <a:spcPct val="120000"/>
              </a:lnSpc>
              <a:spcBef>
                <a:spcPts val="1200"/>
              </a:spcBef>
              <a:spcAft>
                <a:spcPts val="1200"/>
              </a:spcAft>
            </a:pPr>
            <a:endParaRPr lang="en-US" sz="1200" dirty="0">
              <a:effectLst/>
              <a:latin typeface="Times New Roman" panose="02020603050405020304" pitchFamily="18" charset="0"/>
              <a:ea typeface="Calibri" panose="020F0502020204030204" pitchFamily="34" charset="0"/>
            </a:endParaRPr>
          </a:p>
          <a:p>
            <a:pPr marL="171450" marR="0" lvl="0" indent="-171450">
              <a:lnSpc>
                <a:spcPct val="120000"/>
              </a:lnSpc>
              <a:spcBef>
                <a:spcPts val="0"/>
              </a:spcBef>
              <a:spcAft>
                <a:spcPts val="300"/>
              </a:spcAft>
              <a:buClr>
                <a:srgbClr val="1C2F5C"/>
              </a:buClr>
              <a:buSzPts val="800"/>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The changes I</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want to</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make are...</a:t>
            </a:r>
            <a:r>
              <a:rPr lang="en-US" sz="1200" i="1"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Be specific.</a:t>
            </a:r>
            <a:r>
              <a:rPr lang="en-US" sz="1200" spc="26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Include</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goals</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that are positive</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(wanting</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to</a:t>
            </a:r>
            <a:r>
              <a:rPr lang="en-US" sz="1200" spc="3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increase, improve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and</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do more</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of something)</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and not</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just</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negative</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goals</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(stop, avoid</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or</a:t>
            </a:r>
            <a:r>
              <a:rPr lang="en-US" sz="1200" spc="36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decrease</a:t>
            </a:r>
            <a:r>
              <a:rPr lang="en-US" sz="1200" spc="-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a</a:t>
            </a:r>
            <a:r>
              <a:rPr lang="en-US" sz="1200" spc="-3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behavior).</a:t>
            </a:r>
          </a:p>
          <a:p>
            <a:pPr marL="171450" marR="0" lvl="0" indent="-171450">
              <a:lnSpc>
                <a:spcPct val="120000"/>
              </a:lnSpc>
              <a:spcBef>
                <a:spcPts val="0"/>
              </a:spcBef>
              <a:spcAft>
                <a:spcPts val="300"/>
              </a:spcAft>
              <a:buClr>
                <a:srgbClr val="1C2F5C"/>
              </a:buClr>
              <a:buSzPts val="800"/>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My main</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goals</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for myself</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in</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making</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these changes</a:t>
            </a:r>
            <a:r>
              <a:rPr lang="en-US" sz="1200" i="1" spc="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are...</a:t>
            </a:r>
            <a:r>
              <a:rPr lang="en-US" sz="1200" i="1"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What are the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likely consequences</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of</a:t>
            </a:r>
            <a:r>
              <a:rPr lang="en-US" sz="1200" spc="28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action</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or inaction?</a:t>
            </a:r>
            <a:r>
              <a:rPr lang="en-US" sz="1200" spc="250" dirty="0">
                <a:effectLst/>
                <a:latin typeface="Times New Roman" panose="02020603050405020304" pitchFamily="18" charset="0"/>
                <a:ea typeface="Cambria" panose="02040503050406030204" pitchFamily="18" charset="0"/>
              </a:rPr>
              <a:t> </a:t>
            </a:r>
            <a:r>
              <a:rPr lang="en-US" sz="1200" spc="-10" dirty="0">
                <a:effectLst/>
                <a:latin typeface="Times New Roman" panose="02020603050405020304" pitchFamily="18" charset="0"/>
                <a:ea typeface="Cambria" panose="02040503050406030204" pitchFamily="18" charset="0"/>
              </a:rPr>
              <a:t>Which</a:t>
            </a:r>
            <a:r>
              <a:rPr lang="en-US" sz="1200" dirty="0">
                <a:effectLst/>
                <a:latin typeface="Times New Roman" panose="02020603050405020304" pitchFamily="18" charset="0"/>
                <a:ea typeface="Cambria" panose="02040503050406030204" pitchFamily="18" charset="0"/>
              </a:rPr>
              <a:t> motivations</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for</a:t>
            </a:r>
            <a:r>
              <a:rPr lang="en-US" sz="1200" spc="-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change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are most compelling?</a:t>
            </a:r>
          </a:p>
          <a:p>
            <a:pPr marL="171450" marR="0" lvl="0" indent="-171450">
              <a:lnSpc>
                <a:spcPct val="120000"/>
              </a:lnSpc>
              <a:spcBef>
                <a:spcPts val="0"/>
              </a:spcBef>
              <a:spcAft>
                <a:spcPts val="300"/>
              </a:spcAft>
              <a:buClr>
                <a:srgbClr val="1C2F5C"/>
              </a:buClr>
              <a:buSzPts val="800"/>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The first</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steps</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I</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plan</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to</a:t>
            </a:r>
            <a:r>
              <a:rPr lang="en-US" sz="1200" i="1" spc="-15" dirty="0">
                <a:effectLst/>
                <a:latin typeface="Times New Roman" panose="02020603050405020304" pitchFamily="18" charset="0"/>
                <a:ea typeface="Cambria" panose="02040503050406030204" pitchFamily="18" charset="0"/>
              </a:rPr>
              <a:t> </a:t>
            </a:r>
            <a:r>
              <a:rPr lang="en-US" sz="1200" i="1" spc="-10" dirty="0">
                <a:effectLst/>
                <a:latin typeface="Times New Roman" panose="02020603050405020304" pitchFamily="18" charset="0"/>
                <a:ea typeface="Cambria" panose="02040503050406030204" pitchFamily="18" charset="0"/>
              </a:rPr>
              <a:t>take</a:t>
            </a:r>
            <a:r>
              <a:rPr lang="en-US" sz="1200" i="1" dirty="0">
                <a:effectLst/>
                <a:latin typeface="Times New Roman" panose="02020603050405020304" pitchFamily="18" charset="0"/>
                <a:ea typeface="Cambria" panose="02040503050406030204" pitchFamily="18" charset="0"/>
              </a:rPr>
              <a:t> in changing</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are... </a:t>
            </a:r>
            <a:r>
              <a:rPr lang="en-US" sz="1200" dirty="0">
                <a:effectLst/>
                <a:latin typeface="Times New Roman" panose="02020603050405020304" pitchFamily="18" charset="0"/>
                <a:ea typeface="Cambria" panose="02040503050406030204" pitchFamily="18" charset="0"/>
              </a:rPr>
              <a:t>How</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can the</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desired </a:t>
            </a:r>
            <a:r>
              <a:rPr lang="en-US" sz="1200" spc="-10" dirty="0">
                <a:effectLst/>
                <a:latin typeface="Times New Roman" panose="02020603050405020304" pitchFamily="18" charset="0"/>
                <a:ea typeface="Cambria" panose="02040503050406030204" pitchFamily="18" charset="0"/>
              </a:rPr>
              <a:t>change</a:t>
            </a:r>
            <a:r>
              <a:rPr lang="en-US" sz="1200" dirty="0">
                <a:effectLst/>
                <a:latin typeface="Times New Roman" panose="02020603050405020304" pitchFamily="18" charset="0"/>
                <a:ea typeface="Cambria" panose="02040503050406030204" pitchFamily="18" charset="0"/>
              </a:rPr>
              <a:t> be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accomplished?</a:t>
            </a:r>
            <a:r>
              <a:rPr lang="en-US" sz="1200" spc="45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What</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are</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some specific,</a:t>
            </a:r>
            <a:r>
              <a:rPr lang="en-US" sz="1200" spc="-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concrete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first</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steps?</a:t>
            </a:r>
            <a:r>
              <a:rPr lang="en-US" sz="1200" spc="24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When,</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where, and</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how</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will</a:t>
            </a:r>
            <a:r>
              <a:rPr lang="en-US" sz="1200" spc="-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the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steps</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be</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taken?</a:t>
            </a:r>
          </a:p>
          <a:p>
            <a:pPr marL="171450" marR="0" lvl="0" indent="-171450">
              <a:lnSpc>
                <a:spcPct val="120000"/>
              </a:lnSpc>
              <a:spcBef>
                <a:spcPts val="0"/>
              </a:spcBef>
              <a:spcAft>
                <a:spcPts val="300"/>
              </a:spcAft>
              <a:buClr>
                <a:srgbClr val="1C2F5C"/>
              </a:buClr>
              <a:buSzPts val="800"/>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Some</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things</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that could</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interfere</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with</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my</a:t>
            </a:r>
            <a:r>
              <a:rPr lang="en-US" sz="1200" i="1" spc="-2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plan</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are...</a:t>
            </a:r>
            <a:r>
              <a:rPr lang="en-US" sz="1200" i="1" spc="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What specific</a:t>
            </a:r>
            <a:r>
              <a:rPr lang="en-US" sz="1200" spc="-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events</a:t>
            </a:r>
            <a:r>
              <a:rPr lang="en-US" sz="1200" spc="-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or problems</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could</a:t>
            </a:r>
            <a:r>
              <a:rPr lang="en-US" sz="1200" spc="3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undermine the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plan?</a:t>
            </a:r>
            <a:r>
              <a:rPr lang="en-US" sz="1200" spc="25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What could</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go wrong?</a:t>
            </a:r>
            <a:r>
              <a:rPr lang="en-US" sz="1200" spc="25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How</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will</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the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person stick</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with</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the plan</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despite</a:t>
            </a:r>
            <a:r>
              <a:rPr lang="en-US" sz="1200" spc="28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these</a:t>
            </a:r>
            <a:r>
              <a:rPr lang="en-US" sz="1200" spc="-3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particular</a:t>
            </a:r>
            <a:r>
              <a:rPr lang="en-US" sz="1200" spc="-3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problems</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or</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setbacks?</a:t>
            </a:r>
          </a:p>
          <a:p>
            <a:pPr marL="171450" marR="0" lvl="0" indent="-171450">
              <a:lnSpc>
                <a:spcPct val="120000"/>
              </a:lnSpc>
              <a:spcBef>
                <a:spcPts val="0"/>
              </a:spcBef>
              <a:spcAft>
                <a:spcPts val="300"/>
              </a:spcAft>
              <a:buClr>
                <a:srgbClr val="1C2F5C"/>
              </a:buClr>
              <a:buSzPts val="800"/>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Other</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people could</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help me in</a:t>
            </a:r>
            <a:r>
              <a:rPr lang="en-US" sz="1200" i="1" spc="-10"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changing</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in</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these</a:t>
            </a:r>
            <a:r>
              <a:rPr lang="en-US" sz="1200" i="1" spc="-15" dirty="0">
                <a:effectLst/>
                <a:latin typeface="Times New Roman" panose="02020603050405020304" pitchFamily="18" charset="0"/>
                <a:ea typeface="Cambria" panose="02040503050406030204" pitchFamily="18" charset="0"/>
              </a:rPr>
              <a:t> </a:t>
            </a:r>
            <a:r>
              <a:rPr lang="en-US" sz="1200" i="1" dirty="0">
                <a:effectLst/>
                <a:latin typeface="Times New Roman" panose="02020603050405020304" pitchFamily="18" charset="0"/>
                <a:ea typeface="Cambria" panose="02040503050406030204" pitchFamily="18" charset="0"/>
              </a:rPr>
              <a:t>ways...</a:t>
            </a:r>
            <a:r>
              <a:rPr lang="en-US" sz="1200" i="1"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What specific</a:t>
            </a:r>
            <a:r>
              <a:rPr lang="en-US" sz="1200" spc="-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things</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can another</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person</a:t>
            </a:r>
            <a:r>
              <a:rPr lang="en-US" sz="1200" spc="35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do</a:t>
            </a:r>
            <a:r>
              <a:rPr lang="en-US" sz="1200" spc="-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to</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help</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them</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take</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the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steps</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to</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change?</a:t>
            </a:r>
            <a:r>
              <a:rPr lang="en-US" sz="1200" spc="25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How</a:t>
            </a:r>
            <a:r>
              <a:rPr lang="en-US" sz="1200" spc="-2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will</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the</a:t>
            </a:r>
            <a:r>
              <a:rPr lang="en-US" sz="1200" spc="-2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person</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arrange</a:t>
            </a:r>
            <a:r>
              <a:rPr lang="en-US" sz="1200" spc="-10"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for such</a:t>
            </a:r>
            <a:r>
              <a:rPr lang="en-US" sz="1200" spc="-15" dirty="0">
                <a:effectLst/>
                <a:latin typeface="Times New Roman" panose="02020603050405020304" pitchFamily="18" charset="0"/>
                <a:ea typeface="Cambria" panose="02040503050406030204" pitchFamily="18" charset="0"/>
              </a:rPr>
              <a:t> </a:t>
            </a:r>
            <a:r>
              <a:rPr lang="en-US" sz="1200" dirty="0">
                <a:effectLst/>
                <a:latin typeface="Times New Roman" panose="02020603050405020304" pitchFamily="18" charset="0"/>
                <a:ea typeface="Cambria" panose="02040503050406030204" pitchFamily="18" charset="0"/>
              </a:rPr>
              <a:t>support?</a:t>
            </a:r>
            <a:endParaRPr lang="en-US" sz="1200" i="1" dirty="0">
              <a:effectLst/>
              <a:latin typeface="Times New Roman" panose="02020603050405020304" pitchFamily="18" charset="0"/>
              <a:ea typeface="Cambria" panose="02040503050406030204" pitchFamily="18" charset="0"/>
            </a:endParaRPr>
          </a:p>
          <a:p>
            <a:pPr marL="171450" marR="0" lvl="0" indent="-171450">
              <a:lnSpc>
                <a:spcPct val="120000"/>
              </a:lnSpc>
              <a:spcBef>
                <a:spcPts val="0"/>
              </a:spcBef>
              <a:spcAft>
                <a:spcPts val="300"/>
              </a:spcAft>
              <a:buClr>
                <a:srgbClr val="1C2F5C"/>
              </a:buClr>
              <a:buSzPts val="800"/>
              <a:buFont typeface="Arial" panose="020B0604020202020204" pitchFamily="34" charset="0"/>
              <a:buChar char="•"/>
            </a:pPr>
            <a:r>
              <a:rPr lang="en-US" sz="1200" i="1" dirty="0">
                <a:effectLst/>
                <a:latin typeface="Times New Roman" panose="02020603050405020304" pitchFamily="18" charset="0"/>
                <a:ea typeface="Calibri" panose="020F0502020204030204" pitchFamily="34" charset="0"/>
              </a:rPr>
              <a:t>I</a:t>
            </a:r>
            <a:r>
              <a:rPr lang="en-US" sz="1200" i="1" spc="-10" dirty="0">
                <a:effectLst/>
                <a:latin typeface="Times New Roman" panose="02020603050405020304" pitchFamily="18" charset="0"/>
                <a:ea typeface="Calibri" panose="020F0502020204030204" pitchFamily="34" charset="0"/>
              </a:rPr>
              <a:t> </a:t>
            </a:r>
            <a:r>
              <a:rPr lang="en-US" sz="1200" i="1" dirty="0">
                <a:effectLst/>
                <a:latin typeface="Times New Roman" panose="02020603050405020304" pitchFamily="18" charset="0"/>
                <a:ea typeface="Calibri" panose="020F0502020204030204" pitchFamily="34" charset="0"/>
              </a:rPr>
              <a:t>will</a:t>
            </a:r>
            <a:r>
              <a:rPr lang="en-US" sz="1200" i="1" spc="-10" dirty="0">
                <a:effectLst/>
                <a:latin typeface="Times New Roman" panose="02020603050405020304" pitchFamily="18" charset="0"/>
                <a:ea typeface="Calibri" panose="020F0502020204030204" pitchFamily="34" charset="0"/>
              </a:rPr>
              <a:t> </a:t>
            </a:r>
            <a:r>
              <a:rPr lang="en-US" sz="1200" i="1" dirty="0">
                <a:effectLst/>
                <a:latin typeface="Times New Roman" panose="02020603050405020304" pitchFamily="18" charset="0"/>
                <a:ea typeface="Calibri" panose="020F0502020204030204" pitchFamily="34" charset="0"/>
              </a:rPr>
              <a:t>know</a:t>
            </a:r>
            <a:r>
              <a:rPr lang="en-US" sz="1200" i="1" spc="-10" dirty="0">
                <a:effectLst/>
                <a:latin typeface="Times New Roman" panose="02020603050405020304" pitchFamily="18" charset="0"/>
                <a:ea typeface="Calibri" panose="020F0502020204030204" pitchFamily="34" charset="0"/>
              </a:rPr>
              <a:t> </a:t>
            </a:r>
            <a:r>
              <a:rPr lang="en-US" sz="1200" i="1" dirty="0">
                <a:effectLst/>
                <a:latin typeface="Times New Roman" panose="02020603050405020304" pitchFamily="18" charset="0"/>
                <a:ea typeface="Calibri" panose="020F0502020204030204" pitchFamily="34" charset="0"/>
              </a:rPr>
              <a:t>that my plan</a:t>
            </a:r>
            <a:r>
              <a:rPr lang="en-US" sz="1200" i="1" spc="-15" dirty="0">
                <a:effectLst/>
                <a:latin typeface="Times New Roman" panose="02020603050405020304" pitchFamily="18" charset="0"/>
                <a:ea typeface="Calibri" panose="020F0502020204030204" pitchFamily="34" charset="0"/>
              </a:rPr>
              <a:t> </a:t>
            </a:r>
            <a:r>
              <a:rPr lang="en-US" sz="1200" i="1" spc="5" dirty="0">
                <a:effectLst/>
                <a:latin typeface="Times New Roman" panose="02020603050405020304" pitchFamily="18" charset="0"/>
                <a:ea typeface="Calibri" panose="020F0502020204030204" pitchFamily="34" charset="0"/>
              </a:rPr>
              <a:t>is</a:t>
            </a:r>
            <a:r>
              <a:rPr lang="en-US" sz="1200" i="1" dirty="0">
                <a:effectLst/>
                <a:latin typeface="Times New Roman" panose="02020603050405020304" pitchFamily="18" charset="0"/>
                <a:ea typeface="Calibri" panose="020F0502020204030204" pitchFamily="34" charset="0"/>
              </a:rPr>
              <a:t> working</a:t>
            </a:r>
            <a:r>
              <a:rPr lang="en-US" sz="1200" i="1" spc="-15" dirty="0">
                <a:effectLst/>
                <a:latin typeface="Times New Roman" panose="02020603050405020304" pitchFamily="18" charset="0"/>
                <a:ea typeface="Calibri" panose="020F0502020204030204" pitchFamily="34" charset="0"/>
              </a:rPr>
              <a:t> </a:t>
            </a:r>
            <a:r>
              <a:rPr lang="en-US" sz="1200" i="1" dirty="0">
                <a:effectLst/>
                <a:latin typeface="Times New Roman" panose="02020603050405020304" pitchFamily="18" charset="0"/>
                <a:ea typeface="Calibri" panose="020F0502020204030204" pitchFamily="34" charset="0"/>
              </a:rPr>
              <a:t>if...</a:t>
            </a:r>
            <a:r>
              <a:rPr lang="en-US" sz="1200" i="1" spc="10"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What will</a:t>
            </a:r>
            <a:r>
              <a:rPr lang="en-US" sz="1200" spc="-15"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happen</a:t>
            </a:r>
            <a:r>
              <a:rPr lang="en-US" sz="1200" spc="-15"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as a</a:t>
            </a:r>
            <a:r>
              <a:rPr lang="en-US" sz="1200" spc="-20"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result of</a:t>
            </a:r>
            <a:r>
              <a:rPr lang="en-US" sz="1200" spc="-15"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taking the</a:t>
            </a:r>
            <a:r>
              <a:rPr lang="en-US" sz="1200" spc="-15"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different</a:t>
            </a:r>
            <a:r>
              <a:rPr lang="en-US" sz="1200" spc="-10"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steps</a:t>
            </a:r>
            <a:r>
              <a:rPr lang="en-US" sz="1200" spc="325"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in the</a:t>
            </a:r>
            <a:r>
              <a:rPr lang="en-US" sz="1200" spc="-15"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plan?</a:t>
            </a:r>
            <a:r>
              <a:rPr lang="en-US" sz="1200" spc="255"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What</a:t>
            </a:r>
            <a:r>
              <a:rPr lang="en-US" sz="1200" spc="-15"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benefits</a:t>
            </a:r>
            <a:r>
              <a:rPr lang="en-US" sz="1200" spc="-10"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can</a:t>
            </a:r>
            <a:r>
              <a:rPr lang="en-US" sz="1200" spc="-10"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be</a:t>
            </a:r>
            <a:r>
              <a:rPr lang="en-US" sz="1200" spc="-20"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expected?</a:t>
            </a:r>
          </a:p>
          <a:p>
            <a:endParaRPr lang="en-US" i="1" dirty="0"/>
          </a:p>
          <a:p>
            <a:r>
              <a:rPr lang="en-US" i="1" dirty="0"/>
              <a:t>The Change Plan Worksheet is located in Appendix E of the Learner’s Guide.</a:t>
            </a:r>
          </a:p>
        </p:txBody>
      </p:sp>
      <p:sp>
        <p:nvSpPr>
          <p:cNvPr id="4" name="Slide Number Placeholder 3"/>
          <p:cNvSpPr>
            <a:spLocks noGrp="1"/>
          </p:cNvSpPr>
          <p:nvPr>
            <p:ph type="sldNum" sz="quarter" idx="5"/>
          </p:nvPr>
        </p:nvSpPr>
        <p:spPr/>
        <p:txBody>
          <a:bodyPr/>
          <a:lstStyle/>
          <a:p>
            <a:fld id="{26C93B13-99C8-9641-A2A8-61B35DF23488}" type="slidenum">
              <a:rPr lang="en-US" smtClean="0"/>
              <a:t>91</a:t>
            </a:fld>
            <a:endParaRPr lang="en-US"/>
          </a:p>
        </p:txBody>
      </p:sp>
    </p:spTree>
    <p:extLst>
      <p:ext uri="{BB962C8B-B14F-4D97-AF65-F5344CB8AC3E}">
        <p14:creationId xmlns:p14="http://schemas.microsoft.com/office/powerpoint/2010/main" val="4058905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practitioner and adolescent discuss what the action plan could include, it is always a good idea to write down the steps and ideas discussed. </a:t>
            </a:r>
          </a:p>
          <a:p>
            <a:endParaRPr lang="en-US" dirty="0"/>
          </a:p>
          <a:p>
            <a:r>
              <a:rPr lang="en-US" dirty="0"/>
              <a:t>Have them write down their goals and next steps in their own words and handwriting. </a:t>
            </a:r>
          </a:p>
          <a:p>
            <a:endParaRPr lang="en-US" b="1" dirty="0"/>
          </a:p>
          <a:p>
            <a:r>
              <a:rPr lang="en-US" b="0" dirty="0"/>
              <a:t>This may carry more weight than the practitioner writing it for them and actively engages them in developing the action plan. </a:t>
            </a:r>
          </a:p>
          <a:p>
            <a:endParaRPr lang="en-US" dirty="0"/>
          </a:p>
          <a:p>
            <a:r>
              <a:rPr lang="en-US" u="none" dirty="0"/>
              <a:t>The practitioner can say:</a:t>
            </a:r>
          </a:p>
          <a:p>
            <a:r>
              <a:rPr lang="en-US" sz="1800" i="1" u="none" dirty="0">
                <a:solidFill>
                  <a:srgbClr val="0000FF"/>
                </a:solidFill>
                <a:effectLst/>
                <a:latin typeface="Times New Roman" panose="02020603050405020304" pitchFamily="18" charset="0"/>
                <a:ea typeface="Calibri" panose="020F0502020204030204" pitchFamily="34" charset="0"/>
              </a:rPr>
              <a:t>“What are you willing to do for now to be healthy and safe? ...What else?”</a:t>
            </a:r>
            <a:endParaRPr lang="en-US" sz="1800" i="0" u="none" dirty="0">
              <a:solidFill>
                <a:srgbClr val="0000FF"/>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92</a:t>
            </a:fld>
            <a:endParaRPr lang="en-US"/>
          </a:p>
        </p:txBody>
      </p:sp>
    </p:spTree>
    <p:extLst>
      <p:ext uri="{BB962C8B-B14F-4D97-AF65-F5344CB8AC3E}">
        <p14:creationId xmlns:p14="http://schemas.microsoft.com/office/powerpoint/2010/main" val="6930286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Other examples (i</a:t>
            </a:r>
            <a:r>
              <a:rPr lang="en-US" sz="1200" i="0" u="none" dirty="0">
                <a:effectLst/>
                <a:latin typeface="Times New Roman" panose="02020603050405020304" pitchFamily="18" charset="0"/>
                <a:ea typeface="Calibri" panose="020F0502020204030204" pitchFamily="34" charset="0"/>
              </a:rPr>
              <a:t>f multiple goals are identified):</a:t>
            </a:r>
            <a:endParaRPr lang="en-US" u="none" dirty="0"/>
          </a:p>
          <a:p>
            <a:endParaRPr lang="en-US" u="none" dirty="0"/>
          </a:p>
          <a:p>
            <a:pPr marL="171450" indent="-171450">
              <a:buFont typeface="Arial" panose="020B0604020202020204" pitchFamily="34" charset="0"/>
              <a:buChar char="•"/>
            </a:pPr>
            <a:r>
              <a:rPr lang="en-US" sz="1200" i="1" u="none" dirty="0">
                <a:effectLst/>
                <a:latin typeface="Times New Roman" panose="02020603050405020304" pitchFamily="18" charset="0"/>
                <a:ea typeface="Calibri" panose="020F0502020204030204" pitchFamily="34" charset="0"/>
              </a:rPr>
              <a:t>“What is the most important goal?”</a:t>
            </a:r>
            <a:r>
              <a:rPr lang="en-US" sz="1200" u="non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u="none" dirty="0">
                <a:effectLst/>
                <a:latin typeface="Times New Roman" panose="02020603050405020304" pitchFamily="18" charset="0"/>
                <a:ea typeface="Calibri" panose="020F0502020204030204" pitchFamily="34" charset="0"/>
              </a:rPr>
              <a:t>“</a:t>
            </a:r>
            <a:r>
              <a:rPr lang="en-US" sz="1200" i="1" u="none" dirty="0">
                <a:effectLst/>
                <a:latin typeface="Times New Roman" panose="02020603050405020304" pitchFamily="18" charset="0"/>
                <a:ea typeface="Calibri" panose="020F0502020204030204" pitchFamily="34" charset="0"/>
              </a:rPr>
              <a:t>Those are great ideas!  Is it okay for me to write down your plan, your own prescription for change, to keep with you as a reminder?</a:t>
            </a:r>
            <a:r>
              <a:rPr lang="en-US" sz="1200" u="none" dirty="0">
                <a:effectLst/>
                <a:latin typeface="Times New Roman" panose="02020603050405020304" pitchFamily="18" charset="0"/>
                <a:ea typeface="Calibri" panose="020F0502020204030204" pitchFamily="34" charset="0"/>
              </a:rPr>
              <a:t>”</a:t>
            </a:r>
            <a:r>
              <a:rPr lang="en-US" sz="12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u="none"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93</a:t>
            </a:fld>
            <a:endParaRPr lang="en-US"/>
          </a:p>
        </p:txBody>
      </p:sp>
    </p:spTree>
    <p:extLst>
      <p:ext uri="{BB962C8B-B14F-4D97-AF65-F5344CB8AC3E}">
        <p14:creationId xmlns:p14="http://schemas.microsoft.com/office/powerpoint/2010/main" val="838722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0" dirty="0">
                <a:effectLst/>
                <a:latin typeface="Times New Roman" panose="02020603050405020304" pitchFamily="18" charset="0"/>
                <a:ea typeface="Cambria" panose="02040503050406030204" pitchFamily="18" charset="0"/>
              </a:rPr>
              <a:t>This is an example of a </a:t>
            </a:r>
            <a:r>
              <a:rPr lang="en-US" sz="1200" i="1" dirty="0">
                <a:effectLst/>
                <a:latin typeface="Times New Roman" panose="02020603050405020304" pitchFamily="18" charset="0"/>
                <a:ea typeface="Cambria" panose="02040503050406030204" pitchFamily="18" charset="0"/>
              </a:rPr>
              <a:t>Prescription for Change </a:t>
            </a:r>
            <a:r>
              <a:rPr lang="en-US" sz="1200" i="0" dirty="0">
                <a:effectLst/>
                <a:latin typeface="Times New Roman" panose="02020603050405020304" pitchFamily="18" charset="0"/>
                <a:ea typeface="Cambria" panose="02040503050406030204" pitchFamily="18" charset="0"/>
              </a:rPr>
              <a:t>resource. The practitioner can use this to write down the action plan developed by the adolescent that they can take with them. </a:t>
            </a:r>
          </a:p>
          <a:p>
            <a:pPr marL="0" marR="0">
              <a:spcBef>
                <a:spcPts val="0"/>
              </a:spcBef>
              <a:spcAft>
                <a:spcPts val="0"/>
              </a:spcAft>
            </a:pPr>
            <a:endParaRPr lang="en-US" sz="1200" i="1" dirty="0">
              <a:effectLst/>
              <a:latin typeface="Times New Roman" panose="02020603050405020304" pitchFamily="18" charset="0"/>
              <a:ea typeface="Cambria" panose="02040503050406030204" pitchFamily="18" charset="0"/>
            </a:endParaRPr>
          </a:p>
          <a:p>
            <a:pPr marL="0" marR="0">
              <a:spcBef>
                <a:spcPts val="0"/>
              </a:spcBef>
              <a:spcAft>
                <a:spcPts val="0"/>
              </a:spcAft>
            </a:pPr>
            <a:r>
              <a:rPr lang="en-US" sz="1200" i="1" dirty="0">
                <a:effectLst/>
                <a:latin typeface="Times New Roman" panose="02020603050405020304" pitchFamily="18" charset="0"/>
                <a:ea typeface="Cambria" panose="02040503050406030204" pitchFamily="18" charset="0"/>
              </a:rPr>
              <a:t>A Prescription for Change resource is located in Appendix E of the Learner’s Guide.</a:t>
            </a:r>
          </a:p>
        </p:txBody>
      </p:sp>
      <p:sp>
        <p:nvSpPr>
          <p:cNvPr id="4" name="Slide Number Placeholder 3"/>
          <p:cNvSpPr>
            <a:spLocks noGrp="1"/>
          </p:cNvSpPr>
          <p:nvPr>
            <p:ph type="sldNum" sz="quarter" idx="5"/>
          </p:nvPr>
        </p:nvSpPr>
        <p:spPr/>
        <p:txBody>
          <a:bodyPr/>
          <a:lstStyle/>
          <a:p>
            <a:fld id="{26C93B13-99C8-9641-A2A8-61B35DF23488}" type="slidenum">
              <a:rPr lang="en-US" smtClean="0"/>
              <a:t>94</a:t>
            </a:fld>
            <a:endParaRPr lang="en-US"/>
          </a:p>
        </p:txBody>
      </p:sp>
    </p:spTree>
    <p:extLst>
      <p:ext uri="{BB962C8B-B14F-4D97-AF65-F5344CB8AC3E}">
        <p14:creationId xmlns:p14="http://schemas.microsoft.com/office/powerpoint/2010/main" val="9008543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action plan should be focused on steps for the future.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example:</a:t>
            </a:r>
            <a:r>
              <a:rPr lang="en-US" baseline="0" dirty="0"/>
              <a:t> </a:t>
            </a:r>
            <a:endParaRPr lang="en-US" dirty="0"/>
          </a:p>
          <a:p>
            <a:pPr marL="171450" indent="-171450">
              <a:buFont typeface="Arial" panose="020B0604020202020204" pitchFamily="34" charset="0"/>
              <a:buChar char="•"/>
            </a:pPr>
            <a:r>
              <a:rPr lang="en-US" i="1" dirty="0"/>
              <a:t>"How would you know if marijuana was becoming a problem for you down the road?“</a:t>
            </a:r>
          </a:p>
          <a:p>
            <a:endParaRPr lang="en-US" dirty="0"/>
          </a:p>
          <a:p>
            <a:r>
              <a:rPr lang="en-US" dirty="0"/>
              <a:t>The plan should be action-oriented. </a:t>
            </a:r>
          </a:p>
          <a:p>
            <a:pPr marL="0" indent="0">
              <a:buFont typeface="Arial" panose="020B0604020202020204" pitchFamily="34" charset="0"/>
              <a:buNone/>
            </a:pPr>
            <a:endParaRPr lang="en-US" i="1" dirty="0"/>
          </a:p>
          <a:p>
            <a:pPr marL="0" indent="0">
              <a:buFont typeface="Arial" panose="020B0604020202020204" pitchFamily="34" charset="0"/>
              <a:buNone/>
            </a:pPr>
            <a:r>
              <a:rPr lang="en-US" i="0" dirty="0"/>
              <a:t>For example:</a:t>
            </a:r>
          </a:p>
          <a:p>
            <a:pPr marL="171450" indent="-171450">
              <a:buFont typeface="Arial" panose="020B0604020202020204" pitchFamily="34" charset="0"/>
              <a:buChar char="•"/>
            </a:pPr>
            <a:r>
              <a:rPr lang="en-US" i="1" dirty="0"/>
              <a:t>“What do you think you can do to stay healthy and safe?” </a:t>
            </a:r>
          </a:p>
          <a:p>
            <a:pPr marL="171450" indent="-171450">
              <a:buFont typeface="Arial" panose="020B0604020202020204" pitchFamily="34" charset="0"/>
              <a:buChar char="•"/>
            </a:pPr>
            <a:r>
              <a:rPr lang="en-US" i="1" dirty="0"/>
              <a:t>“What will help you to reduce the things you don’t like about using [X]?” </a:t>
            </a:r>
          </a:p>
          <a:p>
            <a:endParaRPr lang="en-US" dirty="0"/>
          </a:p>
          <a:p>
            <a:r>
              <a:rPr lang="en-US" dirty="0"/>
              <a:t>Sometimes the adolescent will not be ready to take any concrete steps to reduce or stop substance use. </a:t>
            </a:r>
          </a:p>
          <a:p>
            <a:endParaRPr lang="en-US" dirty="0"/>
          </a:p>
          <a:p>
            <a:r>
              <a:rPr lang="en-US" dirty="0"/>
              <a:t>The</a:t>
            </a:r>
            <a:r>
              <a:rPr lang="en-US" baseline="0" dirty="0"/>
              <a:t> practitioner can e</a:t>
            </a:r>
            <a:r>
              <a:rPr lang="en-US" dirty="0"/>
              <a:t>mphasize that agreeing to continue the conversation and checking</a:t>
            </a:r>
            <a:r>
              <a:rPr lang="en-US" baseline="0" dirty="0"/>
              <a:t> in</a:t>
            </a:r>
            <a:r>
              <a:rPr lang="en-US" dirty="0"/>
              <a:t> can help keep the door open to future conversations that may lead to change.</a:t>
            </a:r>
          </a:p>
        </p:txBody>
      </p:sp>
      <p:sp>
        <p:nvSpPr>
          <p:cNvPr id="4" name="Slide Number Placeholder 3"/>
          <p:cNvSpPr>
            <a:spLocks noGrp="1"/>
          </p:cNvSpPr>
          <p:nvPr>
            <p:ph type="sldNum" sz="quarter" idx="5"/>
          </p:nvPr>
        </p:nvSpPr>
        <p:spPr/>
        <p:txBody>
          <a:bodyPr/>
          <a:lstStyle/>
          <a:p>
            <a:fld id="{26C93B13-99C8-9641-A2A8-61B35DF23488}" type="slidenum">
              <a:rPr lang="en-US" smtClean="0"/>
              <a:t>95</a:t>
            </a:fld>
            <a:endParaRPr lang="en-US"/>
          </a:p>
        </p:txBody>
      </p:sp>
    </p:spTree>
    <p:extLst>
      <p:ext uri="{BB962C8B-B14F-4D97-AF65-F5344CB8AC3E}">
        <p14:creationId xmlns:p14="http://schemas.microsoft.com/office/powerpoint/2010/main" val="29278620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examples: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285750" marR="0" lvl="0" indent="-285750">
              <a:lnSpc>
                <a:spcPct val="120000"/>
              </a:lnSpc>
              <a:spcBef>
                <a:spcPts val="0"/>
              </a:spcBef>
              <a:spcAft>
                <a:spcPts val="1200"/>
              </a:spcAft>
              <a:buFont typeface="Arial" panose="020B0604020202020204" pitchFamily="34" charset="0"/>
              <a:buChar char="•"/>
              <a:tabLst>
                <a:tab pos="971550" algn="l"/>
              </a:tabLst>
            </a:pPr>
            <a:r>
              <a:rPr lang="en-US" sz="1200" i="1" dirty="0">
                <a:effectLst/>
                <a:latin typeface="Times New Roman" panose="02020603050405020304" pitchFamily="18" charset="0"/>
                <a:ea typeface="Calibri" panose="020F0502020204030204" pitchFamily="34" charset="0"/>
              </a:rPr>
              <a:t>“How does this change fit with where you see yourself in a year? In 5 years?”</a:t>
            </a:r>
          </a:p>
          <a:p>
            <a:pPr marL="285750" marR="0" lvl="0" indent="-285750">
              <a:lnSpc>
                <a:spcPct val="120000"/>
              </a:lnSpc>
              <a:spcBef>
                <a:spcPts val="0"/>
              </a:spcBef>
              <a:spcAft>
                <a:spcPts val="1200"/>
              </a:spcAft>
              <a:buFont typeface="Arial" panose="020B0604020202020204" pitchFamily="34" charset="0"/>
              <a:buChar char="•"/>
              <a:tabLst>
                <a:tab pos="971550" algn="l"/>
              </a:tabLst>
            </a:pPr>
            <a:r>
              <a:rPr lang="en-US" sz="1200" i="1" dirty="0">
                <a:effectLst/>
                <a:latin typeface="Times New Roman" panose="02020603050405020304" pitchFamily="18" charset="0"/>
                <a:ea typeface="Calibri" panose="020F0502020204030204" pitchFamily="34" charset="0"/>
              </a:rPr>
              <a:t>“If you make these changes, how would things be better now? In 5 years?”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marR="0" lvl="0" indent="-285750">
              <a:lnSpc>
                <a:spcPct val="120000"/>
              </a:lnSpc>
              <a:spcBef>
                <a:spcPts val="0"/>
              </a:spcBef>
              <a:spcAft>
                <a:spcPts val="1200"/>
              </a:spcAft>
              <a:buFont typeface="Arial" panose="020B0604020202020204" pitchFamily="34" charset="0"/>
              <a:buChar char="•"/>
              <a:tabLst>
                <a:tab pos="971550" algn="l"/>
              </a:tabLst>
            </a:pPr>
            <a:r>
              <a:rPr lang="en-US" sz="1200" i="1" dirty="0">
                <a:effectLst/>
                <a:latin typeface="Times New Roman" panose="02020603050405020304" pitchFamily="18" charset="0"/>
                <a:ea typeface="Cambria" panose="02040503050406030204" pitchFamily="18" charset="0"/>
              </a:rPr>
              <a:t>“Who can help or support you with this goal?”</a:t>
            </a:r>
            <a:r>
              <a:rPr lang="en-US" sz="1200" dirty="0">
                <a:effectLst/>
                <a:latin typeface="Times New Roman" panose="02020603050405020304" pitchFamily="18" charset="0"/>
                <a:ea typeface="Cambria" panose="02040503050406030204" pitchFamily="18" charset="0"/>
              </a:rPr>
              <a:t> </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96</a:t>
            </a:fld>
            <a:endParaRPr lang="en-US"/>
          </a:p>
        </p:txBody>
      </p:sp>
    </p:spTree>
    <p:extLst>
      <p:ext uri="{BB962C8B-B14F-4D97-AF65-F5344CB8AC3E}">
        <p14:creationId xmlns:p14="http://schemas.microsoft.com/office/powerpoint/2010/main" val="1442947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action plan should be focused on the future, it should include some immediate steps to help the adolescent or young adult achieve their goals.</a:t>
            </a:r>
          </a:p>
          <a:p>
            <a:endParaRPr lang="en-US" dirty="0"/>
          </a:p>
          <a:p>
            <a:r>
              <a:rPr lang="en-US" dirty="0"/>
              <a:t>For example:</a:t>
            </a:r>
            <a:r>
              <a:rPr lang="en-US" baseline="0" dirty="0"/>
              <a:t> </a:t>
            </a:r>
            <a:endParaRPr lang="en-US" dirty="0"/>
          </a:p>
          <a:p>
            <a:pPr marL="171450" indent="-171450">
              <a:buFont typeface="Arial" panose="020B0604020202020204" pitchFamily="34" charset="0"/>
              <a:buChar char="•"/>
            </a:pPr>
            <a:r>
              <a:rPr lang="en-US" i="1" dirty="0"/>
              <a:t>“What steps might you try over the next 2 weeks to reach your goal?”</a:t>
            </a:r>
          </a:p>
          <a:p>
            <a:pPr marL="171450" indent="-171450">
              <a:buFont typeface="Arial" panose="020B0604020202020204" pitchFamily="34" charset="0"/>
              <a:buChar char="•"/>
            </a:pPr>
            <a:r>
              <a:rPr lang="en-US" i="1" dirty="0"/>
              <a:t>“What steps could you take between now and our next appointment together to work towards your goal?”</a:t>
            </a:r>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97</a:t>
            </a:fld>
            <a:endParaRPr lang="en-US"/>
          </a:p>
        </p:txBody>
      </p:sp>
    </p:spTree>
    <p:extLst>
      <p:ext uri="{BB962C8B-B14F-4D97-AF65-F5344CB8AC3E}">
        <p14:creationId xmlns:p14="http://schemas.microsoft.com/office/powerpoint/2010/main" val="17808819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challenges that the adolescent or young adult have already faced can help to both build confidence and to come up with contingency plans in case those situations may arise again.</a:t>
            </a:r>
          </a:p>
          <a:p>
            <a:endParaRPr lang="en-US" dirty="0"/>
          </a:p>
          <a:p>
            <a:r>
              <a:rPr lang="en-US" dirty="0"/>
              <a:t>For example:</a:t>
            </a:r>
            <a:endParaRPr lang="en-US" sz="1800" i="0" dirty="0">
              <a:effectLst/>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US" sz="1800" i="1" dirty="0">
                <a:effectLst/>
                <a:latin typeface="Times New Roman" panose="02020603050405020304" pitchFamily="18" charset="0"/>
                <a:ea typeface="Calibri" panose="020F0502020204030204" pitchFamily="34" charset="0"/>
              </a:rPr>
              <a:t>“What are some of the challenges to reaching your goal of [X]?” </a:t>
            </a:r>
            <a:endParaRPr lang="en-US" sz="1800" i="0" dirty="0">
              <a:effectLst/>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US" sz="1800" i="1" dirty="0">
                <a:effectLst/>
                <a:latin typeface="Times New Roman" panose="02020603050405020304" pitchFamily="18" charset="0"/>
                <a:ea typeface="Calibri" panose="020F0502020204030204" pitchFamily="34" charset="0"/>
              </a:rPr>
              <a:t>“What situations may be difficult for you to maintain the goal of [X]?” </a:t>
            </a:r>
            <a:endParaRPr lang="en-US" sz="1800" i="0" dirty="0">
              <a:effectLst/>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US" sz="1800" i="1" dirty="0">
                <a:effectLst/>
                <a:latin typeface="Times New Roman" panose="02020603050405020304" pitchFamily="18" charset="0"/>
                <a:ea typeface="Calibri" panose="020F0502020204030204" pitchFamily="34" charset="0"/>
              </a:rPr>
              <a:t>“How can you address these challenges?”</a:t>
            </a:r>
            <a:endParaRPr lang="en-US" sz="1800" i="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6C93B13-99C8-9641-A2A8-61B35DF23488}" type="slidenum">
              <a:rPr lang="en-US" smtClean="0"/>
              <a:t>98</a:t>
            </a:fld>
            <a:endParaRPr lang="en-US"/>
          </a:p>
        </p:txBody>
      </p:sp>
    </p:spTree>
    <p:extLst>
      <p:ext uri="{BB962C8B-B14F-4D97-AF65-F5344CB8AC3E}">
        <p14:creationId xmlns:p14="http://schemas.microsoft.com/office/powerpoint/2010/main" val="11188697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a:t>
            </a:r>
          </a:p>
          <a:p>
            <a:endParaRPr lang="en-US" sz="1200" i="0" dirty="0">
              <a:effectLst/>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US" sz="1200" i="1" dirty="0">
                <a:effectLst/>
                <a:latin typeface="Times New Roman" panose="02020603050405020304" pitchFamily="18" charset="0"/>
                <a:ea typeface="Calibri" panose="020F0502020204030204" pitchFamily="34" charset="0"/>
              </a:rPr>
              <a:t>“How might you go about handling that challenge when you face it?”</a:t>
            </a:r>
            <a:endParaRPr lang="en-US" sz="1200" i="0" dirty="0">
              <a:effectLst/>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US" sz="1200" i="1" dirty="0">
                <a:effectLst/>
                <a:latin typeface="Times New Roman" panose="02020603050405020304" pitchFamily="18" charset="0"/>
                <a:ea typeface="Calibri" panose="020F0502020204030204" pitchFamily="34" charset="0"/>
              </a:rPr>
              <a:t>“When you faced that challenge in the past, how did you overcome it?”</a:t>
            </a:r>
          </a:p>
          <a:p>
            <a:pPr marL="171450" indent="-171450">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rPr>
              <a:t>“</a:t>
            </a:r>
            <a:r>
              <a:rPr lang="en-US" sz="1200" i="1" dirty="0">
                <a:effectLst/>
                <a:latin typeface="Times New Roman" panose="02020603050405020304" pitchFamily="18" charset="0"/>
                <a:ea typeface="Calibri" panose="020F0502020204030204" pitchFamily="34" charset="0"/>
              </a:rPr>
              <a:t>What things would make it easier for you to reach your goal of [X]?</a:t>
            </a:r>
            <a:r>
              <a:rPr lang="en-US" sz="1200" dirty="0">
                <a:effectLst/>
                <a:latin typeface="Times New Roman" panose="02020603050405020304" pitchFamily="18" charset="0"/>
                <a:ea typeface="Calibri" panose="020F0502020204030204" pitchFamily="34" charset="0"/>
              </a:rPr>
              <a:t>”</a:t>
            </a:r>
          </a:p>
          <a:p>
            <a:pPr marL="171450" indent="-171450">
              <a:buFont typeface="Arial" panose="020B0604020202020204" pitchFamily="34" charset="0"/>
              <a:buChar char="•"/>
            </a:pPr>
            <a:r>
              <a:rPr lang="en-US" sz="1200" i="1" dirty="0">
                <a:effectLst/>
                <a:latin typeface="Times New Roman" panose="02020603050405020304" pitchFamily="18" charset="0"/>
                <a:ea typeface="Cambria" panose="02040503050406030204" pitchFamily="18" charset="0"/>
              </a:rPr>
              <a:t>“Who could support you with this goal?”</a:t>
            </a:r>
            <a:endParaRPr lang="en-US" i="1" dirty="0"/>
          </a:p>
        </p:txBody>
      </p:sp>
      <p:sp>
        <p:nvSpPr>
          <p:cNvPr id="4" name="Slide Number Placeholder 3"/>
          <p:cNvSpPr>
            <a:spLocks noGrp="1"/>
          </p:cNvSpPr>
          <p:nvPr>
            <p:ph type="sldNum" sz="quarter" idx="5"/>
          </p:nvPr>
        </p:nvSpPr>
        <p:spPr/>
        <p:txBody>
          <a:bodyPr/>
          <a:lstStyle/>
          <a:p>
            <a:fld id="{26C93B13-99C8-9641-A2A8-61B35DF23488}" type="slidenum">
              <a:rPr lang="en-US" smtClean="0"/>
              <a:t>99</a:t>
            </a:fld>
            <a:endParaRPr lang="en-US"/>
          </a:p>
        </p:txBody>
      </p:sp>
    </p:spTree>
    <p:extLst>
      <p:ext uri="{BB962C8B-B14F-4D97-AF65-F5344CB8AC3E}">
        <p14:creationId xmlns:p14="http://schemas.microsoft.com/office/powerpoint/2010/main" val="1683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2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B095C223-9521-4FE9-A8CB-BF8E1D12A661}"/>
              </a:ext>
            </a:extLst>
          </p:cNvPr>
          <p:cNvSpPr/>
          <p:nvPr userDrawn="1"/>
        </p:nvSpPr>
        <p:spPr>
          <a:xfrm>
            <a:off x="0" y="425450"/>
            <a:ext cx="7877175" cy="6007100"/>
          </a:xfrm>
          <a:custGeom>
            <a:avLst/>
            <a:gdLst>
              <a:gd name="connsiteX0" fmla="*/ 0 w 7877175"/>
              <a:gd name="connsiteY0" fmla="*/ 0 h 6007100"/>
              <a:gd name="connsiteX1" fmla="*/ 485774 w 7877175"/>
              <a:gd name="connsiteY1" fmla="*/ 0 h 6007100"/>
              <a:gd name="connsiteX2" fmla="*/ 2919413 w 7877175"/>
              <a:gd name="connsiteY2" fmla="*/ 0 h 6007100"/>
              <a:gd name="connsiteX3" fmla="*/ 5532508 w 7877175"/>
              <a:gd name="connsiteY3" fmla="*/ 0 h 6007100"/>
              <a:gd name="connsiteX4" fmla="*/ 7877175 w 7877175"/>
              <a:gd name="connsiteY4" fmla="*/ 6007100 h 6007100"/>
              <a:gd name="connsiteX5" fmla="*/ 2919413 w 7877175"/>
              <a:gd name="connsiteY5" fmla="*/ 6007100 h 6007100"/>
              <a:gd name="connsiteX6" fmla="*/ 485774 w 7877175"/>
              <a:gd name="connsiteY6" fmla="*/ 6007100 h 6007100"/>
              <a:gd name="connsiteX7" fmla="*/ 0 w 7877175"/>
              <a:gd name="connsiteY7" fmla="*/ 6007100 h 600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7175" h="6007100">
                <a:moveTo>
                  <a:pt x="0" y="0"/>
                </a:moveTo>
                <a:lnTo>
                  <a:pt x="485774" y="0"/>
                </a:lnTo>
                <a:lnTo>
                  <a:pt x="2919413" y="0"/>
                </a:lnTo>
                <a:lnTo>
                  <a:pt x="5532508" y="0"/>
                </a:lnTo>
                <a:lnTo>
                  <a:pt x="7877175" y="6007100"/>
                </a:lnTo>
                <a:lnTo>
                  <a:pt x="2919413" y="6007100"/>
                </a:lnTo>
                <a:lnTo>
                  <a:pt x="485774" y="6007100"/>
                </a:lnTo>
                <a:lnTo>
                  <a:pt x="0" y="60071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35">
            <a:extLst>
              <a:ext uri="{FF2B5EF4-FFF2-40B4-BE49-F238E27FC236}">
                <a16:creationId xmlns:a16="http://schemas.microsoft.com/office/drawing/2014/main" id="{36DD984D-3F28-4A40-BFBA-A12D6F8B3E6A}"/>
              </a:ext>
            </a:extLst>
          </p:cNvPr>
          <p:cNvSpPr>
            <a:spLocks noGrp="1"/>
          </p:cNvSpPr>
          <p:nvPr>
            <p:ph type="body" sz="quarter" idx="11"/>
          </p:nvPr>
        </p:nvSpPr>
        <p:spPr>
          <a:xfrm>
            <a:off x="733426" y="1540425"/>
            <a:ext cx="4757738" cy="569363"/>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7" name="Text Placeholder 35">
            <a:extLst>
              <a:ext uri="{FF2B5EF4-FFF2-40B4-BE49-F238E27FC236}">
                <a16:creationId xmlns:a16="http://schemas.microsoft.com/office/drawing/2014/main" id="{F9DF2AE0-4795-4A74-A5CD-19945ACD09A4}"/>
              </a:ext>
            </a:extLst>
          </p:cNvPr>
          <p:cNvSpPr>
            <a:spLocks noGrp="1"/>
          </p:cNvSpPr>
          <p:nvPr>
            <p:ph type="body" sz="quarter" idx="12"/>
          </p:nvPr>
        </p:nvSpPr>
        <p:spPr>
          <a:xfrm>
            <a:off x="733426" y="2429912"/>
            <a:ext cx="5257800" cy="2808837"/>
          </a:xfrm>
          <a:prstGeom prst="rect">
            <a:avLst/>
          </a:prstGeom>
        </p:spPr>
        <p:txBody>
          <a:bodyPr wrap="square" lIns="0" tIns="0" rIns="0" bIns="0">
            <a:noAutofit/>
          </a:bodyPr>
          <a:lstStyle>
            <a:lvl1pPr indent="0">
              <a:lnSpc>
                <a:spcPts val="2000"/>
              </a:lnSpc>
              <a:spcBef>
                <a:spcPts val="800"/>
              </a:spcBef>
              <a:spcAft>
                <a:spcPts val="0"/>
              </a:spcAft>
              <a:buNone/>
              <a:defRPr sz="2400" b="0">
                <a:solidFill>
                  <a:schemeClr val="bg1"/>
                </a:solidFill>
              </a:defRPr>
            </a:lvl1pPr>
          </a:lstStyle>
          <a:p>
            <a:pPr lvl="0"/>
            <a:endParaRPr lang="en-US" dirty="0"/>
          </a:p>
        </p:txBody>
      </p:sp>
      <p:grpSp>
        <p:nvGrpSpPr>
          <p:cNvPr id="11" name="Group 10">
            <a:extLst>
              <a:ext uri="{FF2B5EF4-FFF2-40B4-BE49-F238E27FC236}">
                <a16:creationId xmlns:a16="http://schemas.microsoft.com/office/drawing/2014/main" id="{BE9B6D61-C036-4583-8F90-7A2F944C7829}"/>
              </a:ext>
            </a:extLst>
          </p:cNvPr>
          <p:cNvGrpSpPr/>
          <p:nvPr userDrawn="1"/>
        </p:nvGrpSpPr>
        <p:grpSpPr>
          <a:xfrm>
            <a:off x="5491164" y="788436"/>
            <a:ext cx="733425" cy="733425"/>
            <a:chOff x="8181975" y="1260506"/>
            <a:chExt cx="733425" cy="733425"/>
          </a:xfrm>
        </p:grpSpPr>
        <p:sp>
          <p:nvSpPr>
            <p:cNvPr id="9" name="Oval 8">
              <a:extLst>
                <a:ext uri="{FF2B5EF4-FFF2-40B4-BE49-F238E27FC236}">
                  <a16:creationId xmlns:a16="http://schemas.microsoft.com/office/drawing/2014/main" id="{8DDDF72B-07B5-4496-BB88-E48185133B2C}"/>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ED5BE18-3CD6-4766-A5C3-50265E82986D}"/>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35">
            <a:extLst>
              <a:ext uri="{FF2B5EF4-FFF2-40B4-BE49-F238E27FC236}">
                <a16:creationId xmlns:a16="http://schemas.microsoft.com/office/drawing/2014/main" id="{6D0C9DB0-30D0-42A4-AD16-33CF7DE39239}"/>
              </a:ext>
            </a:extLst>
          </p:cNvPr>
          <p:cNvSpPr>
            <a:spLocks noGrp="1"/>
          </p:cNvSpPr>
          <p:nvPr>
            <p:ph type="body" sz="quarter" idx="13"/>
          </p:nvPr>
        </p:nvSpPr>
        <p:spPr>
          <a:xfrm>
            <a:off x="6329093" y="858202"/>
            <a:ext cx="3776662" cy="237639"/>
          </a:xfrm>
          <a:prstGeom prst="rect">
            <a:avLst/>
          </a:prstGeom>
        </p:spPr>
        <p:txBody>
          <a:bodyPr wrap="square" lIns="0" tIns="0" rIns="0" bIns="0">
            <a:noAutofit/>
          </a:bodyPr>
          <a:lstStyle>
            <a:lvl1pPr indent="0">
              <a:lnSpc>
                <a:spcPts val="2000"/>
              </a:lnSpc>
              <a:spcBef>
                <a:spcPts val="800"/>
              </a:spcBef>
              <a:spcAft>
                <a:spcPts val="0"/>
              </a:spcAft>
              <a:defRPr sz="1800" b="0">
                <a:solidFill>
                  <a:schemeClr val="tx1"/>
                </a:solidFill>
              </a:defRPr>
            </a:lvl1pPr>
          </a:lstStyle>
          <a:p>
            <a:pPr lvl="0"/>
            <a:endParaRPr lang="en-US" dirty="0"/>
          </a:p>
        </p:txBody>
      </p:sp>
      <p:grpSp>
        <p:nvGrpSpPr>
          <p:cNvPr id="20" name="Group 19">
            <a:extLst>
              <a:ext uri="{FF2B5EF4-FFF2-40B4-BE49-F238E27FC236}">
                <a16:creationId xmlns:a16="http://schemas.microsoft.com/office/drawing/2014/main" id="{A4C3396B-A250-4965-844A-AC294184ECED}"/>
              </a:ext>
            </a:extLst>
          </p:cNvPr>
          <p:cNvGrpSpPr/>
          <p:nvPr userDrawn="1"/>
        </p:nvGrpSpPr>
        <p:grpSpPr>
          <a:xfrm>
            <a:off x="6293437" y="2891334"/>
            <a:ext cx="733425" cy="733425"/>
            <a:chOff x="8181975" y="1260506"/>
            <a:chExt cx="733425" cy="733425"/>
          </a:xfrm>
        </p:grpSpPr>
        <p:sp>
          <p:nvSpPr>
            <p:cNvPr id="21" name="Oval 20">
              <a:extLst>
                <a:ext uri="{FF2B5EF4-FFF2-40B4-BE49-F238E27FC236}">
                  <a16:creationId xmlns:a16="http://schemas.microsoft.com/office/drawing/2014/main" id="{0651E840-4CBE-4C3F-AD64-24842C749E6E}"/>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7A9C10-7ADC-44C0-B3B2-1613A0DA0B52}"/>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35">
            <a:extLst>
              <a:ext uri="{FF2B5EF4-FFF2-40B4-BE49-F238E27FC236}">
                <a16:creationId xmlns:a16="http://schemas.microsoft.com/office/drawing/2014/main" id="{87EF163E-E9B2-411B-9AC9-F21ACA914083}"/>
              </a:ext>
            </a:extLst>
          </p:cNvPr>
          <p:cNvSpPr>
            <a:spLocks noGrp="1"/>
          </p:cNvSpPr>
          <p:nvPr>
            <p:ph type="body" sz="quarter" idx="17"/>
          </p:nvPr>
        </p:nvSpPr>
        <p:spPr>
          <a:xfrm>
            <a:off x="7131366" y="2957866"/>
            <a:ext cx="3776662" cy="237639"/>
          </a:xfrm>
          <a:prstGeom prst="rect">
            <a:avLst/>
          </a:prstGeom>
        </p:spPr>
        <p:txBody>
          <a:bodyPr wrap="square" lIns="0" tIns="0" rIns="0" bIns="0">
            <a:noAutofit/>
          </a:bodyPr>
          <a:lstStyle>
            <a:lvl1pPr indent="0">
              <a:lnSpc>
                <a:spcPts val="2000"/>
              </a:lnSpc>
              <a:spcBef>
                <a:spcPts val="800"/>
              </a:spcBef>
              <a:spcAft>
                <a:spcPts val="0"/>
              </a:spcAft>
              <a:defRPr sz="1800" b="0">
                <a:solidFill>
                  <a:schemeClr val="tx1"/>
                </a:solidFill>
              </a:defRPr>
            </a:lvl1pPr>
          </a:lstStyle>
          <a:p>
            <a:pPr lvl="0"/>
            <a:endParaRPr lang="en-US" dirty="0"/>
          </a:p>
        </p:txBody>
      </p:sp>
      <p:grpSp>
        <p:nvGrpSpPr>
          <p:cNvPr id="32" name="Group 31">
            <a:extLst>
              <a:ext uri="{FF2B5EF4-FFF2-40B4-BE49-F238E27FC236}">
                <a16:creationId xmlns:a16="http://schemas.microsoft.com/office/drawing/2014/main" id="{2DC31BD4-9614-45FA-BF5E-3CD9E6B62D84}"/>
              </a:ext>
            </a:extLst>
          </p:cNvPr>
          <p:cNvGrpSpPr/>
          <p:nvPr userDrawn="1"/>
        </p:nvGrpSpPr>
        <p:grpSpPr>
          <a:xfrm>
            <a:off x="7091635" y="4990855"/>
            <a:ext cx="733425" cy="733425"/>
            <a:chOff x="8181975" y="1260506"/>
            <a:chExt cx="733425" cy="733425"/>
          </a:xfrm>
        </p:grpSpPr>
        <p:sp>
          <p:nvSpPr>
            <p:cNvPr id="33" name="Oval 32">
              <a:extLst>
                <a:ext uri="{FF2B5EF4-FFF2-40B4-BE49-F238E27FC236}">
                  <a16:creationId xmlns:a16="http://schemas.microsoft.com/office/drawing/2014/main" id="{9EAEDB68-FBD6-4E59-BBB4-3B887D5CA6EE}"/>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9C0AB51-1F39-4C28-B5EC-17D13A2D10DA}"/>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 Placeholder 35">
            <a:extLst>
              <a:ext uri="{FF2B5EF4-FFF2-40B4-BE49-F238E27FC236}">
                <a16:creationId xmlns:a16="http://schemas.microsoft.com/office/drawing/2014/main" id="{85177E29-B38E-40C7-8E25-D9A1F92B1E49}"/>
              </a:ext>
            </a:extLst>
          </p:cNvPr>
          <p:cNvSpPr>
            <a:spLocks noGrp="1"/>
          </p:cNvSpPr>
          <p:nvPr>
            <p:ph type="body" sz="quarter" idx="19"/>
          </p:nvPr>
        </p:nvSpPr>
        <p:spPr>
          <a:xfrm>
            <a:off x="7929564" y="5057530"/>
            <a:ext cx="3776662" cy="237639"/>
          </a:xfrm>
          <a:prstGeom prst="rect">
            <a:avLst/>
          </a:prstGeom>
        </p:spPr>
        <p:txBody>
          <a:bodyPr wrap="square" lIns="0" tIns="0" rIns="0" bIns="0">
            <a:noAutofit/>
          </a:bodyPr>
          <a:lstStyle>
            <a:lvl1pPr indent="0">
              <a:lnSpc>
                <a:spcPts val="2000"/>
              </a:lnSpc>
              <a:spcBef>
                <a:spcPts val="800"/>
              </a:spcBef>
              <a:spcAft>
                <a:spcPts val="0"/>
              </a:spcAft>
              <a:defRPr sz="1800" b="0">
                <a:solidFill>
                  <a:schemeClr val="tx1"/>
                </a:solidFill>
              </a:defRPr>
            </a:lvl1pPr>
          </a:lstStyle>
          <a:p>
            <a:pPr lvl="0"/>
            <a:endParaRPr lang="en-US" dirty="0"/>
          </a:p>
        </p:txBody>
      </p:sp>
      <p:sp>
        <p:nvSpPr>
          <p:cNvPr id="60" name="Freeform: Shape 59">
            <a:extLst>
              <a:ext uri="{FF2B5EF4-FFF2-40B4-BE49-F238E27FC236}">
                <a16:creationId xmlns:a16="http://schemas.microsoft.com/office/drawing/2014/main" id="{72ADBBA7-DC01-492B-94AC-05FB10D0C479}"/>
              </a:ext>
            </a:extLst>
          </p:cNvPr>
          <p:cNvSpPr/>
          <p:nvPr userDrawn="1"/>
        </p:nvSpPr>
        <p:spPr>
          <a:xfrm>
            <a:off x="10648951" y="0"/>
            <a:ext cx="1543050" cy="3889159"/>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266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DD1E824-4F42-45FF-AF36-B469C4CF6A15}"/>
              </a:ext>
            </a:extLst>
          </p:cNvPr>
          <p:cNvSpPr/>
          <p:nvPr userDrawn="1"/>
        </p:nvSpPr>
        <p:spPr>
          <a:xfrm>
            <a:off x="10648951" y="0"/>
            <a:ext cx="1543050" cy="3889159"/>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A44A52D-7177-45A1-97DF-A97DC7B67BC5}"/>
              </a:ext>
            </a:extLst>
          </p:cNvPr>
          <p:cNvSpPr/>
          <p:nvPr userDrawn="1"/>
        </p:nvSpPr>
        <p:spPr>
          <a:xfrm>
            <a:off x="0" y="0"/>
            <a:ext cx="2261868" cy="6858000"/>
          </a:xfrm>
          <a:custGeom>
            <a:avLst/>
            <a:gdLst>
              <a:gd name="connsiteX0" fmla="*/ 0 w 3963769"/>
              <a:gd name="connsiteY0" fmla="*/ 0 h 6858000"/>
              <a:gd name="connsiteX1" fmla="*/ 1286983 w 3963769"/>
              <a:gd name="connsiteY1" fmla="*/ 0 h 6858000"/>
              <a:gd name="connsiteX2" fmla="*/ 3963769 w 3963769"/>
              <a:gd name="connsiteY2" fmla="*/ 6858000 h 6858000"/>
              <a:gd name="connsiteX3" fmla="*/ 0 w 3963769"/>
              <a:gd name="connsiteY3" fmla="*/ 6858000 h 6858000"/>
              <a:gd name="connsiteX4" fmla="*/ 0 w 39637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769" h="6858000">
                <a:moveTo>
                  <a:pt x="0" y="0"/>
                </a:moveTo>
                <a:lnTo>
                  <a:pt x="1286983" y="0"/>
                </a:lnTo>
                <a:lnTo>
                  <a:pt x="3963769" y="6858000"/>
                </a:lnTo>
                <a:lnTo>
                  <a:pt x="0" y="6858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 Placeholder 35">
            <a:extLst>
              <a:ext uri="{FF2B5EF4-FFF2-40B4-BE49-F238E27FC236}">
                <a16:creationId xmlns:a16="http://schemas.microsoft.com/office/drawing/2014/main" id="{B366A6C6-E202-43E6-A905-1B0C4AC3E158}"/>
              </a:ext>
            </a:extLst>
          </p:cNvPr>
          <p:cNvSpPr>
            <a:spLocks noGrp="1"/>
          </p:cNvSpPr>
          <p:nvPr>
            <p:ph type="body" sz="quarter" idx="14"/>
          </p:nvPr>
        </p:nvSpPr>
        <p:spPr>
          <a:xfrm>
            <a:off x="2416627" y="704850"/>
            <a:ext cx="7650752" cy="1105999"/>
          </a:xfrm>
          <a:prstGeom prst="rect">
            <a:avLst/>
          </a:prstGeom>
        </p:spPr>
        <p:txBody>
          <a:bodyPr wrap="square" lIns="0" tIns="0" rIns="0" bIns="0">
            <a:noAutofit/>
          </a:bodyPr>
          <a:lstStyle>
            <a:lvl1pPr marL="0" indent="0">
              <a:lnSpc>
                <a:spcPts val="4200"/>
              </a:lnSpc>
              <a:spcBef>
                <a:spcPts val="600"/>
              </a:spcBef>
              <a:spcAft>
                <a:spcPts val="0"/>
              </a:spcAft>
              <a:buNone/>
              <a:defRPr sz="3200" b="1">
                <a:solidFill>
                  <a:schemeClr val="tx1"/>
                </a:solidFill>
              </a:defRPr>
            </a:lvl1pPr>
          </a:lstStyle>
          <a:p>
            <a:pPr lvl="0"/>
            <a:endParaRPr lang="en-US" dirty="0"/>
          </a:p>
        </p:txBody>
      </p:sp>
      <p:sp>
        <p:nvSpPr>
          <p:cNvPr id="23" name="Text Placeholder 35">
            <a:extLst>
              <a:ext uri="{FF2B5EF4-FFF2-40B4-BE49-F238E27FC236}">
                <a16:creationId xmlns:a16="http://schemas.microsoft.com/office/drawing/2014/main" id="{E85ED23F-52B5-4D1E-8CD1-C0D11B3EF267}"/>
              </a:ext>
            </a:extLst>
          </p:cNvPr>
          <p:cNvSpPr>
            <a:spLocks noGrp="1"/>
          </p:cNvSpPr>
          <p:nvPr>
            <p:ph type="body" sz="quarter" idx="15"/>
          </p:nvPr>
        </p:nvSpPr>
        <p:spPr>
          <a:xfrm>
            <a:off x="3007177" y="1865801"/>
            <a:ext cx="7650752" cy="1906100"/>
          </a:xfrm>
          <a:prstGeom prst="rect">
            <a:avLst/>
          </a:prstGeom>
        </p:spPr>
        <p:txBody>
          <a:bodyPr wrap="square" lIns="0" tIns="0" rIns="0" bIns="0">
            <a:noAutofit/>
          </a:bodyPr>
          <a:lstStyle>
            <a:lvl1pPr marL="0" indent="0">
              <a:lnSpc>
                <a:spcPts val="2000"/>
              </a:lnSpc>
              <a:spcBef>
                <a:spcPts val="600"/>
              </a:spcBef>
              <a:spcAft>
                <a:spcPts val="0"/>
              </a:spcAft>
              <a:buNone/>
              <a:defRPr sz="2400" b="0">
                <a:solidFill>
                  <a:schemeClr val="tx1"/>
                </a:solidFill>
              </a:defRPr>
            </a:lvl1pPr>
          </a:lstStyle>
          <a:p>
            <a:pPr lvl="0"/>
            <a:endParaRPr lang="en-US" dirty="0"/>
          </a:p>
        </p:txBody>
      </p:sp>
      <p:sp>
        <p:nvSpPr>
          <p:cNvPr id="24" name="Text Placeholder 35">
            <a:extLst>
              <a:ext uri="{FF2B5EF4-FFF2-40B4-BE49-F238E27FC236}">
                <a16:creationId xmlns:a16="http://schemas.microsoft.com/office/drawing/2014/main" id="{C11D5F4F-210E-40D2-BB23-C484FB1EAD3E}"/>
              </a:ext>
            </a:extLst>
          </p:cNvPr>
          <p:cNvSpPr>
            <a:spLocks noGrp="1"/>
          </p:cNvSpPr>
          <p:nvPr>
            <p:ph type="body" sz="quarter" idx="13"/>
          </p:nvPr>
        </p:nvSpPr>
        <p:spPr>
          <a:xfrm>
            <a:off x="4543899" y="4036461"/>
            <a:ext cx="2616199" cy="237639"/>
          </a:xfrm>
          <a:prstGeom prst="rect">
            <a:avLst/>
          </a:prstGeom>
        </p:spPr>
        <p:txBody>
          <a:bodyPr wrap="square" lIns="0" tIns="0" rIns="0" bIns="0">
            <a:noAutofit/>
          </a:bodyPr>
          <a:lstStyle>
            <a:lvl1pPr marL="0">
              <a:lnSpc>
                <a:spcPts val="2000"/>
              </a:lnSpc>
              <a:spcBef>
                <a:spcPts val="600"/>
              </a:spcBef>
              <a:spcAft>
                <a:spcPts val="0"/>
              </a:spcAft>
              <a:defRPr sz="1400" b="1">
                <a:solidFill>
                  <a:schemeClr val="tx1"/>
                </a:solidFill>
              </a:defRPr>
            </a:lvl1pPr>
          </a:lstStyle>
          <a:p>
            <a:pPr lvl="0"/>
            <a:endParaRPr lang="en-US" dirty="0"/>
          </a:p>
        </p:txBody>
      </p:sp>
      <p:sp>
        <p:nvSpPr>
          <p:cNvPr id="25" name="Text Placeholder 35">
            <a:extLst>
              <a:ext uri="{FF2B5EF4-FFF2-40B4-BE49-F238E27FC236}">
                <a16:creationId xmlns:a16="http://schemas.microsoft.com/office/drawing/2014/main" id="{44357718-17FB-4C16-8FD3-59CD8B610ACD}"/>
              </a:ext>
            </a:extLst>
          </p:cNvPr>
          <p:cNvSpPr>
            <a:spLocks noGrp="1"/>
          </p:cNvSpPr>
          <p:nvPr>
            <p:ph type="body" sz="quarter" idx="16"/>
          </p:nvPr>
        </p:nvSpPr>
        <p:spPr>
          <a:xfrm>
            <a:off x="4543899" y="4337698"/>
            <a:ext cx="2616199" cy="733425"/>
          </a:xfrm>
          <a:prstGeom prst="rect">
            <a:avLst/>
          </a:prstGeom>
        </p:spPr>
        <p:txBody>
          <a:bodyPr wrap="square" lIns="0" tIns="0" rIns="0" bIns="0">
            <a:noAutofit/>
          </a:bodyPr>
          <a:lstStyle>
            <a:lvl1pPr marL="0">
              <a:lnSpc>
                <a:spcPts val="1700"/>
              </a:lnSpc>
              <a:spcBef>
                <a:spcPts val="600"/>
              </a:spcBef>
              <a:spcAft>
                <a:spcPts val="0"/>
              </a:spcAft>
              <a:defRPr sz="1200" b="0" kern="1200" baseline="0">
                <a:solidFill>
                  <a:schemeClr val="tx1"/>
                </a:solidFill>
              </a:defRPr>
            </a:lvl1pPr>
          </a:lstStyle>
          <a:p>
            <a:pPr lvl="0"/>
            <a:endParaRPr lang="en-US" dirty="0"/>
          </a:p>
        </p:txBody>
      </p:sp>
      <p:sp>
        <p:nvSpPr>
          <p:cNvPr id="38" name="Text Placeholder 35">
            <a:extLst>
              <a:ext uri="{FF2B5EF4-FFF2-40B4-BE49-F238E27FC236}">
                <a16:creationId xmlns:a16="http://schemas.microsoft.com/office/drawing/2014/main" id="{E14490AF-A983-44B3-917A-5BD4157ABB96}"/>
              </a:ext>
            </a:extLst>
          </p:cNvPr>
          <p:cNvSpPr>
            <a:spLocks noGrp="1"/>
          </p:cNvSpPr>
          <p:nvPr>
            <p:ph type="body" sz="quarter" idx="17"/>
          </p:nvPr>
        </p:nvSpPr>
        <p:spPr>
          <a:xfrm>
            <a:off x="7849074" y="4036461"/>
            <a:ext cx="2616199" cy="237639"/>
          </a:xfrm>
          <a:prstGeom prst="rect">
            <a:avLst/>
          </a:prstGeom>
        </p:spPr>
        <p:txBody>
          <a:bodyPr wrap="square" lIns="0" tIns="0" rIns="0" bIns="0">
            <a:noAutofit/>
          </a:bodyPr>
          <a:lstStyle>
            <a:lvl1pPr marL="0">
              <a:lnSpc>
                <a:spcPts val="2000"/>
              </a:lnSpc>
              <a:spcBef>
                <a:spcPts val="600"/>
              </a:spcBef>
              <a:spcAft>
                <a:spcPts val="0"/>
              </a:spcAft>
              <a:defRPr sz="1400" b="1">
                <a:solidFill>
                  <a:schemeClr val="tx1"/>
                </a:solidFill>
              </a:defRPr>
            </a:lvl1pPr>
          </a:lstStyle>
          <a:p>
            <a:pPr lvl="0"/>
            <a:endParaRPr lang="en-US" dirty="0"/>
          </a:p>
        </p:txBody>
      </p:sp>
      <p:sp>
        <p:nvSpPr>
          <p:cNvPr id="39" name="Text Placeholder 35">
            <a:extLst>
              <a:ext uri="{FF2B5EF4-FFF2-40B4-BE49-F238E27FC236}">
                <a16:creationId xmlns:a16="http://schemas.microsoft.com/office/drawing/2014/main" id="{E6591D9D-DD24-420C-BDAE-73AD942F59BB}"/>
              </a:ext>
            </a:extLst>
          </p:cNvPr>
          <p:cNvSpPr>
            <a:spLocks noGrp="1"/>
          </p:cNvSpPr>
          <p:nvPr>
            <p:ph type="body" sz="quarter" idx="18"/>
          </p:nvPr>
        </p:nvSpPr>
        <p:spPr>
          <a:xfrm>
            <a:off x="7849074" y="4337698"/>
            <a:ext cx="2616199" cy="733425"/>
          </a:xfrm>
          <a:prstGeom prst="rect">
            <a:avLst/>
          </a:prstGeom>
        </p:spPr>
        <p:txBody>
          <a:bodyPr wrap="square" lIns="0" tIns="0" rIns="0" bIns="0">
            <a:noAutofit/>
          </a:bodyPr>
          <a:lstStyle>
            <a:lvl1pPr marL="0">
              <a:lnSpc>
                <a:spcPts val="1700"/>
              </a:lnSpc>
              <a:spcBef>
                <a:spcPts val="600"/>
              </a:spcBef>
              <a:spcAft>
                <a:spcPts val="0"/>
              </a:spcAft>
              <a:defRPr sz="1200" b="0" kern="1200" baseline="0">
                <a:solidFill>
                  <a:schemeClr val="tx1"/>
                </a:solidFill>
              </a:defRPr>
            </a:lvl1pPr>
          </a:lstStyle>
          <a:p>
            <a:pPr lvl="0"/>
            <a:endParaRPr lang="en-US" dirty="0"/>
          </a:p>
        </p:txBody>
      </p:sp>
      <p:sp>
        <p:nvSpPr>
          <p:cNvPr id="43" name="Text Placeholder 35">
            <a:extLst>
              <a:ext uri="{FF2B5EF4-FFF2-40B4-BE49-F238E27FC236}">
                <a16:creationId xmlns:a16="http://schemas.microsoft.com/office/drawing/2014/main" id="{7D322D6E-A49A-42C6-9F85-6A613531D8BC}"/>
              </a:ext>
            </a:extLst>
          </p:cNvPr>
          <p:cNvSpPr>
            <a:spLocks noGrp="1"/>
          </p:cNvSpPr>
          <p:nvPr>
            <p:ph type="body" sz="quarter" idx="19"/>
          </p:nvPr>
        </p:nvSpPr>
        <p:spPr>
          <a:xfrm>
            <a:off x="4543899" y="5323860"/>
            <a:ext cx="2616199" cy="237639"/>
          </a:xfrm>
          <a:prstGeom prst="rect">
            <a:avLst/>
          </a:prstGeom>
        </p:spPr>
        <p:txBody>
          <a:bodyPr wrap="square" lIns="0" tIns="0" rIns="0" bIns="0">
            <a:noAutofit/>
          </a:bodyPr>
          <a:lstStyle>
            <a:lvl1pPr marL="0">
              <a:lnSpc>
                <a:spcPts val="2000"/>
              </a:lnSpc>
              <a:spcBef>
                <a:spcPts val="600"/>
              </a:spcBef>
              <a:spcAft>
                <a:spcPts val="0"/>
              </a:spcAft>
              <a:defRPr sz="1400" b="1">
                <a:solidFill>
                  <a:schemeClr val="tx1"/>
                </a:solidFill>
              </a:defRPr>
            </a:lvl1pPr>
          </a:lstStyle>
          <a:p>
            <a:pPr lvl="0"/>
            <a:endParaRPr lang="en-US" dirty="0"/>
          </a:p>
        </p:txBody>
      </p:sp>
      <p:sp>
        <p:nvSpPr>
          <p:cNvPr id="44" name="Text Placeholder 35">
            <a:extLst>
              <a:ext uri="{FF2B5EF4-FFF2-40B4-BE49-F238E27FC236}">
                <a16:creationId xmlns:a16="http://schemas.microsoft.com/office/drawing/2014/main" id="{7785E26F-515B-4D4D-89A9-69E252525B92}"/>
              </a:ext>
            </a:extLst>
          </p:cNvPr>
          <p:cNvSpPr>
            <a:spLocks noGrp="1"/>
          </p:cNvSpPr>
          <p:nvPr>
            <p:ph type="body" sz="quarter" idx="20"/>
          </p:nvPr>
        </p:nvSpPr>
        <p:spPr>
          <a:xfrm>
            <a:off x="4543899" y="5625097"/>
            <a:ext cx="2616199" cy="733425"/>
          </a:xfrm>
          <a:prstGeom prst="rect">
            <a:avLst/>
          </a:prstGeom>
        </p:spPr>
        <p:txBody>
          <a:bodyPr wrap="square" lIns="0" tIns="0" rIns="0" bIns="0">
            <a:noAutofit/>
          </a:bodyPr>
          <a:lstStyle>
            <a:lvl1pPr marL="0">
              <a:lnSpc>
                <a:spcPts val="1700"/>
              </a:lnSpc>
              <a:spcBef>
                <a:spcPts val="600"/>
              </a:spcBef>
              <a:spcAft>
                <a:spcPts val="0"/>
              </a:spcAft>
              <a:defRPr sz="1200" b="0" kern="1200" baseline="0">
                <a:solidFill>
                  <a:schemeClr val="tx1"/>
                </a:solidFill>
              </a:defRPr>
            </a:lvl1pPr>
          </a:lstStyle>
          <a:p>
            <a:pPr lvl="0"/>
            <a:endParaRPr lang="en-US" dirty="0"/>
          </a:p>
        </p:txBody>
      </p:sp>
      <p:sp>
        <p:nvSpPr>
          <p:cNvPr id="48" name="Text Placeholder 35">
            <a:extLst>
              <a:ext uri="{FF2B5EF4-FFF2-40B4-BE49-F238E27FC236}">
                <a16:creationId xmlns:a16="http://schemas.microsoft.com/office/drawing/2014/main" id="{14D47871-3853-4BFB-B48D-9DFF404FA920}"/>
              </a:ext>
            </a:extLst>
          </p:cNvPr>
          <p:cNvSpPr>
            <a:spLocks noGrp="1"/>
          </p:cNvSpPr>
          <p:nvPr>
            <p:ph type="body" sz="quarter" idx="21"/>
          </p:nvPr>
        </p:nvSpPr>
        <p:spPr>
          <a:xfrm>
            <a:off x="7849074" y="5323860"/>
            <a:ext cx="2616199" cy="237639"/>
          </a:xfrm>
          <a:prstGeom prst="rect">
            <a:avLst/>
          </a:prstGeom>
        </p:spPr>
        <p:txBody>
          <a:bodyPr wrap="square" lIns="0" tIns="0" rIns="0" bIns="0">
            <a:noAutofit/>
          </a:bodyPr>
          <a:lstStyle>
            <a:lvl1pPr marL="0">
              <a:lnSpc>
                <a:spcPts val="2000"/>
              </a:lnSpc>
              <a:spcBef>
                <a:spcPts val="600"/>
              </a:spcBef>
              <a:spcAft>
                <a:spcPts val="0"/>
              </a:spcAft>
              <a:defRPr sz="1400" b="1">
                <a:solidFill>
                  <a:schemeClr val="tx1"/>
                </a:solidFill>
              </a:defRPr>
            </a:lvl1pPr>
          </a:lstStyle>
          <a:p>
            <a:pPr lvl="0"/>
            <a:endParaRPr lang="en-US" dirty="0"/>
          </a:p>
        </p:txBody>
      </p:sp>
      <p:sp>
        <p:nvSpPr>
          <p:cNvPr id="49" name="Text Placeholder 35">
            <a:extLst>
              <a:ext uri="{FF2B5EF4-FFF2-40B4-BE49-F238E27FC236}">
                <a16:creationId xmlns:a16="http://schemas.microsoft.com/office/drawing/2014/main" id="{922A8585-E0AF-418C-998F-CC3ED5885FCF}"/>
              </a:ext>
            </a:extLst>
          </p:cNvPr>
          <p:cNvSpPr>
            <a:spLocks noGrp="1"/>
          </p:cNvSpPr>
          <p:nvPr>
            <p:ph type="body" sz="quarter" idx="22"/>
          </p:nvPr>
        </p:nvSpPr>
        <p:spPr>
          <a:xfrm>
            <a:off x="7849074" y="5625097"/>
            <a:ext cx="2616199" cy="733425"/>
          </a:xfrm>
          <a:prstGeom prst="rect">
            <a:avLst/>
          </a:prstGeom>
        </p:spPr>
        <p:txBody>
          <a:bodyPr wrap="square" lIns="0" tIns="0" rIns="0" bIns="0">
            <a:noAutofit/>
          </a:bodyPr>
          <a:lstStyle>
            <a:lvl1pPr marL="0">
              <a:lnSpc>
                <a:spcPts val="1700"/>
              </a:lnSpc>
              <a:spcBef>
                <a:spcPts val="600"/>
              </a:spcBef>
              <a:spcAft>
                <a:spcPts val="0"/>
              </a:spcAft>
              <a:defRPr sz="1200" b="0" kern="1200" baseline="0">
                <a:solidFill>
                  <a:schemeClr val="tx1"/>
                </a:solidFill>
              </a:defRPr>
            </a:lvl1pPr>
          </a:lstStyle>
          <a:p>
            <a:pPr lvl="0"/>
            <a:endParaRPr lang="en-US" dirty="0"/>
          </a:p>
        </p:txBody>
      </p:sp>
    </p:spTree>
    <p:extLst>
      <p:ext uri="{BB962C8B-B14F-4D97-AF65-F5344CB8AC3E}">
        <p14:creationId xmlns:p14="http://schemas.microsoft.com/office/powerpoint/2010/main" val="32640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DD1E824-4F42-45FF-AF36-B469C4CF6A15}"/>
              </a:ext>
            </a:extLst>
          </p:cNvPr>
          <p:cNvSpPr/>
          <p:nvPr userDrawn="1"/>
        </p:nvSpPr>
        <p:spPr>
          <a:xfrm>
            <a:off x="10648951" y="0"/>
            <a:ext cx="1543050" cy="3889159"/>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A44A52D-7177-45A1-97DF-A97DC7B67BC5}"/>
              </a:ext>
            </a:extLst>
          </p:cNvPr>
          <p:cNvSpPr/>
          <p:nvPr userDrawn="1"/>
        </p:nvSpPr>
        <p:spPr>
          <a:xfrm>
            <a:off x="-1" y="0"/>
            <a:ext cx="3388997" cy="6858000"/>
          </a:xfrm>
          <a:custGeom>
            <a:avLst/>
            <a:gdLst>
              <a:gd name="connsiteX0" fmla="*/ 0 w 3963769"/>
              <a:gd name="connsiteY0" fmla="*/ 0 h 6858000"/>
              <a:gd name="connsiteX1" fmla="*/ 1286983 w 3963769"/>
              <a:gd name="connsiteY1" fmla="*/ 0 h 6858000"/>
              <a:gd name="connsiteX2" fmla="*/ 3963769 w 3963769"/>
              <a:gd name="connsiteY2" fmla="*/ 6858000 h 6858000"/>
              <a:gd name="connsiteX3" fmla="*/ 0 w 3963769"/>
              <a:gd name="connsiteY3" fmla="*/ 6858000 h 6858000"/>
              <a:gd name="connsiteX4" fmla="*/ 0 w 39637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769" h="6858000">
                <a:moveTo>
                  <a:pt x="0" y="0"/>
                </a:moveTo>
                <a:lnTo>
                  <a:pt x="1286983" y="0"/>
                </a:lnTo>
                <a:lnTo>
                  <a:pt x="3963769" y="6858000"/>
                </a:lnTo>
                <a:lnTo>
                  <a:pt x="0" y="6858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 Placeholder 35">
            <a:extLst>
              <a:ext uri="{FF2B5EF4-FFF2-40B4-BE49-F238E27FC236}">
                <a16:creationId xmlns:a16="http://schemas.microsoft.com/office/drawing/2014/main" id="{B366A6C6-E202-43E6-A905-1B0C4AC3E158}"/>
              </a:ext>
            </a:extLst>
          </p:cNvPr>
          <p:cNvSpPr>
            <a:spLocks noGrp="1"/>
          </p:cNvSpPr>
          <p:nvPr>
            <p:ph type="body" sz="quarter" idx="14"/>
          </p:nvPr>
        </p:nvSpPr>
        <p:spPr>
          <a:xfrm>
            <a:off x="2416627" y="704850"/>
            <a:ext cx="7650752" cy="1105999"/>
          </a:xfrm>
          <a:prstGeom prst="rect">
            <a:avLst/>
          </a:prstGeom>
        </p:spPr>
        <p:txBody>
          <a:bodyPr wrap="square" lIns="0" tIns="0" rIns="0" bIns="0">
            <a:noAutofit/>
          </a:bodyPr>
          <a:lstStyle>
            <a:lvl1pPr marL="0" indent="0">
              <a:lnSpc>
                <a:spcPts val="4200"/>
              </a:lnSpc>
              <a:spcBef>
                <a:spcPts val="600"/>
              </a:spcBef>
              <a:spcAft>
                <a:spcPts val="0"/>
              </a:spcAft>
              <a:buNone/>
              <a:defRPr sz="3200" b="1">
                <a:solidFill>
                  <a:schemeClr val="tx1"/>
                </a:solidFill>
              </a:defRPr>
            </a:lvl1pPr>
          </a:lstStyle>
          <a:p>
            <a:pPr lvl="0"/>
            <a:endParaRPr lang="en-US" dirty="0"/>
          </a:p>
        </p:txBody>
      </p:sp>
      <p:sp>
        <p:nvSpPr>
          <p:cNvPr id="23" name="Text Placeholder 35">
            <a:extLst>
              <a:ext uri="{FF2B5EF4-FFF2-40B4-BE49-F238E27FC236}">
                <a16:creationId xmlns:a16="http://schemas.microsoft.com/office/drawing/2014/main" id="{E85ED23F-52B5-4D1E-8CD1-C0D11B3EF267}"/>
              </a:ext>
            </a:extLst>
          </p:cNvPr>
          <p:cNvSpPr>
            <a:spLocks noGrp="1"/>
          </p:cNvSpPr>
          <p:nvPr>
            <p:ph type="body" sz="quarter" idx="15"/>
          </p:nvPr>
        </p:nvSpPr>
        <p:spPr>
          <a:xfrm>
            <a:off x="3007177" y="1865801"/>
            <a:ext cx="7650752" cy="1906100"/>
          </a:xfrm>
          <a:prstGeom prst="rect">
            <a:avLst/>
          </a:prstGeom>
        </p:spPr>
        <p:txBody>
          <a:bodyPr wrap="square" lIns="0" tIns="0" rIns="0" bIns="0">
            <a:noAutofit/>
          </a:bodyPr>
          <a:lstStyle>
            <a:lvl1pPr marL="0" indent="0">
              <a:lnSpc>
                <a:spcPts val="2000"/>
              </a:lnSpc>
              <a:spcBef>
                <a:spcPts val="600"/>
              </a:spcBef>
              <a:spcAft>
                <a:spcPts val="0"/>
              </a:spcAft>
              <a:buNone/>
              <a:defRPr sz="2400" b="0">
                <a:solidFill>
                  <a:schemeClr val="tx1"/>
                </a:solidFill>
              </a:defRPr>
            </a:lvl1pPr>
          </a:lstStyle>
          <a:p>
            <a:pPr lvl="0"/>
            <a:endParaRPr lang="en-US" dirty="0"/>
          </a:p>
        </p:txBody>
      </p:sp>
      <p:sp>
        <p:nvSpPr>
          <p:cNvPr id="24" name="Text Placeholder 35">
            <a:extLst>
              <a:ext uri="{FF2B5EF4-FFF2-40B4-BE49-F238E27FC236}">
                <a16:creationId xmlns:a16="http://schemas.microsoft.com/office/drawing/2014/main" id="{C11D5F4F-210E-40D2-BB23-C484FB1EAD3E}"/>
              </a:ext>
            </a:extLst>
          </p:cNvPr>
          <p:cNvSpPr>
            <a:spLocks noGrp="1"/>
          </p:cNvSpPr>
          <p:nvPr>
            <p:ph type="body" sz="quarter" idx="13"/>
          </p:nvPr>
        </p:nvSpPr>
        <p:spPr>
          <a:xfrm>
            <a:off x="4543899" y="4036461"/>
            <a:ext cx="2616199" cy="237639"/>
          </a:xfrm>
          <a:prstGeom prst="rect">
            <a:avLst/>
          </a:prstGeom>
        </p:spPr>
        <p:txBody>
          <a:bodyPr wrap="square" lIns="0" tIns="0" rIns="0" bIns="0">
            <a:noAutofit/>
          </a:bodyPr>
          <a:lstStyle>
            <a:lvl1pPr marL="0">
              <a:lnSpc>
                <a:spcPts val="2000"/>
              </a:lnSpc>
              <a:spcBef>
                <a:spcPts val="600"/>
              </a:spcBef>
              <a:spcAft>
                <a:spcPts val="0"/>
              </a:spcAft>
              <a:defRPr sz="1400" b="1">
                <a:solidFill>
                  <a:schemeClr val="tx1"/>
                </a:solidFill>
              </a:defRPr>
            </a:lvl1pPr>
          </a:lstStyle>
          <a:p>
            <a:pPr lvl="0"/>
            <a:endParaRPr lang="en-US" dirty="0"/>
          </a:p>
        </p:txBody>
      </p:sp>
      <p:sp>
        <p:nvSpPr>
          <p:cNvPr id="25" name="Text Placeholder 35">
            <a:extLst>
              <a:ext uri="{FF2B5EF4-FFF2-40B4-BE49-F238E27FC236}">
                <a16:creationId xmlns:a16="http://schemas.microsoft.com/office/drawing/2014/main" id="{44357718-17FB-4C16-8FD3-59CD8B610ACD}"/>
              </a:ext>
            </a:extLst>
          </p:cNvPr>
          <p:cNvSpPr>
            <a:spLocks noGrp="1"/>
          </p:cNvSpPr>
          <p:nvPr>
            <p:ph type="body" sz="quarter" idx="16"/>
          </p:nvPr>
        </p:nvSpPr>
        <p:spPr>
          <a:xfrm>
            <a:off x="4543899" y="4337698"/>
            <a:ext cx="2616199" cy="733425"/>
          </a:xfrm>
          <a:prstGeom prst="rect">
            <a:avLst/>
          </a:prstGeom>
        </p:spPr>
        <p:txBody>
          <a:bodyPr wrap="square" lIns="0" tIns="0" rIns="0" bIns="0">
            <a:noAutofit/>
          </a:bodyPr>
          <a:lstStyle>
            <a:lvl1pPr marL="0">
              <a:lnSpc>
                <a:spcPts val="1700"/>
              </a:lnSpc>
              <a:spcBef>
                <a:spcPts val="600"/>
              </a:spcBef>
              <a:spcAft>
                <a:spcPts val="0"/>
              </a:spcAft>
              <a:defRPr sz="1200" b="0" kern="1200" baseline="0">
                <a:solidFill>
                  <a:schemeClr val="tx1"/>
                </a:solidFill>
              </a:defRPr>
            </a:lvl1pPr>
          </a:lstStyle>
          <a:p>
            <a:pPr lvl="0"/>
            <a:endParaRPr lang="en-US" dirty="0"/>
          </a:p>
        </p:txBody>
      </p:sp>
      <p:sp>
        <p:nvSpPr>
          <p:cNvPr id="38" name="Text Placeholder 35">
            <a:extLst>
              <a:ext uri="{FF2B5EF4-FFF2-40B4-BE49-F238E27FC236}">
                <a16:creationId xmlns:a16="http://schemas.microsoft.com/office/drawing/2014/main" id="{E14490AF-A983-44B3-917A-5BD4157ABB96}"/>
              </a:ext>
            </a:extLst>
          </p:cNvPr>
          <p:cNvSpPr>
            <a:spLocks noGrp="1"/>
          </p:cNvSpPr>
          <p:nvPr>
            <p:ph type="body" sz="quarter" idx="17"/>
          </p:nvPr>
        </p:nvSpPr>
        <p:spPr>
          <a:xfrm>
            <a:off x="7849074" y="4036461"/>
            <a:ext cx="2616199" cy="237639"/>
          </a:xfrm>
          <a:prstGeom prst="rect">
            <a:avLst/>
          </a:prstGeom>
        </p:spPr>
        <p:txBody>
          <a:bodyPr wrap="square" lIns="0" tIns="0" rIns="0" bIns="0">
            <a:noAutofit/>
          </a:bodyPr>
          <a:lstStyle>
            <a:lvl1pPr marL="0">
              <a:lnSpc>
                <a:spcPts val="2000"/>
              </a:lnSpc>
              <a:spcBef>
                <a:spcPts val="600"/>
              </a:spcBef>
              <a:spcAft>
                <a:spcPts val="0"/>
              </a:spcAft>
              <a:defRPr sz="1400" b="1">
                <a:solidFill>
                  <a:schemeClr val="tx1"/>
                </a:solidFill>
              </a:defRPr>
            </a:lvl1pPr>
          </a:lstStyle>
          <a:p>
            <a:pPr lvl="0"/>
            <a:endParaRPr lang="en-US" dirty="0"/>
          </a:p>
        </p:txBody>
      </p:sp>
      <p:sp>
        <p:nvSpPr>
          <p:cNvPr id="39" name="Text Placeholder 35">
            <a:extLst>
              <a:ext uri="{FF2B5EF4-FFF2-40B4-BE49-F238E27FC236}">
                <a16:creationId xmlns:a16="http://schemas.microsoft.com/office/drawing/2014/main" id="{E6591D9D-DD24-420C-BDAE-73AD942F59BB}"/>
              </a:ext>
            </a:extLst>
          </p:cNvPr>
          <p:cNvSpPr>
            <a:spLocks noGrp="1"/>
          </p:cNvSpPr>
          <p:nvPr>
            <p:ph type="body" sz="quarter" idx="18"/>
          </p:nvPr>
        </p:nvSpPr>
        <p:spPr>
          <a:xfrm>
            <a:off x="7849074" y="4337698"/>
            <a:ext cx="2616199" cy="733425"/>
          </a:xfrm>
          <a:prstGeom prst="rect">
            <a:avLst/>
          </a:prstGeom>
        </p:spPr>
        <p:txBody>
          <a:bodyPr wrap="square" lIns="0" tIns="0" rIns="0" bIns="0">
            <a:noAutofit/>
          </a:bodyPr>
          <a:lstStyle>
            <a:lvl1pPr marL="0">
              <a:lnSpc>
                <a:spcPts val="1700"/>
              </a:lnSpc>
              <a:spcBef>
                <a:spcPts val="600"/>
              </a:spcBef>
              <a:spcAft>
                <a:spcPts val="0"/>
              </a:spcAft>
              <a:defRPr sz="1200" b="0" kern="1200" baseline="0">
                <a:solidFill>
                  <a:schemeClr val="tx1"/>
                </a:solidFill>
              </a:defRPr>
            </a:lvl1pPr>
          </a:lstStyle>
          <a:p>
            <a:pPr lvl="0"/>
            <a:endParaRPr lang="en-US" dirty="0"/>
          </a:p>
        </p:txBody>
      </p:sp>
      <p:sp>
        <p:nvSpPr>
          <p:cNvPr id="43" name="Text Placeholder 35">
            <a:extLst>
              <a:ext uri="{FF2B5EF4-FFF2-40B4-BE49-F238E27FC236}">
                <a16:creationId xmlns:a16="http://schemas.microsoft.com/office/drawing/2014/main" id="{7D322D6E-A49A-42C6-9F85-6A613531D8BC}"/>
              </a:ext>
            </a:extLst>
          </p:cNvPr>
          <p:cNvSpPr>
            <a:spLocks noGrp="1"/>
          </p:cNvSpPr>
          <p:nvPr>
            <p:ph type="body" sz="quarter" idx="19"/>
          </p:nvPr>
        </p:nvSpPr>
        <p:spPr>
          <a:xfrm>
            <a:off x="4543899" y="5323860"/>
            <a:ext cx="2616199" cy="237639"/>
          </a:xfrm>
          <a:prstGeom prst="rect">
            <a:avLst/>
          </a:prstGeom>
        </p:spPr>
        <p:txBody>
          <a:bodyPr wrap="square" lIns="0" tIns="0" rIns="0" bIns="0">
            <a:noAutofit/>
          </a:bodyPr>
          <a:lstStyle>
            <a:lvl1pPr marL="0">
              <a:lnSpc>
                <a:spcPts val="2000"/>
              </a:lnSpc>
              <a:spcBef>
                <a:spcPts val="600"/>
              </a:spcBef>
              <a:spcAft>
                <a:spcPts val="0"/>
              </a:spcAft>
              <a:defRPr sz="1400" b="1">
                <a:solidFill>
                  <a:schemeClr val="tx1"/>
                </a:solidFill>
              </a:defRPr>
            </a:lvl1pPr>
          </a:lstStyle>
          <a:p>
            <a:pPr lvl="0"/>
            <a:endParaRPr lang="en-US" dirty="0"/>
          </a:p>
        </p:txBody>
      </p:sp>
      <p:sp>
        <p:nvSpPr>
          <p:cNvPr id="44" name="Text Placeholder 35">
            <a:extLst>
              <a:ext uri="{FF2B5EF4-FFF2-40B4-BE49-F238E27FC236}">
                <a16:creationId xmlns:a16="http://schemas.microsoft.com/office/drawing/2014/main" id="{7785E26F-515B-4D4D-89A9-69E252525B92}"/>
              </a:ext>
            </a:extLst>
          </p:cNvPr>
          <p:cNvSpPr>
            <a:spLocks noGrp="1"/>
          </p:cNvSpPr>
          <p:nvPr>
            <p:ph type="body" sz="quarter" idx="20"/>
          </p:nvPr>
        </p:nvSpPr>
        <p:spPr>
          <a:xfrm>
            <a:off x="4543899" y="5625097"/>
            <a:ext cx="2616199" cy="733425"/>
          </a:xfrm>
          <a:prstGeom prst="rect">
            <a:avLst/>
          </a:prstGeom>
        </p:spPr>
        <p:txBody>
          <a:bodyPr wrap="square" lIns="0" tIns="0" rIns="0" bIns="0">
            <a:noAutofit/>
          </a:bodyPr>
          <a:lstStyle>
            <a:lvl1pPr marL="0">
              <a:lnSpc>
                <a:spcPts val="1700"/>
              </a:lnSpc>
              <a:spcBef>
                <a:spcPts val="600"/>
              </a:spcBef>
              <a:spcAft>
                <a:spcPts val="0"/>
              </a:spcAft>
              <a:defRPr sz="1200" b="0" kern="1200" baseline="0">
                <a:solidFill>
                  <a:schemeClr val="tx1"/>
                </a:solidFill>
              </a:defRPr>
            </a:lvl1pPr>
          </a:lstStyle>
          <a:p>
            <a:pPr lvl="0"/>
            <a:endParaRPr lang="en-US" dirty="0"/>
          </a:p>
        </p:txBody>
      </p:sp>
      <p:sp>
        <p:nvSpPr>
          <p:cNvPr id="48" name="Text Placeholder 35">
            <a:extLst>
              <a:ext uri="{FF2B5EF4-FFF2-40B4-BE49-F238E27FC236}">
                <a16:creationId xmlns:a16="http://schemas.microsoft.com/office/drawing/2014/main" id="{14D47871-3853-4BFB-B48D-9DFF404FA920}"/>
              </a:ext>
            </a:extLst>
          </p:cNvPr>
          <p:cNvSpPr>
            <a:spLocks noGrp="1"/>
          </p:cNvSpPr>
          <p:nvPr>
            <p:ph type="body" sz="quarter" idx="21"/>
          </p:nvPr>
        </p:nvSpPr>
        <p:spPr>
          <a:xfrm>
            <a:off x="7849074" y="5323860"/>
            <a:ext cx="2616199" cy="237639"/>
          </a:xfrm>
          <a:prstGeom prst="rect">
            <a:avLst/>
          </a:prstGeom>
        </p:spPr>
        <p:txBody>
          <a:bodyPr wrap="square" lIns="0" tIns="0" rIns="0" bIns="0">
            <a:noAutofit/>
          </a:bodyPr>
          <a:lstStyle>
            <a:lvl1pPr marL="0">
              <a:lnSpc>
                <a:spcPts val="2000"/>
              </a:lnSpc>
              <a:spcBef>
                <a:spcPts val="600"/>
              </a:spcBef>
              <a:spcAft>
                <a:spcPts val="0"/>
              </a:spcAft>
              <a:defRPr sz="1400" b="1">
                <a:solidFill>
                  <a:schemeClr val="tx1"/>
                </a:solidFill>
              </a:defRPr>
            </a:lvl1pPr>
          </a:lstStyle>
          <a:p>
            <a:pPr lvl="0"/>
            <a:endParaRPr lang="en-US" dirty="0"/>
          </a:p>
        </p:txBody>
      </p:sp>
      <p:sp>
        <p:nvSpPr>
          <p:cNvPr id="49" name="Text Placeholder 35">
            <a:extLst>
              <a:ext uri="{FF2B5EF4-FFF2-40B4-BE49-F238E27FC236}">
                <a16:creationId xmlns:a16="http://schemas.microsoft.com/office/drawing/2014/main" id="{922A8585-E0AF-418C-998F-CC3ED5885FCF}"/>
              </a:ext>
            </a:extLst>
          </p:cNvPr>
          <p:cNvSpPr>
            <a:spLocks noGrp="1"/>
          </p:cNvSpPr>
          <p:nvPr>
            <p:ph type="body" sz="quarter" idx="22"/>
          </p:nvPr>
        </p:nvSpPr>
        <p:spPr>
          <a:xfrm>
            <a:off x="7849074" y="5625097"/>
            <a:ext cx="2616199" cy="733425"/>
          </a:xfrm>
          <a:prstGeom prst="rect">
            <a:avLst/>
          </a:prstGeom>
        </p:spPr>
        <p:txBody>
          <a:bodyPr wrap="square" lIns="0" tIns="0" rIns="0" bIns="0">
            <a:noAutofit/>
          </a:bodyPr>
          <a:lstStyle>
            <a:lvl1pPr marL="0">
              <a:lnSpc>
                <a:spcPts val="1700"/>
              </a:lnSpc>
              <a:spcBef>
                <a:spcPts val="600"/>
              </a:spcBef>
              <a:spcAft>
                <a:spcPts val="0"/>
              </a:spcAft>
              <a:defRPr sz="1200" b="0" kern="1200" baseline="0">
                <a:solidFill>
                  <a:schemeClr val="tx1"/>
                </a:solidFill>
              </a:defRPr>
            </a:lvl1pPr>
          </a:lstStyle>
          <a:p>
            <a:pPr lvl="0"/>
            <a:endParaRPr lang="en-US" dirty="0"/>
          </a:p>
        </p:txBody>
      </p:sp>
    </p:spTree>
    <p:extLst>
      <p:ext uri="{BB962C8B-B14F-4D97-AF65-F5344CB8AC3E}">
        <p14:creationId xmlns:p14="http://schemas.microsoft.com/office/powerpoint/2010/main" val="215027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DD1E824-4F42-45FF-AF36-B469C4CF6A15}"/>
              </a:ext>
            </a:extLst>
          </p:cNvPr>
          <p:cNvSpPr/>
          <p:nvPr userDrawn="1"/>
        </p:nvSpPr>
        <p:spPr>
          <a:xfrm>
            <a:off x="10648951" y="0"/>
            <a:ext cx="1543050" cy="3889159"/>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A44A52D-7177-45A1-97DF-A97DC7B67BC5}"/>
              </a:ext>
            </a:extLst>
          </p:cNvPr>
          <p:cNvSpPr/>
          <p:nvPr userDrawn="1"/>
        </p:nvSpPr>
        <p:spPr>
          <a:xfrm>
            <a:off x="0" y="0"/>
            <a:ext cx="3963769" cy="6858000"/>
          </a:xfrm>
          <a:custGeom>
            <a:avLst/>
            <a:gdLst>
              <a:gd name="connsiteX0" fmla="*/ 0 w 3963769"/>
              <a:gd name="connsiteY0" fmla="*/ 0 h 6858000"/>
              <a:gd name="connsiteX1" fmla="*/ 1286983 w 3963769"/>
              <a:gd name="connsiteY1" fmla="*/ 0 h 6858000"/>
              <a:gd name="connsiteX2" fmla="*/ 3963769 w 3963769"/>
              <a:gd name="connsiteY2" fmla="*/ 6858000 h 6858000"/>
              <a:gd name="connsiteX3" fmla="*/ 0 w 3963769"/>
              <a:gd name="connsiteY3" fmla="*/ 6858000 h 6858000"/>
              <a:gd name="connsiteX4" fmla="*/ 0 w 39637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769" h="6858000">
                <a:moveTo>
                  <a:pt x="0" y="0"/>
                </a:moveTo>
                <a:lnTo>
                  <a:pt x="1286983" y="0"/>
                </a:lnTo>
                <a:lnTo>
                  <a:pt x="3963769" y="6858000"/>
                </a:lnTo>
                <a:lnTo>
                  <a:pt x="0" y="6858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Picture Placeholder 16">
            <a:extLst>
              <a:ext uri="{FF2B5EF4-FFF2-40B4-BE49-F238E27FC236}">
                <a16:creationId xmlns:a16="http://schemas.microsoft.com/office/drawing/2014/main" id="{7E89D639-520F-45DF-B544-50498F785D6F}"/>
              </a:ext>
            </a:extLst>
          </p:cNvPr>
          <p:cNvSpPr>
            <a:spLocks noGrp="1"/>
          </p:cNvSpPr>
          <p:nvPr>
            <p:ph type="pic" sz="quarter" idx="10"/>
          </p:nvPr>
        </p:nvSpPr>
        <p:spPr>
          <a:xfrm>
            <a:off x="523875" y="523875"/>
            <a:ext cx="4210050" cy="2867025"/>
          </a:xfrm>
          <a:prstGeom prst="rect">
            <a:avLst/>
          </a:prstGeom>
          <a:solidFill>
            <a:schemeClr val="bg1"/>
          </a:solidFill>
          <a:ln>
            <a:noFill/>
          </a:ln>
        </p:spPr>
        <p:txBody>
          <a:bodyPr/>
          <a:lstStyle/>
          <a:p>
            <a:endParaRPr lang="en-US"/>
          </a:p>
        </p:txBody>
      </p:sp>
      <p:sp>
        <p:nvSpPr>
          <p:cNvPr id="19" name="Picture Placeholder 16">
            <a:extLst>
              <a:ext uri="{FF2B5EF4-FFF2-40B4-BE49-F238E27FC236}">
                <a16:creationId xmlns:a16="http://schemas.microsoft.com/office/drawing/2014/main" id="{1F89708C-023F-4803-A606-E8F5CD33A9B1}"/>
              </a:ext>
            </a:extLst>
          </p:cNvPr>
          <p:cNvSpPr>
            <a:spLocks noGrp="1"/>
          </p:cNvSpPr>
          <p:nvPr>
            <p:ph type="pic" sz="quarter" idx="11"/>
          </p:nvPr>
        </p:nvSpPr>
        <p:spPr>
          <a:xfrm>
            <a:off x="523875" y="3524251"/>
            <a:ext cx="4210050" cy="2867025"/>
          </a:xfrm>
          <a:prstGeom prst="rect">
            <a:avLst/>
          </a:prstGeom>
          <a:solidFill>
            <a:schemeClr val="bg1"/>
          </a:solidFill>
          <a:ln>
            <a:noFill/>
          </a:ln>
        </p:spPr>
        <p:txBody>
          <a:bodyPr/>
          <a:lstStyle/>
          <a:p>
            <a:endParaRPr lang="en-US"/>
          </a:p>
        </p:txBody>
      </p:sp>
      <p:sp>
        <p:nvSpPr>
          <p:cNvPr id="22" name="Text Placeholder 35">
            <a:extLst>
              <a:ext uri="{FF2B5EF4-FFF2-40B4-BE49-F238E27FC236}">
                <a16:creationId xmlns:a16="http://schemas.microsoft.com/office/drawing/2014/main" id="{B366A6C6-E202-43E6-A905-1B0C4AC3E158}"/>
              </a:ext>
            </a:extLst>
          </p:cNvPr>
          <p:cNvSpPr>
            <a:spLocks noGrp="1"/>
          </p:cNvSpPr>
          <p:nvPr>
            <p:ph type="body" sz="quarter" idx="14"/>
          </p:nvPr>
        </p:nvSpPr>
        <p:spPr>
          <a:xfrm>
            <a:off x="5286376" y="704850"/>
            <a:ext cx="5029199" cy="1105999"/>
          </a:xfrm>
          <a:prstGeom prst="rect">
            <a:avLst/>
          </a:prstGeom>
        </p:spPr>
        <p:txBody>
          <a:bodyPr wrap="square" lIns="0" tIns="0" rIns="0" bIns="0">
            <a:noAutofit/>
          </a:bodyPr>
          <a:lstStyle>
            <a:lvl1pPr marL="91440" indent="0">
              <a:lnSpc>
                <a:spcPts val="4200"/>
              </a:lnSpc>
              <a:spcBef>
                <a:spcPts val="0"/>
              </a:spcBef>
              <a:spcAft>
                <a:spcPts val="0"/>
              </a:spcAft>
              <a:buNone/>
              <a:defRPr sz="3200" b="1">
                <a:solidFill>
                  <a:schemeClr val="tx1"/>
                </a:solidFill>
              </a:defRPr>
            </a:lvl1pPr>
          </a:lstStyle>
          <a:p>
            <a:pPr lvl="0"/>
            <a:endParaRPr lang="en-US" dirty="0"/>
          </a:p>
        </p:txBody>
      </p:sp>
      <p:sp>
        <p:nvSpPr>
          <p:cNvPr id="23" name="Text Placeholder 35">
            <a:extLst>
              <a:ext uri="{FF2B5EF4-FFF2-40B4-BE49-F238E27FC236}">
                <a16:creationId xmlns:a16="http://schemas.microsoft.com/office/drawing/2014/main" id="{E85ED23F-52B5-4D1E-8CD1-C0D11B3EF267}"/>
              </a:ext>
            </a:extLst>
          </p:cNvPr>
          <p:cNvSpPr>
            <a:spLocks noGrp="1"/>
          </p:cNvSpPr>
          <p:nvPr>
            <p:ph type="body" sz="quarter" idx="15"/>
          </p:nvPr>
        </p:nvSpPr>
        <p:spPr>
          <a:xfrm>
            <a:off x="5286376" y="1865801"/>
            <a:ext cx="5619749" cy="1906100"/>
          </a:xfrm>
          <a:prstGeom prst="rect">
            <a:avLst/>
          </a:prstGeom>
        </p:spPr>
        <p:txBody>
          <a:bodyPr wrap="square" lIns="0" tIns="0" rIns="0" bIns="0">
            <a:noAutofit/>
          </a:bodyPr>
          <a:lstStyle>
            <a:lvl1pPr marL="91440" indent="0">
              <a:lnSpc>
                <a:spcPts val="2000"/>
              </a:lnSpc>
              <a:spcBef>
                <a:spcPts val="800"/>
              </a:spcBef>
              <a:spcAft>
                <a:spcPts val="0"/>
              </a:spcAft>
              <a:buNone/>
              <a:defRPr sz="2400" b="0">
                <a:solidFill>
                  <a:schemeClr val="tx1"/>
                </a:solidFill>
              </a:defRPr>
            </a:lvl1pPr>
          </a:lstStyle>
          <a:p>
            <a:pPr lvl="0"/>
            <a:endParaRPr lang="en-US" dirty="0"/>
          </a:p>
        </p:txBody>
      </p:sp>
      <p:sp>
        <p:nvSpPr>
          <p:cNvPr id="24" name="Text Placeholder 35">
            <a:extLst>
              <a:ext uri="{FF2B5EF4-FFF2-40B4-BE49-F238E27FC236}">
                <a16:creationId xmlns:a16="http://schemas.microsoft.com/office/drawing/2014/main" id="{C11D5F4F-210E-40D2-BB23-C484FB1EAD3E}"/>
              </a:ext>
            </a:extLst>
          </p:cNvPr>
          <p:cNvSpPr>
            <a:spLocks noGrp="1"/>
          </p:cNvSpPr>
          <p:nvPr>
            <p:ph type="body" sz="quarter" idx="13"/>
          </p:nvPr>
        </p:nvSpPr>
        <p:spPr>
          <a:xfrm>
            <a:off x="5588928" y="4036461"/>
            <a:ext cx="2616199"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tx1"/>
                </a:solidFill>
              </a:defRPr>
            </a:lvl1pPr>
          </a:lstStyle>
          <a:p>
            <a:pPr lvl="0"/>
            <a:endParaRPr lang="en-US" dirty="0"/>
          </a:p>
        </p:txBody>
      </p:sp>
      <p:sp>
        <p:nvSpPr>
          <p:cNvPr id="25" name="Text Placeholder 35">
            <a:extLst>
              <a:ext uri="{FF2B5EF4-FFF2-40B4-BE49-F238E27FC236}">
                <a16:creationId xmlns:a16="http://schemas.microsoft.com/office/drawing/2014/main" id="{44357718-17FB-4C16-8FD3-59CD8B610ACD}"/>
              </a:ext>
            </a:extLst>
          </p:cNvPr>
          <p:cNvSpPr>
            <a:spLocks noGrp="1"/>
          </p:cNvSpPr>
          <p:nvPr>
            <p:ph type="body" sz="quarter" idx="16"/>
          </p:nvPr>
        </p:nvSpPr>
        <p:spPr>
          <a:xfrm>
            <a:off x="5588928" y="4337698"/>
            <a:ext cx="2616199" cy="733425"/>
          </a:xfrm>
          <a:prstGeom prst="rect">
            <a:avLst/>
          </a:prstGeom>
        </p:spPr>
        <p:txBody>
          <a:bodyPr wrap="square" lIns="0" tIns="0" rIns="0" bIns="0">
            <a:noAutofit/>
          </a:bodyPr>
          <a:lstStyle>
            <a:lvl1pPr>
              <a:lnSpc>
                <a:spcPts val="1700"/>
              </a:lnSpc>
              <a:spcBef>
                <a:spcPts val="800"/>
              </a:spcBef>
              <a:spcAft>
                <a:spcPts val="0"/>
              </a:spcAft>
              <a:defRPr sz="1200" b="0" kern="1200" baseline="0">
                <a:solidFill>
                  <a:schemeClr val="tx1"/>
                </a:solidFill>
              </a:defRPr>
            </a:lvl1pPr>
          </a:lstStyle>
          <a:p>
            <a:pPr lvl="0"/>
            <a:endParaRPr lang="en-US" dirty="0"/>
          </a:p>
        </p:txBody>
      </p:sp>
      <p:grpSp>
        <p:nvGrpSpPr>
          <p:cNvPr id="32" name="Group 31">
            <a:extLst>
              <a:ext uri="{FF2B5EF4-FFF2-40B4-BE49-F238E27FC236}">
                <a16:creationId xmlns:a16="http://schemas.microsoft.com/office/drawing/2014/main" id="{A2ADBF03-95DA-403F-AAAA-E3C082B852EC}"/>
              </a:ext>
            </a:extLst>
          </p:cNvPr>
          <p:cNvGrpSpPr/>
          <p:nvPr userDrawn="1"/>
        </p:nvGrpSpPr>
        <p:grpSpPr>
          <a:xfrm>
            <a:off x="5286376" y="4081270"/>
            <a:ext cx="181902" cy="180130"/>
            <a:chOff x="9979025" y="5899150"/>
            <a:chExt cx="488950" cy="484187"/>
          </a:xfrm>
        </p:grpSpPr>
        <p:sp>
          <p:nvSpPr>
            <p:cNvPr id="31" name="Freeform: Shape 30">
              <a:extLst>
                <a:ext uri="{FF2B5EF4-FFF2-40B4-BE49-F238E27FC236}">
                  <a16:creationId xmlns:a16="http://schemas.microsoft.com/office/drawing/2014/main" id="{79598997-A8F8-4B21-BA62-CF79B84D56A7}"/>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D5681C9-D04F-449B-A982-3597913E13D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8" name="Text Placeholder 35">
            <a:extLst>
              <a:ext uri="{FF2B5EF4-FFF2-40B4-BE49-F238E27FC236}">
                <a16:creationId xmlns:a16="http://schemas.microsoft.com/office/drawing/2014/main" id="{E14490AF-A983-44B3-917A-5BD4157ABB96}"/>
              </a:ext>
            </a:extLst>
          </p:cNvPr>
          <p:cNvSpPr>
            <a:spLocks noGrp="1"/>
          </p:cNvSpPr>
          <p:nvPr>
            <p:ph type="body" sz="quarter" idx="17"/>
          </p:nvPr>
        </p:nvSpPr>
        <p:spPr>
          <a:xfrm>
            <a:off x="8894103" y="4036461"/>
            <a:ext cx="2616199"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tx1"/>
                </a:solidFill>
              </a:defRPr>
            </a:lvl1pPr>
          </a:lstStyle>
          <a:p>
            <a:pPr lvl="0"/>
            <a:endParaRPr lang="en-US" dirty="0"/>
          </a:p>
        </p:txBody>
      </p:sp>
      <p:sp>
        <p:nvSpPr>
          <p:cNvPr id="39" name="Text Placeholder 35">
            <a:extLst>
              <a:ext uri="{FF2B5EF4-FFF2-40B4-BE49-F238E27FC236}">
                <a16:creationId xmlns:a16="http://schemas.microsoft.com/office/drawing/2014/main" id="{E6591D9D-DD24-420C-BDAE-73AD942F59BB}"/>
              </a:ext>
            </a:extLst>
          </p:cNvPr>
          <p:cNvSpPr>
            <a:spLocks noGrp="1"/>
          </p:cNvSpPr>
          <p:nvPr>
            <p:ph type="body" sz="quarter" idx="18"/>
          </p:nvPr>
        </p:nvSpPr>
        <p:spPr>
          <a:xfrm>
            <a:off x="8894103" y="4337698"/>
            <a:ext cx="2616199" cy="733425"/>
          </a:xfrm>
          <a:prstGeom prst="rect">
            <a:avLst/>
          </a:prstGeom>
        </p:spPr>
        <p:txBody>
          <a:bodyPr wrap="square" lIns="0" tIns="0" rIns="0" bIns="0">
            <a:noAutofit/>
          </a:bodyPr>
          <a:lstStyle>
            <a:lvl1pPr>
              <a:lnSpc>
                <a:spcPts val="1700"/>
              </a:lnSpc>
              <a:spcBef>
                <a:spcPts val="800"/>
              </a:spcBef>
              <a:spcAft>
                <a:spcPts val="0"/>
              </a:spcAft>
              <a:defRPr sz="1200" b="0" kern="1200" baseline="0">
                <a:solidFill>
                  <a:schemeClr val="tx1"/>
                </a:solidFill>
              </a:defRPr>
            </a:lvl1pPr>
          </a:lstStyle>
          <a:p>
            <a:pPr lvl="0"/>
            <a:endParaRPr lang="en-US" dirty="0"/>
          </a:p>
        </p:txBody>
      </p:sp>
      <p:grpSp>
        <p:nvGrpSpPr>
          <p:cNvPr id="40" name="Group 39">
            <a:extLst>
              <a:ext uri="{FF2B5EF4-FFF2-40B4-BE49-F238E27FC236}">
                <a16:creationId xmlns:a16="http://schemas.microsoft.com/office/drawing/2014/main" id="{F0DD0880-59FB-4853-B7B2-2E508A3C6BD7}"/>
              </a:ext>
            </a:extLst>
          </p:cNvPr>
          <p:cNvGrpSpPr/>
          <p:nvPr userDrawn="1"/>
        </p:nvGrpSpPr>
        <p:grpSpPr>
          <a:xfrm>
            <a:off x="8591551" y="4081270"/>
            <a:ext cx="181902" cy="180130"/>
            <a:chOff x="9979025" y="5899150"/>
            <a:chExt cx="488950" cy="484187"/>
          </a:xfrm>
        </p:grpSpPr>
        <p:sp>
          <p:nvSpPr>
            <p:cNvPr id="41" name="Freeform: Shape 40">
              <a:extLst>
                <a:ext uri="{FF2B5EF4-FFF2-40B4-BE49-F238E27FC236}">
                  <a16:creationId xmlns:a16="http://schemas.microsoft.com/office/drawing/2014/main" id="{B04BD835-A4D2-4341-8243-C7C9D2152B22}"/>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F38D1B8-4065-4B5C-8384-4C35CF6459CC}"/>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3" name="Text Placeholder 35">
            <a:extLst>
              <a:ext uri="{FF2B5EF4-FFF2-40B4-BE49-F238E27FC236}">
                <a16:creationId xmlns:a16="http://schemas.microsoft.com/office/drawing/2014/main" id="{7D322D6E-A49A-42C6-9F85-6A613531D8BC}"/>
              </a:ext>
            </a:extLst>
          </p:cNvPr>
          <p:cNvSpPr>
            <a:spLocks noGrp="1"/>
          </p:cNvSpPr>
          <p:nvPr>
            <p:ph type="body" sz="quarter" idx="19"/>
          </p:nvPr>
        </p:nvSpPr>
        <p:spPr>
          <a:xfrm>
            <a:off x="5588928" y="5323860"/>
            <a:ext cx="2616199"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tx1"/>
                </a:solidFill>
              </a:defRPr>
            </a:lvl1pPr>
          </a:lstStyle>
          <a:p>
            <a:pPr lvl="0"/>
            <a:endParaRPr lang="en-US" dirty="0"/>
          </a:p>
        </p:txBody>
      </p:sp>
      <p:sp>
        <p:nvSpPr>
          <p:cNvPr id="44" name="Text Placeholder 35">
            <a:extLst>
              <a:ext uri="{FF2B5EF4-FFF2-40B4-BE49-F238E27FC236}">
                <a16:creationId xmlns:a16="http://schemas.microsoft.com/office/drawing/2014/main" id="{7785E26F-515B-4D4D-89A9-69E252525B92}"/>
              </a:ext>
            </a:extLst>
          </p:cNvPr>
          <p:cNvSpPr>
            <a:spLocks noGrp="1"/>
          </p:cNvSpPr>
          <p:nvPr>
            <p:ph type="body" sz="quarter" idx="20"/>
          </p:nvPr>
        </p:nvSpPr>
        <p:spPr>
          <a:xfrm>
            <a:off x="5588928" y="5625097"/>
            <a:ext cx="2616199" cy="733425"/>
          </a:xfrm>
          <a:prstGeom prst="rect">
            <a:avLst/>
          </a:prstGeom>
        </p:spPr>
        <p:txBody>
          <a:bodyPr wrap="square" lIns="0" tIns="0" rIns="0" bIns="0">
            <a:noAutofit/>
          </a:bodyPr>
          <a:lstStyle>
            <a:lvl1pPr>
              <a:lnSpc>
                <a:spcPts val="1700"/>
              </a:lnSpc>
              <a:spcBef>
                <a:spcPts val="800"/>
              </a:spcBef>
              <a:spcAft>
                <a:spcPts val="0"/>
              </a:spcAft>
              <a:defRPr sz="1200" b="0" kern="1200" baseline="0">
                <a:solidFill>
                  <a:schemeClr val="tx1"/>
                </a:solidFill>
              </a:defRPr>
            </a:lvl1pPr>
          </a:lstStyle>
          <a:p>
            <a:pPr lvl="0"/>
            <a:endParaRPr lang="en-US" dirty="0"/>
          </a:p>
        </p:txBody>
      </p:sp>
      <p:grpSp>
        <p:nvGrpSpPr>
          <p:cNvPr id="45" name="Group 44">
            <a:extLst>
              <a:ext uri="{FF2B5EF4-FFF2-40B4-BE49-F238E27FC236}">
                <a16:creationId xmlns:a16="http://schemas.microsoft.com/office/drawing/2014/main" id="{19EFF80B-EFDC-4A5B-9E18-E2EBD9C996C9}"/>
              </a:ext>
            </a:extLst>
          </p:cNvPr>
          <p:cNvGrpSpPr/>
          <p:nvPr userDrawn="1"/>
        </p:nvGrpSpPr>
        <p:grpSpPr>
          <a:xfrm>
            <a:off x="5286376" y="5368669"/>
            <a:ext cx="181902" cy="180130"/>
            <a:chOff x="9979025" y="5899150"/>
            <a:chExt cx="488950" cy="484187"/>
          </a:xfrm>
        </p:grpSpPr>
        <p:sp>
          <p:nvSpPr>
            <p:cNvPr id="46" name="Freeform: Shape 45">
              <a:extLst>
                <a:ext uri="{FF2B5EF4-FFF2-40B4-BE49-F238E27FC236}">
                  <a16:creationId xmlns:a16="http://schemas.microsoft.com/office/drawing/2014/main" id="{3F72CB27-101A-4FA6-855C-C9D3F645EF7C}"/>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8C50FA8A-8C79-40E8-9621-2D04E7F96672}"/>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Placeholder 35">
            <a:extLst>
              <a:ext uri="{FF2B5EF4-FFF2-40B4-BE49-F238E27FC236}">
                <a16:creationId xmlns:a16="http://schemas.microsoft.com/office/drawing/2014/main" id="{14D47871-3853-4BFB-B48D-9DFF404FA920}"/>
              </a:ext>
            </a:extLst>
          </p:cNvPr>
          <p:cNvSpPr>
            <a:spLocks noGrp="1"/>
          </p:cNvSpPr>
          <p:nvPr>
            <p:ph type="body" sz="quarter" idx="21"/>
          </p:nvPr>
        </p:nvSpPr>
        <p:spPr>
          <a:xfrm>
            <a:off x="8894103" y="5323860"/>
            <a:ext cx="2616199"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tx1"/>
                </a:solidFill>
              </a:defRPr>
            </a:lvl1pPr>
          </a:lstStyle>
          <a:p>
            <a:pPr lvl="0"/>
            <a:endParaRPr lang="en-US" dirty="0"/>
          </a:p>
        </p:txBody>
      </p:sp>
      <p:sp>
        <p:nvSpPr>
          <p:cNvPr id="49" name="Text Placeholder 35">
            <a:extLst>
              <a:ext uri="{FF2B5EF4-FFF2-40B4-BE49-F238E27FC236}">
                <a16:creationId xmlns:a16="http://schemas.microsoft.com/office/drawing/2014/main" id="{922A8585-E0AF-418C-998F-CC3ED5885FCF}"/>
              </a:ext>
            </a:extLst>
          </p:cNvPr>
          <p:cNvSpPr>
            <a:spLocks noGrp="1"/>
          </p:cNvSpPr>
          <p:nvPr>
            <p:ph type="body" sz="quarter" idx="22"/>
          </p:nvPr>
        </p:nvSpPr>
        <p:spPr>
          <a:xfrm>
            <a:off x="8894103" y="5625097"/>
            <a:ext cx="2616199" cy="733425"/>
          </a:xfrm>
          <a:prstGeom prst="rect">
            <a:avLst/>
          </a:prstGeom>
        </p:spPr>
        <p:txBody>
          <a:bodyPr wrap="square" lIns="0" tIns="0" rIns="0" bIns="0">
            <a:noAutofit/>
          </a:bodyPr>
          <a:lstStyle>
            <a:lvl1pPr>
              <a:lnSpc>
                <a:spcPts val="1700"/>
              </a:lnSpc>
              <a:spcBef>
                <a:spcPts val="800"/>
              </a:spcBef>
              <a:spcAft>
                <a:spcPts val="0"/>
              </a:spcAft>
              <a:defRPr sz="1200" b="0" kern="1200" baseline="0">
                <a:solidFill>
                  <a:schemeClr val="tx1"/>
                </a:solidFill>
              </a:defRPr>
            </a:lvl1pPr>
          </a:lstStyle>
          <a:p>
            <a:pPr lvl="0"/>
            <a:endParaRPr lang="en-US" dirty="0"/>
          </a:p>
        </p:txBody>
      </p:sp>
      <p:grpSp>
        <p:nvGrpSpPr>
          <p:cNvPr id="50" name="Group 49">
            <a:extLst>
              <a:ext uri="{FF2B5EF4-FFF2-40B4-BE49-F238E27FC236}">
                <a16:creationId xmlns:a16="http://schemas.microsoft.com/office/drawing/2014/main" id="{4DB2BA6D-81F4-4478-9E59-4B7D900C1570}"/>
              </a:ext>
            </a:extLst>
          </p:cNvPr>
          <p:cNvGrpSpPr/>
          <p:nvPr userDrawn="1"/>
        </p:nvGrpSpPr>
        <p:grpSpPr>
          <a:xfrm>
            <a:off x="8591551" y="5368669"/>
            <a:ext cx="181902" cy="180130"/>
            <a:chOff x="9979025" y="5899150"/>
            <a:chExt cx="488950" cy="484187"/>
          </a:xfrm>
        </p:grpSpPr>
        <p:sp>
          <p:nvSpPr>
            <p:cNvPr id="51" name="Freeform: Shape 50">
              <a:extLst>
                <a:ext uri="{FF2B5EF4-FFF2-40B4-BE49-F238E27FC236}">
                  <a16:creationId xmlns:a16="http://schemas.microsoft.com/office/drawing/2014/main" id="{9F1EC680-1C48-488A-845C-AE4B9F938F5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80E913F9-B808-4EF2-B759-7F36BF4C77EE}"/>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D10E2EB-5AFD-47B4-81F3-57BB371773DF}"/>
              </a:ext>
            </a:extLst>
          </p:cNvPr>
          <p:cNvSpPr/>
          <p:nvPr userDrawn="1"/>
        </p:nvSpPr>
        <p:spPr>
          <a:xfrm>
            <a:off x="10648951" y="0"/>
            <a:ext cx="1543050" cy="3889159"/>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5">
            <a:extLst>
              <a:ext uri="{FF2B5EF4-FFF2-40B4-BE49-F238E27FC236}">
                <a16:creationId xmlns:a16="http://schemas.microsoft.com/office/drawing/2014/main" id="{7C54FCB7-AB22-4E93-9CBE-E422C39E50A0}"/>
              </a:ext>
            </a:extLst>
          </p:cNvPr>
          <p:cNvSpPr>
            <a:spLocks noGrp="1"/>
          </p:cNvSpPr>
          <p:nvPr>
            <p:ph type="body" sz="quarter" idx="14"/>
          </p:nvPr>
        </p:nvSpPr>
        <p:spPr>
          <a:xfrm>
            <a:off x="904876" y="781051"/>
            <a:ext cx="7794624" cy="628650"/>
          </a:xfrm>
          <a:prstGeom prst="rect">
            <a:avLst/>
          </a:prstGeom>
        </p:spPr>
        <p:txBody>
          <a:bodyPr wrap="square" lIns="0" tIns="0" rIns="0" bIns="0">
            <a:noAutofit/>
          </a:bodyPr>
          <a:lstStyle>
            <a:lvl1pPr marL="91440" indent="-457200">
              <a:lnSpc>
                <a:spcPts val="4200"/>
              </a:lnSpc>
              <a:spcBef>
                <a:spcPts val="0"/>
              </a:spcBef>
              <a:spcAft>
                <a:spcPts val="0"/>
              </a:spcAft>
              <a:buNone/>
              <a:defRPr sz="3200" b="1">
                <a:solidFill>
                  <a:schemeClr val="tx1"/>
                </a:solidFill>
              </a:defRPr>
            </a:lvl1pPr>
          </a:lstStyle>
          <a:p>
            <a:pPr lvl="0"/>
            <a:endParaRPr lang="en-US" dirty="0"/>
          </a:p>
        </p:txBody>
      </p:sp>
      <p:sp>
        <p:nvSpPr>
          <p:cNvPr id="5" name="Text Placeholder 35">
            <a:extLst>
              <a:ext uri="{FF2B5EF4-FFF2-40B4-BE49-F238E27FC236}">
                <a16:creationId xmlns:a16="http://schemas.microsoft.com/office/drawing/2014/main" id="{50F51AAF-6319-4509-85B3-742410D42B79}"/>
              </a:ext>
            </a:extLst>
          </p:cNvPr>
          <p:cNvSpPr>
            <a:spLocks noGrp="1"/>
          </p:cNvSpPr>
          <p:nvPr>
            <p:ph type="body" sz="quarter" idx="15"/>
          </p:nvPr>
        </p:nvSpPr>
        <p:spPr>
          <a:xfrm>
            <a:off x="904876" y="1600200"/>
            <a:ext cx="8797924" cy="4305299"/>
          </a:xfrm>
          <a:prstGeom prst="rect">
            <a:avLst/>
          </a:prstGeom>
        </p:spPr>
        <p:txBody>
          <a:bodyPr wrap="square" lIns="0" tIns="0" rIns="0" bIns="0">
            <a:noAutofit/>
          </a:bodyPr>
          <a:lstStyle>
            <a:lvl1pPr marL="377190" indent="-285750">
              <a:lnSpc>
                <a:spcPct val="100000"/>
              </a:lnSpc>
              <a:spcBef>
                <a:spcPts val="1200"/>
              </a:spcBef>
              <a:spcAft>
                <a:spcPts val="0"/>
              </a:spcAft>
              <a:buClr>
                <a:srgbClr val="EC722F"/>
              </a:buClr>
              <a:buFont typeface="Wingdings" pitchFamily="2" charset="2"/>
              <a:buChar char="§"/>
              <a:defRPr sz="2400" b="0">
                <a:solidFill>
                  <a:schemeClr val="tx1"/>
                </a:solidFill>
              </a:defRPr>
            </a:lvl1pPr>
          </a:lstStyle>
          <a:p>
            <a:pPr lvl="0"/>
            <a:endParaRPr lang="en-US" dirty="0"/>
          </a:p>
        </p:txBody>
      </p:sp>
    </p:spTree>
    <p:extLst>
      <p:ext uri="{BB962C8B-B14F-4D97-AF65-F5344CB8AC3E}">
        <p14:creationId xmlns:p14="http://schemas.microsoft.com/office/powerpoint/2010/main" val="306690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919772-9315-486D-BE4C-E45BA7613226}"/>
              </a:ext>
            </a:extLst>
          </p:cNvPr>
          <p:cNvSpPr/>
          <p:nvPr userDrawn="1"/>
        </p:nvSpPr>
        <p:spPr>
          <a:xfrm>
            <a:off x="10648951" y="0"/>
            <a:ext cx="1543050" cy="3889159"/>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5">
            <a:extLst>
              <a:ext uri="{FF2B5EF4-FFF2-40B4-BE49-F238E27FC236}">
                <a16:creationId xmlns:a16="http://schemas.microsoft.com/office/drawing/2014/main" id="{059EB7FE-58D2-4B88-A474-FC9A254AB388}"/>
              </a:ext>
            </a:extLst>
          </p:cNvPr>
          <p:cNvSpPr>
            <a:spLocks noGrp="1"/>
          </p:cNvSpPr>
          <p:nvPr>
            <p:ph type="body" sz="quarter" idx="14"/>
          </p:nvPr>
        </p:nvSpPr>
        <p:spPr>
          <a:xfrm>
            <a:off x="904876" y="781051"/>
            <a:ext cx="7794624" cy="628650"/>
          </a:xfrm>
          <a:prstGeom prst="rect">
            <a:avLst/>
          </a:prstGeom>
        </p:spPr>
        <p:txBody>
          <a:bodyPr wrap="square" lIns="0" tIns="0" rIns="0" bIns="0">
            <a:noAutofit/>
          </a:bodyPr>
          <a:lstStyle>
            <a:lvl1pPr marL="91440" indent="-457200">
              <a:lnSpc>
                <a:spcPts val="4200"/>
              </a:lnSpc>
              <a:spcBef>
                <a:spcPts val="0"/>
              </a:spcBef>
              <a:spcAft>
                <a:spcPts val="0"/>
              </a:spcAft>
              <a:buNone/>
              <a:defRPr sz="3200" b="1">
                <a:solidFill>
                  <a:schemeClr val="tx1"/>
                </a:solidFill>
              </a:defRPr>
            </a:lvl1pPr>
          </a:lstStyle>
          <a:p>
            <a:pPr lvl="0"/>
            <a:endParaRPr lang="en-US" dirty="0"/>
          </a:p>
        </p:txBody>
      </p:sp>
      <p:sp>
        <p:nvSpPr>
          <p:cNvPr id="5" name="Text Placeholder 35">
            <a:extLst>
              <a:ext uri="{FF2B5EF4-FFF2-40B4-BE49-F238E27FC236}">
                <a16:creationId xmlns:a16="http://schemas.microsoft.com/office/drawing/2014/main" id="{1BB85236-9097-4EB7-9B43-01FE1FB1EB31}"/>
              </a:ext>
            </a:extLst>
          </p:cNvPr>
          <p:cNvSpPr>
            <a:spLocks noGrp="1"/>
          </p:cNvSpPr>
          <p:nvPr>
            <p:ph type="body" sz="quarter" idx="15"/>
          </p:nvPr>
        </p:nvSpPr>
        <p:spPr>
          <a:xfrm>
            <a:off x="904876" y="1600200"/>
            <a:ext cx="8797924" cy="4305299"/>
          </a:xfrm>
          <a:prstGeom prst="rect">
            <a:avLst/>
          </a:prstGeom>
        </p:spPr>
        <p:txBody>
          <a:bodyPr wrap="square" lIns="0" tIns="0" rIns="0" bIns="0">
            <a:noAutofit/>
          </a:bodyPr>
          <a:lstStyle>
            <a:lvl1pPr marL="91440" indent="0">
              <a:lnSpc>
                <a:spcPct val="100000"/>
              </a:lnSpc>
              <a:spcBef>
                <a:spcPts val="1200"/>
              </a:spcBef>
              <a:spcAft>
                <a:spcPts val="0"/>
              </a:spcAft>
              <a:buFontTx/>
              <a:buNone/>
              <a:defRPr sz="2400" b="0">
                <a:solidFill>
                  <a:schemeClr val="tx1"/>
                </a:solidFill>
              </a:defRPr>
            </a:lvl1pPr>
          </a:lstStyle>
          <a:p>
            <a:pPr lvl="0"/>
            <a:endParaRPr lang="en-US" dirty="0"/>
          </a:p>
        </p:txBody>
      </p:sp>
    </p:spTree>
    <p:extLst>
      <p:ext uri="{BB962C8B-B14F-4D97-AF65-F5344CB8AC3E}">
        <p14:creationId xmlns:p14="http://schemas.microsoft.com/office/powerpoint/2010/main" val="1223010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4" name="Picture Placeholder 113">
            <a:extLst>
              <a:ext uri="{FF2B5EF4-FFF2-40B4-BE49-F238E27FC236}">
                <a16:creationId xmlns:a16="http://schemas.microsoft.com/office/drawing/2014/main" id="{DF62DD42-8C5F-4DE9-B17D-24C3E6D2FD3B}"/>
              </a:ext>
            </a:extLst>
          </p:cNvPr>
          <p:cNvSpPr>
            <a:spLocks noGrp="1"/>
          </p:cNvSpPr>
          <p:nvPr>
            <p:ph type="pic" sz="quarter" idx="33"/>
          </p:nvPr>
        </p:nvSpPr>
        <p:spPr>
          <a:xfrm>
            <a:off x="7324725" y="-1"/>
            <a:ext cx="4867276" cy="6858000"/>
          </a:xfrm>
          <a:custGeom>
            <a:avLst/>
            <a:gdLst>
              <a:gd name="connsiteX0" fmla="*/ 0 w 4867276"/>
              <a:gd name="connsiteY0" fmla="*/ 0 h 6858000"/>
              <a:gd name="connsiteX1" fmla="*/ 4867276 w 4867276"/>
              <a:gd name="connsiteY1" fmla="*/ 0 h 6858000"/>
              <a:gd name="connsiteX2" fmla="*/ 4867276 w 4867276"/>
              <a:gd name="connsiteY2" fmla="*/ 6858000 h 6858000"/>
              <a:gd name="connsiteX3" fmla="*/ 0 w 4867276"/>
              <a:gd name="connsiteY3" fmla="*/ 6858000 h 6858000"/>
              <a:gd name="connsiteX4" fmla="*/ 0 w 4867276"/>
              <a:gd name="connsiteY4" fmla="*/ 6391275 h 6858000"/>
              <a:gd name="connsiteX5" fmla="*/ 4400550 w 4867276"/>
              <a:gd name="connsiteY5" fmla="*/ 6391275 h 6858000"/>
              <a:gd name="connsiteX6" fmla="*/ 4400550 w 4867276"/>
              <a:gd name="connsiteY6" fmla="*/ 3067050 h 6858000"/>
              <a:gd name="connsiteX7" fmla="*/ 0 w 4867276"/>
              <a:gd name="connsiteY7" fmla="*/ 30670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7276" h="6858000">
                <a:moveTo>
                  <a:pt x="0" y="0"/>
                </a:moveTo>
                <a:lnTo>
                  <a:pt x="4867276" y="0"/>
                </a:lnTo>
                <a:lnTo>
                  <a:pt x="4867276" y="6858000"/>
                </a:lnTo>
                <a:lnTo>
                  <a:pt x="0" y="6858000"/>
                </a:lnTo>
                <a:lnTo>
                  <a:pt x="0" y="6391275"/>
                </a:lnTo>
                <a:lnTo>
                  <a:pt x="4400550" y="6391275"/>
                </a:lnTo>
                <a:lnTo>
                  <a:pt x="4400550" y="3067050"/>
                </a:lnTo>
                <a:lnTo>
                  <a:pt x="0" y="3067050"/>
                </a:lnTo>
                <a:close/>
              </a:path>
            </a:pathLst>
          </a:custGeom>
        </p:spPr>
        <p:txBody>
          <a:bodyPr wrap="square">
            <a:noAutofit/>
          </a:bodyPr>
          <a:lstStyle/>
          <a:p>
            <a:endParaRPr lang="en-US"/>
          </a:p>
        </p:txBody>
      </p:sp>
      <p:sp>
        <p:nvSpPr>
          <p:cNvPr id="8" name="Text Placeholder 35">
            <a:extLst>
              <a:ext uri="{FF2B5EF4-FFF2-40B4-BE49-F238E27FC236}">
                <a16:creationId xmlns:a16="http://schemas.microsoft.com/office/drawing/2014/main" id="{747902D5-D205-4B6E-8079-0783F4771974}"/>
              </a:ext>
            </a:extLst>
          </p:cNvPr>
          <p:cNvSpPr>
            <a:spLocks noGrp="1"/>
          </p:cNvSpPr>
          <p:nvPr>
            <p:ph type="body" sz="quarter" idx="11"/>
          </p:nvPr>
        </p:nvSpPr>
        <p:spPr>
          <a:xfrm>
            <a:off x="742950" y="564112"/>
            <a:ext cx="6115049" cy="1121813"/>
          </a:xfrm>
          <a:prstGeom prst="rect">
            <a:avLst/>
          </a:prstGeom>
        </p:spPr>
        <p:txBody>
          <a:bodyPr wrap="square" lIns="0" tIns="0" rIns="0" bIns="0">
            <a:noAutofit/>
          </a:bodyPr>
          <a:lstStyle>
            <a:lvl1pPr marL="91440" indent="0">
              <a:lnSpc>
                <a:spcPts val="4600"/>
              </a:lnSpc>
              <a:spcBef>
                <a:spcPts val="0"/>
              </a:spcBef>
              <a:spcAft>
                <a:spcPts val="0"/>
              </a:spcAft>
              <a:buNone/>
              <a:defRPr sz="3600" b="1">
                <a:solidFill>
                  <a:schemeClr val="tx1"/>
                </a:solidFill>
              </a:defRPr>
            </a:lvl1pPr>
          </a:lstStyle>
          <a:p>
            <a:pPr lvl="0"/>
            <a:endParaRPr lang="en-US" dirty="0"/>
          </a:p>
        </p:txBody>
      </p:sp>
      <p:sp>
        <p:nvSpPr>
          <p:cNvPr id="9" name="Text Placeholder 35">
            <a:extLst>
              <a:ext uri="{FF2B5EF4-FFF2-40B4-BE49-F238E27FC236}">
                <a16:creationId xmlns:a16="http://schemas.microsoft.com/office/drawing/2014/main" id="{4E1DD58D-DEDC-4D47-A43D-31B18E9AADD5}"/>
              </a:ext>
            </a:extLst>
          </p:cNvPr>
          <p:cNvSpPr>
            <a:spLocks noGrp="1"/>
          </p:cNvSpPr>
          <p:nvPr>
            <p:ph type="body" sz="quarter" idx="12"/>
          </p:nvPr>
        </p:nvSpPr>
        <p:spPr>
          <a:xfrm>
            <a:off x="742950" y="1796531"/>
            <a:ext cx="6115049" cy="1051444"/>
          </a:xfrm>
          <a:prstGeom prst="rect">
            <a:avLst/>
          </a:prstGeom>
        </p:spPr>
        <p:txBody>
          <a:bodyPr wrap="square" lIns="0" tIns="0" rIns="0" bIns="0">
            <a:noAutofit/>
          </a:bodyPr>
          <a:lstStyle>
            <a:lvl1pPr indent="0">
              <a:lnSpc>
                <a:spcPts val="2000"/>
              </a:lnSpc>
              <a:spcBef>
                <a:spcPts val="800"/>
              </a:spcBef>
              <a:spcAft>
                <a:spcPts val="0"/>
              </a:spcAft>
              <a:buNone/>
              <a:defRPr sz="2400" b="0">
                <a:solidFill>
                  <a:schemeClr val="tx1"/>
                </a:solidFill>
              </a:defRPr>
            </a:lvl1pPr>
          </a:lstStyle>
          <a:p>
            <a:pPr lvl="0"/>
            <a:endParaRPr lang="en-US" dirty="0"/>
          </a:p>
        </p:txBody>
      </p:sp>
      <p:sp>
        <p:nvSpPr>
          <p:cNvPr id="115" name="Rectangle 114">
            <a:extLst>
              <a:ext uri="{FF2B5EF4-FFF2-40B4-BE49-F238E27FC236}">
                <a16:creationId xmlns:a16="http://schemas.microsoft.com/office/drawing/2014/main" id="{2E74994A-BC28-429C-A275-D7F8FFFFECC4}"/>
              </a:ext>
            </a:extLst>
          </p:cNvPr>
          <p:cNvSpPr/>
          <p:nvPr userDrawn="1"/>
        </p:nvSpPr>
        <p:spPr>
          <a:xfrm>
            <a:off x="466725" y="3067050"/>
            <a:ext cx="11258550" cy="3324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 Placeholder 35">
            <a:extLst>
              <a:ext uri="{FF2B5EF4-FFF2-40B4-BE49-F238E27FC236}">
                <a16:creationId xmlns:a16="http://schemas.microsoft.com/office/drawing/2014/main" id="{08C37262-9F7A-48BB-9FE2-13E09E269D69}"/>
              </a:ext>
            </a:extLst>
          </p:cNvPr>
          <p:cNvSpPr>
            <a:spLocks noGrp="1"/>
          </p:cNvSpPr>
          <p:nvPr>
            <p:ph type="body" sz="quarter" idx="13"/>
          </p:nvPr>
        </p:nvSpPr>
        <p:spPr>
          <a:xfrm>
            <a:off x="1491273" y="3369711"/>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bg1"/>
                </a:solidFill>
              </a:defRPr>
            </a:lvl1pPr>
          </a:lstStyle>
          <a:p>
            <a:pPr lvl="0"/>
            <a:endParaRPr lang="en-US" dirty="0"/>
          </a:p>
        </p:txBody>
      </p:sp>
      <p:sp>
        <p:nvSpPr>
          <p:cNvPr id="117" name="Text Placeholder 35">
            <a:extLst>
              <a:ext uri="{FF2B5EF4-FFF2-40B4-BE49-F238E27FC236}">
                <a16:creationId xmlns:a16="http://schemas.microsoft.com/office/drawing/2014/main" id="{CD950E10-9EA3-433E-8993-BA62AE5B7F3C}"/>
              </a:ext>
            </a:extLst>
          </p:cNvPr>
          <p:cNvSpPr>
            <a:spLocks noGrp="1"/>
          </p:cNvSpPr>
          <p:nvPr>
            <p:ph type="body" sz="quarter" idx="16"/>
          </p:nvPr>
        </p:nvSpPr>
        <p:spPr>
          <a:xfrm>
            <a:off x="1491273" y="3696348"/>
            <a:ext cx="2616200" cy="904227"/>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bg1"/>
                </a:solidFill>
              </a:defRPr>
            </a:lvl1pPr>
          </a:lstStyle>
          <a:p>
            <a:pPr lvl="0"/>
            <a:endParaRPr lang="en-US" dirty="0"/>
          </a:p>
        </p:txBody>
      </p:sp>
      <p:sp>
        <p:nvSpPr>
          <p:cNvPr id="118" name="Text Placeholder 35">
            <a:extLst>
              <a:ext uri="{FF2B5EF4-FFF2-40B4-BE49-F238E27FC236}">
                <a16:creationId xmlns:a16="http://schemas.microsoft.com/office/drawing/2014/main" id="{902CFD5E-54A6-4995-9266-7AB1C56EF3C0}"/>
              </a:ext>
            </a:extLst>
          </p:cNvPr>
          <p:cNvSpPr>
            <a:spLocks noGrp="1"/>
          </p:cNvSpPr>
          <p:nvPr>
            <p:ph type="body" sz="quarter" idx="17" hasCustomPrompt="1"/>
          </p:nvPr>
        </p:nvSpPr>
        <p:spPr>
          <a:xfrm>
            <a:off x="745636" y="3866324"/>
            <a:ext cx="421347"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bg2"/>
                </a:solidFill>
              </a:defRPr>
            </a:lvl1pPr>
          </a:lstStyle>
          <a:p>
            <a:pPr lvl="0"/>
            <a:r>
              <a:rPr lang="en-US" dirty="0"/>
              <a:t>01</a:t>
            </a:r>
          </a:p>
        </p:txBody>
      </p:sp>
      <p:cxnSp>
        <p:nvCxnSpPr>
          <p:cNvPr id="119" name="Straight Connector 118">
            <a:extLst>
              <a:ext uri="{FF2B5EF4-FFF2-40B4-BE49-F238E27FC236}">
                <a16:creationId xmlns:a16="http://schemas.microsoft.com/office/drawing/2014/main" id="{B244EA7F-2C4A-49EF-85A5-7373281D90EB}"/>
              </a:ext>
            </a:extLst>
          </p:cNvPr>
          <p:cNvCxnSpPr>
            <a:cxnSpLocks/>
          </p:cNvCxnSpPr>
          <p:nvPr userDrawn="1"/>
        </p:nvCxnSpPr>
        <p:spPr>
          <a:xfrm>
            <a:off x="1303020" y="3369711"/>
            <a:ext cx="0" cy="1230864"/>
          </a:xfrm>
          <a:prstGeom prst="line">
            <a:avLst/>
          </a:prstGeom>
        </p:spPr>
        <p:style>
          <a:lnRef idx="1">
            <a:schemeClr val="accent2"/>
          </a:lnRef>
          <a:fillRef idx="0">
            <a:schemeClr val="accent2"/>
          </a:fillRef>
          <a:effectRef idx="0">
            <a:schemeClr val="accent2"/>
          </a:effectRef>
          <a:fontRef idx="minor">
            <a:schemeClr val="tx1"/>
          </a:fontRef>
        </p:style>
      </p:cxnSp>
      <p:sp>
        <p:nvSpPr>
          <p:cNvPr id="120" name="Text Placeholder 35">
            <a:extLst>
              <a:ext uri="{FF2B5EF4-FFF2-40B4-BE49-F238E27FC236}">
                <a16:creationId xmlns:a16="http://schemas.microsoft.com/office/drawing/2014/main" id="{A43D7CF0-3C64-4595-891C-CAD5517CBCF6}"/>
              </a:ext>
            </a:extLst>
          </p:cNvPr>
          <p:cNvSpPr>
            <a:spLocks noGrp="1"/>
          </p:cNvSpPr>
          <p:nvPr>
            <p:ph type="body" sz="quarter" idx="18"/>
          </p:nvPr>
        </p:nvSpPr>
        <p:spPr>
          <a:xfrm>
            <a:off x="1491273" y="4941336"/>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bg1"/>
                </a:solidFill>
              </a:defRPr>
            </a:lvl1pPr>
          </a:lstStyle>
          <a:p>
            <a:pPr lvl="0"/>
            <a:endParaRPr lang="en-US" dirty="0"/>
          </a:p>
        </p:txBody>
      </p:sp>
      <p:sp>
        <p:nvSpPr>
          <p:cNvPr id="121" name="Text Placeholder 35">
            <a:extLst>
              <a:ext uri="{FF2B5EF4-FFF2-40B4-BE49-F238E27FC236}">
                <a16:creationId xmlns:a16="http://schemas.microsoft.com/office/drawing/2014/main" id="{F198C2F0-5942-4394-B886-46C73216F470}"/>
              </a:ext>
            </a:extLst>
          </p:cNvPr>
          <p:cNvSpPr>
            <a:spLocks noGrp="1"/>
          </p:cNvSpPr>
          <p:nvPr>
            <p:ph type="body" sz="quarter" idx="19"/>
          </p:nvPr>
        </p:nvSpPr>
        <p:spPr>
          <a:xfrm>
            <a:off x="1491273" y="5267973"/>
            <a:ext cx="2616200" cy="904227"/>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bg1"/>
                </a:solidFill>
              </a:defRPr>
            </a:lvl1pPr>
          </a:lstStyle>
          <a:p>
            <a:pPr lvl="0"/>
            <a:endParaRPr lang="en-US" dirty="0"/>
          </a:p>
        </p:txBody>
      </p:sp>
      <p:sp>
        <p:nvSpPr>
          <p:cNvPr id="122" name="Text Placeholder 35">
            <a:extLst>
              <a:ext uri="{FF2B5EF4-FFF2-40B4-BE49-F238E27FC236}">
                <a16:creationId xmlns:a16="http://schemas.microsoft.com/office/drawing/2014/main" id="{B455BE0C-4453-4657-9ED8-7E671162CEA5}"/>
              </a:ext>
            </a:extLst>
          </p:cNvPr>
          <p:cNvSpPr>
            <a:spLocks noGrp="1"/>
          </p:cNvSpPr>
          <p:nvPr>
            <p:ph type="body" sz="quarter" idx="20" hasCustomPrompt="1"/>
          </p:nvPr>
        </p:nvSpPr>
        <p:spPr>
          <a:xfrm>
            <a:off x="745636" y="5437949"/>
            <a:ext cx="421347"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bg2"/>
                </a:solidFill>
              </a:defRPr>
            </a:lvl1pPr>
          </a:lstStyle>
          <a:p>
            <a:pPr lvl="0"/>
            <a:r>
              <a:rPr lang="en-US" dirty="0"/>
              <a:t>02</a:t>
            </a:r>
          </a:p>
        </p:txBody>
      </p:sp>
      <p:cxnSp>
        <p:nvCxnSpPr>
          <p:cNvPr id="123" name="Straight Connector 122">
            <a:extLst>
              <a:ext uri="{FF2B5EF4-FFF2-40B4-BE49-F238E27FC236}">
                <a16:creationId xmlns:a16="http://schemas.microsoft.com/office/drawing/2014/main" id="{659B75C7-FFC5-425B-9079-6975E0141749}"/>
              </a:ext>
            </a:extLst>
          </p:cNvPr>
          <p:cNvCxnSpPr>
            <a:cxnSpLocks/>
          </p:cNvCxnSpPr>
          <p:nvPr userDrawn="1"/>
        </p:nvCxnSpPr>
        <p:spPr>
          <a:xfrm>
            <a:off x="1303020" y="4941336"/>
            <a:ext cx="0" cy="1230864"/>
          </a:xfrm>
          <a:prstGeom prst="line">
            <a:avLst/>
          </a:prstGeom>
        </p:spPr>
        <p:style>
          <a:lnRef idx="1">
            <a:schemeClr val="accent2"/>
          </a:lnRef>
          <a:fillRef idx="0">
            <a:schemeClr val="accent2"/>
          </a:fillRef>
          <a:effectRef idx="0">
            <a:schemeClr val="accent2"/>
          </a:effectRef>
          <a:fontRef idx="minor">
            <a:schemeClr val="tx1"/>
          </a:fontRef>
        </p:style>
      </p:cxnSp>
      <p:sp>
        <p:nvSpPr>
          <p:cNvPr id="124" name="Text Placeholder 35">
            <a:extLst>
              <a:ext uri="{FF2B5EF4-FFF2-40B4-BE49-F238E27FC236}">
                <a16:creationId xmlns:a16="http://schemas.microsoft.com/office/drawing/2014/main" id="{FE949094-0039-4902-8670-3F590790420D}"/>
              </a:ext>
            </a:extLst>
          </p:cNvPr>
          <p:cNvSpPr>
            <a:spLocks noGrp="1"/>
          </p:cNvSpPr>
          <p:nvPr>
            <p:ph type="body" sz="quarter" idx="21"/>
          </p:nvPr>
        </p:nvSpPr>
        <p:spPr>
          <a:xfrm>
            <a:off x="5191369" y="3369711"/>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bg1"/>
                </a:solidFill>
              </a:defRPr>
            </a:lvl1pPr>
          </a:lstStyle>
          <a:p>
            <a:pPr lvl="0"/>
            <a:endParaRPr lang="en-US" dirty="0"/>
          </a:p>
        </p:txBody>
      </p:sp>
      <p:sp>
        <p:nvSpPr>
          <p:cNvPr id="125" name="Text Placeholder 35">
            <a:extLst>
              <a:ext uri="{FF2B5EF4-FFF2-40B4-BE49-F238E27FC236}">
                <a16:creationId xmlns:a16="http://schemas.microsoft.com/office/drawing/2014/main" id="{22671970-E910-449D-9780-696EBD0DA1CD}"/>
              </a:ext>
            </a:extLst>
          </p:cNvPr>
          <p:cNvSpPr>
            <a:spLocks noGrp="1"/>
          </p:cNvSpPr>
          <p:nvPr>
            <p:ph type="body" sz="quarter" idx="22"/>
          </p:nvPr>
        </p:nvSpPr>
        <p:spPr>
          <a:xfrm>
            <a:off x="5191369" y="3696348"/>
            <a:ext cx="2616200" cy="904227"/>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bg1"/>
                </a:solidFill>
              </a:defRPr>
            </a:lvl1pPr>
          </a:lstStyle>
          <a:p>
            <a:pPr lvl="0"/>
            <a:endParaRPr lang="en-US" dirty="0"/>
          </a:p>
        </p:txBody>
      </p:sp>
      <p:sp>
        <p:nvSpPr>
          <p:cNvPr id="126" name="Text Placeholder 35">
            <a:extLst>
              <a:ext uri="{FF2B5EF4-FFF2-40B4-BE49-F238E27FC236}">
                <a16:creationId xmlns:a16="http://schemas.microsoft.com/office/drawing/2014/main" id="{9D533C81-9B9C-40F0-9B45-59A75FC4EB50}"/>
              </a:ext>
            </a:extLst>
          </p:cNvPr>
          <p:cNvSpPr>
            <a:spLocks noGrp="1"/>
          </p:cNvSpPr>
          <p:nvPr>
            <p:ph type="body" sz="quarter" idx="23" hasCustomPrompt="1"/>
          </p:nvPr>
        </p:nvSpPr>
        <p:spPr>
          <a:xfrm>
            <a:off x="4445732" y="3866324"/>
            <a:ext cx="421347"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bg2"/>
                </a:solidFill>
              </a:defRPr>
            </a:lvl1pPr>
          </a:lstStyle>
          <a:p>
            <a:pPr lvl="0"/>
            <a:r>
              <a:rPr lang="en-US" dirty="0"/>
              <a:t>03</a:t>
            </a:r>
          </a:p>
        </p:txBody>
      </p:sp>
      <p:cxnSp>
        <p:nvCxnSpPr>
          <p:cNvPr id="127" name="Straight Connector 126">
            <a:extLst>
              <a:ext uri="{FF2B5EF4-FFF2-40B4-BE49-F238E27FC236}">
                <a16:creationId xmlns:a16="http://schemas.microsoft.com/office/drawing/2014/main" id="{D92B1703-15BC-4249-83D7-E5A4A2E2188E}"/>
              </a:ext>
            </a:extLst>
          </p:cNvPr>
          <p:cNvCxnSpPr>
            <a:cxnSpLocks/>
          </p:cNvCxnSpPr>
          <p:nvPr userDrawn="1"/>
        </p:nvCxnSpPr>
        <p:spPr>
          <a:xfrm>
            <a:off x="5003116" y="3369711"/>
            <a:ext cx="0" cy="1230864"/>
          </a:xfrm>
          <a:prstGeom prst="line">
            <a:avLst/>
          </a:prstGeom>
        </p:spPr>
        <p:style>
          <a:lnRef idx="1">
            <a:schemeClr val="accent2"/>
          </a:lnRef>
          <a:fillRef idx="0">
            <a:schemeClr val="accent2"/>
          </a:fillRef>
          <a:effectRef idx="0">
            <a:schemeClr val="accent2"/>
          </a:effectRef>
          <a:fontRef idx="minor">
            <a:schemeClr val="tx1"/>
          </a:fontRef>
        </p:style>
      </p:cxnSp>
      <p:sp>
        <p:nvSpPr>
          <p:cNvPr id="128" name="Text Placeholder 35">
            <a:extLst>
              <a:ext uri="{FF2B5EF4-FFF2-40B4-BE49-F238E27FC236}">
                <a16:creationId xmlns:a16="http://schemas.microsoft.com/office/drawing/2014/main" id="{21F332EE-522C-411D-9963-28DAEB1C2F06}"/>
              </a:ext>
            </a:extLst>
          </p:cNvPr>
          <p:cNvSpPr>
            <a:spLocks noGrp="1"/>
          </p:cNvSpPr>
          <p:nvPr>
            <p:ph type="body" sz="quarter" idx="24" hasCustomPrompt="1"/>
          </p:nvPr>
        </p:nvSpPr>
        <p:spPr>
          <a:xfrm>
            <a:off x="5191369" y="4941336"/>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bg1"/>
                </a:solidFill>
              </a:defRPr>
            </a:lvl1pPr>
          </a:lstStyle>
          <a:p>
            <a:pPr lvl="0"/>
            <a:r>
              <a:rPr lang="en-US" dirty="0"/>
              <a:t>Your Title Text One</a:t>
            </a:r>
          </a:p>
        </p:txBody>
      </p:sp>
      <p:sp>
        <p:nvSpPr>
          <p:cNvPr id="129" name="Text Placeholder 35">
            <a:extLst>
              <a:ext uri="{FF2B5EF4-FFF2-40B4-BE49-F238E27FC236}">
                <a16:creationId xmlns:a16="http://schemas.microsoft.com/office/drawing/2014/main" id="{59DCC9BC-94A9-4822-A135-B4345627D7EE}"/>
              </a:ext>
            </a:extLst>
          </p:cNvPr>
          <p:cNvSpPr>
            <a:spLocks noGrp="1"/>
          </p:cNvSpPr>
          <p:nvPr>
            <p:ph type="body" sz="quarter" idx="25"/>
          </p:nvPr>
        </p:nvSpPr>
        <p:spPr>
          <a:xfrm>
            <a:off x="5191369" y="5267973"/>
            <a:ext cx="2616200" cy="904227"/>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bg1"/>
                </a:solidFill>
              </a:defRPr>
            </a:lvl1pPr>
          </a:lstStyle>
          <a:p>
            <a:pPr lvl="0"/>
            <a:endParaRPr lang="en-US" dirty="0"/>
          </a:p>
        </p:txBody>
      </p:sp>
      <p:sp>
        <p:nvSpPr>
          <p:cNvPr id="130" name="Text Placeholder 35">
            <a:extLst>
              <a:ext uri="{FF2B5EF4-FFF2-40B4-BE49-F238E27FC236}">
                <a16:creationId xmlns:a16="http://schemas.microsoft.com/office/drawing/2014/main" id="{D6F1DBB1-1F18-44AA-80BB-DBF78C56FCBD}"/>
              </a:ext>
            </a:extLst>
          </p:cNvPr>
          <p:cNvSpPr>
            <a:spLocks noGrp="1"/>
          </p:cNvSpPr>
          <p:nvPr>
            <p:ph type="body" sz="quarter" idx="26" hasCustomPrompt="1"/>
          </p:nvPr>
        </p:nvSpPr>
        <p:spPr>
          <a:xfrm>
            <a:off x="4445732" y="5437949"/>
            <a:ext cx="421347"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bg2"/>
                </a:solidFill>
              </a:defRPr>
            </a:lvl1pPr>
          </a:lstStyle>
          <a:p>
            <a:pPr lvl="0"/>
            <a:r>
              <a:rPr lang="en-US" dirty="0"/>
              <a:t>04</a:t>
            </a:r>
          </a:p>
        </p:txBody>
      </p:sp>
      <p:cxnSp>
        <p:nvCxnSpPr>
          <p:cNvPr id="131" name="Straight Connector 130">
            <a:extLst>
              <a:ext uri="{FF2B5EF4-FFF2-40B4-BE49-F238E27FC236}">
                <a16:creationId xmlns:a16="http://schemas.microsoft.com/office/drawing/2014/main" id="{D262CD96-3099-404D-A13F-9BE04A28E65A}"/>
              </a:ext>
            </a:extLst>
          </p:cNvPr>
          <p:cNvCxnSpPr>
            <a:cxnSpLocks/>
          </p:cNvCxnSpPr>
          <p:nvPr userDrawn="1"/>
        </p:nvCxnSpPr>
        <p:spPr>
          <a:xfrm>
            <a:off x="5003116" y="4941336"/>
            <a:ext cx="0" cy="1230864"/>
          </a:xfrm>
          <a:prstGeom prst="line">
            <a:avLst/>
          </a:prstGeom>
        </p:spPr>
        <p:style>
          <a:lnRef idx="1">
            <a:schemeClr val="accent2"/>
          </a:lnRef>
          <a:fillRef idx="0">
            <a:schemeClr val="accent2"/>
          </a:fillRef>
          <a:effectRef idx="0">
            <a:schemeClr val="accent2"/>
          </a:effectRef>
          <a:fontRef idx="minor">
            <a:schemeClr val="tx1"/>
          </a:fontRef>
        </p:style>
      </p:cxnSp>
      <p:sp>
        <p:nvSpPr>
          <p:cNvPr id="132" name="Text Placeholder 35">
            <a:extLst>
              <a:ext uri="{FF2B5EF4-FFF2-40B4-BE49-F238E27FC236}">
                <a16:creationId xmlns:a16="http://schemas.microsoft.com/office/drawing/2014/main" id="{B0BBFD9B-029D-47B9-9936-8AFC57A12366}"/>
              </a:ext>
            </a:extLst>
          </p:cNvPr>
          <p:cNvSpPr>
            <a:spLocks noGrp="1"/>
          </p:cNvSpPr>
          <p:nvPr>
            <p:ph type="body" sz="quarter" idx="27"/>
          </p:nvPr>
        </p:nvSpPr>
        <p:spPr>
          <a:xfrm>
            <a:off x="8832850" y="3369711"/>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bg1"/>
                </a:solidFill>
              </a:defRPr>
            </a:lvl1pPr>
          </a:lstStyle>
          <a:p>
            <a:pPr lvl="0"/>
            <a:endParaRPr lang="en-US" dirty="0"/>
          </a:p>
        </p:txBody>
      </p:sp>
      <p:sp>
        <p:nvSpPr>
          <p:cNvPr id="133" name="Text Placeholder 35">
            <a:extLst>
              <a:ext uri="{FF2B5EF4-FFF2-40B4-BE49-F238E27FC236}">
                <a16:creationId xmlns:a16="http://schemas.microsoft.com/office/drawing/2014/main" id="{0735C504-46BF-48F5-BE96-2101626299C7}"/>
              </a:ext>
            </a:extLst>
          </p:cNvPr>
          <p:cNvSpPr>
            <a:spLocks noGrp="1"/>
          </p:cNvSpPr>
          <p:nvPr>
            <p:ph type="body" sz="quarter" idx="28"/>
          </p:nvPr>
        </p:nvSpPr>
        <p:spPr>
          <a:xfrm>
            <a:off x="8832850" y="3696348"/>
            <a:ext cx="2616200" cy="904227"/>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bg1"/>
                </a:solidFill>
              </a:defRPr>
            </a:lvl1pPr>
          </a:lstStyle>
          <a:p>
            <a:pPr lvl="0"/>
            <a:endParaRPr lang="en-US" dirty="0"/>
          </a:p>
        </p:txBody>
      </p:sp>
      <p:sp>
        <p:nvSpPr>
          <p:cNvPr id="134" name="Text Placeholder 35">
            <a:extLst>
              <a:ext uri="{FF2B5EF4-FFF2-40B4-BE49-F238E27FC236}">
                <a16:creationId xmlns:a16="http://schemas.microsoft.com/office/drawing/2014/main" id="{449D2FE1-ADD3-4D2B-A155-F09EA1357A5C}"/>
              </a:ext>
            </a:extLst>
          </p:cNvPr>
          <p:cNvSpPr>
            <a:spLocks noGrp="1"/>
          </p:cNvSpPr>
          <p:nvPr>
            <p:ph type="body" sz="quarter" idx="29" hasCustomPrompt="1"/>
          </p:nvPr>
        </p:nvSpPr>
        <p:spPr>
          <a:xfrm>
            <a:off x="8087213" y="3866324"/>
            <a:ext cx="421347"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bg2"/>
                </a:solidFill>
              </a:defRPr>
            </a:lvl1pPr>
          </a:lstStyle>
          <a:p>
            <a:pPr lvl="0"/>
            <a:r>
              <a:rPr lang="en-US" dirty="0"/>
              <a:t>05</a:t>
            </a:r>
          </a:p>
        </p:txBody>
      </p:sp>
      <p:cxnSp>
        <p:nvCxnSpPr>
          <p:cNvPr id="135" name="Straight Connector 134">
            <a:extLst>
              <a:ext uri="{FF2B5EF4-FFF2-40B4-BE49-F238E27FC236}">
                <a16:creationId xmlns:a16="http://schemas.microsoft.com/office/drawing/2014/main" id="{DD1D6654-B5B1-4296-9A3A-2F5D3315DAAB}"/>
              </a:ext>
            </a:extLst>
          </p:cNvPr>
          <p:cNvCxnSpPr>
            <a:cxnSpLocks/>
          </p:cNvCxnSpPr>
          <p:nvPr userDrawn="1"/>
        </p:nvCxnSpPr>
        <p:spPr>
          <a:xfrm>
            <a:off x="8644597" y="3369711"/>
            <a:ext cx="0" cy="1230864"/>
          </a:xfrm>
          <a:prstGeom prst="line">
            <a:avLst/>
          </a:prstGeom>
        </p:spPr>
        <p:style>
          <a:lnRef idx="1">
            <a:schemeClr val="accent2"/>
          </a:lnRef>
          <a:fillRef idx="0">
            <a:schemeClr val="accent2"/>
          </a:fillRef>
          <a:effectRef idx="0">
            <a:schemeClr val="accent2"/>
          </a:effectRef>
          <a:fontRef idx="minor">
            <a:schemeClr val="tx1"/>
          </a:fontRef>
        </p:style>
      </p:cxnSp>
      <p:sp>
        <p:nvSpPr>
          <p:cNvPr id="136" name="Text Placeholder 35">
            <a:extLst>
              <a:ext uri="{FF2B5EF4-FFF2-40B4-BE49-F238E27FC236}">
                <a16:creationId xmlns:a16="http://schemas.microsoft.com/office/drawing/2014/main" id="{4F367541-BD84-4FF3-82C8-0D9D52E74C61}"/>
              </a:ext>
            </a:extLst>
          </p:cNvPr>
          <p:cNvSpPr>
            <a:spLocks noGrp="1"/>
          </p:cNvSpPr>
          <p:nvPr>
            <p:ph type="body" sz="quarter" idx="30"/>
          </p:nvPr>
        </p:nvSpPr>
        <p:spPr>
          <a:xfrm>
            <a:off x="8832850" y="4941336"/>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bg1"/>
                </a:solidFill>
              </a:defRPr>
            </a:lvl1pPr>
          </a:lstStyle>
          <a:p>
            <a:pPr lvl="0"/>
            <a:endParaRPr lang="en-US" dirty="0"/>
          </a:p>
        </p:txBody>
      </p:sp>
      <p:sp>
        <p:nvSpPr>
          <p:cNvPr id="137" name="Text Placeholder 35">
            <a:extLst>
              <a:ext uri="{FF2B5EF4-FFF2-40B4-BE49-F238E27FC236}">
                <a16:creationId xmlns:a16="http://schemas.microsoft.com/office/drawing/2014/main" id="{CCBCD2EE-5A2B-46D5-B266-AA96BCB9CBCA}"/>
              </a:ext>
            </a:extLst>
          </p:cNvPr>
          <p:cNvSpPr>
            <a:spLocks noGrp="1"/>
          </p:cNvSpPr>
          <p:nvPr>
            <p:ph type="body" sz="quarter" idx="31"/>
          </p:nvPr>
        </p:nvSpPr>
        <p:spPr>
          <a:xfrm>
            <a:off x="8832850" y="5267973"/>
            <a:ext cx="2616200" cy="904227"/>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bg1"/>
                </a:solidFill>
              </a:defRPr>
            </a:lvl1pPr>
          </a:lstStyle>
          <a:p>
            <a:pPr lvl="0"/>
            <a:endParaRPr lang="en-US" dirty="0"/>
          </a:p>
        </p:txBody>
      </p:sp>
      <p:sp>
        <p:nvSpPr>
          <p:cNvPr id="138" name="Text Placeholder 35">
            <a:extLst>
              <a:ext uri="{FF2B5EF4-FFF2-40B4-BE49-F238E27FC236}">
                <a16:creationId xmlns:a16="http://schemas.microsoft.com/office/drawing/2014/main" id="{52BD7C98-9A9D-4DDD-8269-ED67A73C5D5B}"/>
              </a:ext>
            </a:extLst>
          </p:cNvPr>
          <p:cNvSpPr>
            <a:spLocks noGrp="1"/>
          </p:cNvSpPr>
          <p:nvPr>
            <p:ph type="body" sz="quarter" idx="32" hasCustomPrompt="1"/>
          </p:nvPr>
        </p:nvSpPr>
        <p:spPr>
          <a:xfrm>
            <a:off x="8087213" y="5437949"/>
            <a:ext cx="421347" cy="237639"/>
          </a:xfrm>
          <a:prstGeom prst="rect">
            <a:avLst/>
          </a:prstGeom>
        </p:spPr>
        <p:txBody>
          <a:bodyPr wrap="square" lIns="0" tIns="0" rIns="0" bIns="0">
            <a:noAutofit/>
          </a:bodyPr>
          <a:lstStyle>
            <a:lvl1pPr marL="0" indent="0">
              <a:lnSpc>
                <a:spcPts val="2000"/>
              </a:lnSpc>
              <a:spcBef>
                <a:spcPts val="800"/>
              </a:spcBef>
              <a:spcAft>
                <a:spcPts val="0"/>
              </a:spcAft>
              <a:buNone/>
              <a:defRPr sz="1400" b="1">
                <a:solidFill>
                  <a:schemeClr val="bg2"/>
                </a:solidFill>
              </a:defRPr>
            </a:lvl1pPr>
          </a:lstStyle>
          <a:p>
            <a:pPr lvl="0"/>
            <a:r>
              <a:rPr lang="en-US" dirty="0"/>
              <a:t>06</a:t>
            </a:r>
          </a:p>
        </p:txBody>
      </p:sp>
      <p:cxnSp>
        <p:nvCxnSpPr>
          <p:cNvPr id="139" name="Straight Connector 138">
            <a:extLst>
              <a:ext uri="{FF2B5EF4-FFF2-40B4-BE49-F238E27FC236}">
                <a16:creationId xmlns:a16="http://schemas.microsoft.com/office/drawing/2014/main" id="{0B7C0595-13F8-4C2F-8617-88C96F8FF5FF}"/>
              </a:ext>
            </a:extLst>
          </p:cNvPr>
          <p:cNvCxnSpPr>
            <a:cxnSpLocks/>
          </p:cNvCxnSpPr>
          <p:nvPr userDrawn="1"/>
        </p:nvCxnSpPr>
        <p:spPr>
          <a:xfrm>
            <a:off x="8644597" y="4941336"/>
            <a:ext cx="0" cy="123086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6623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14" name="Picture Placeholder 113">
            <a:extLst>
              <a:ext uri="{FF2B5EF4-FFF2-40B4-BE49-F238E27FC236}">
                <a16:creationId xmlns:a16="http://schemas.microsoft.com/office/drawing/2014/main" id="{DF62DD42-8C5F-4DE9-B17D-24C3E6D2FD3B}"/>
              </a:ext>
            </a:extLst>
          </p:cNvPr>
          <p:cNvSpPr>
            <a:spLocks noGrp="1"/>
          </p:cNvSpPr>
          <p:nvPr>
            <p:ph type="pic" sz="quarter" idx="33"/>
          </p:nvPr>
        </p:nvSpPr>
        <p:spPr>
          <a:xfrm>
            <a:off x="7324725" y="-1"/>
            <a:ext cx="4867276" cy="6858000"/>
          </a:xfrm>
          <a:custGeom>
            <a:avLst/>
            <a:gdLst>
              <a:gd name="connsiteX0" fmla="*/ 0 w 4867276"/>
              <a:gd name="connsiteY0" fmla="*/ 0 h 6858000"/>
              <a:gd name="connsiteX1" fmla="*/ 4867276 w 4867276"/>
              <a:gd name="connsiteY1" fmla="*/ 0 h 6858000"/>
              <a:gd name="connsiteX2" fmla="*/ 4867276 w 4867276"/>
              <a:gd name="connsiteY2" fmla="*/ 6858000 h 6858000"/>
              <a:gd name="connsiteX3" fmla="*/ 0 w 4867276"/>
              <a:gd name="connsiteY3" fmla="*/ 6858000 h 6858000"/>
              <a:gd name="connsiteX4" fmla="*/ 0 w 4867276"/>
              <a:gd name="connsiteY4" fmla="*/ 6391275 h 6858000"/>
              <a:gd name="connsiteX5" fmla="*/ 4400550 w 4867276"/>
              <a:gd name="connsiteY5" fmla="*/ 6391275 h 6858000"/>
              <a:gd name="connsiteX6" fmla="*/ 4400550 w 4867276"/>
              <a:gd name="connsiteY6" fmla="*/ 3067050 h 6858000"/>
              <a:gd name="connsiteX7" fmla="*/ 0 w 4867276"/>
              <a:gd name="connsiteY7" fmla="*/ 30670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7276" h="6858000">
                <a:moveTo>
                  <a:pt x="0" y="0"/>
                </a:moveTo>
                <a:lnTo>
                  <a:pt x="4867276" y="0"/>
                </a:lnTo>
                <a:lnTo>
                  <a:pt x="4867276" y="6858000"/>
                </a:lnTo>
                <a:lnTo>
                  <a:pt x="0" y="6858000"/>
                </a:lnTo>
                <a:lnTo>
                  <a:pt x="0" y="6391275"/>
                </a:lnTo>
                <a:lnTo>
                  <a:pt x="4400550" y="6391275"/>
                </a:lnTo>
                <a:lnTo>
                  <a:pt x="4400550" y="3067050"/>
                </a:lnTo>
                <a:lnTo>
                  <a:pt x="0" y="3067050"/>
                </a:lnTo>
                <a:close/>
              </a:path>
            </a:pathLst>
          </a:custGeom>
        </p:spPr>
        <p:txBody>
          <a:bodyPr wrap="square">
            <a:noAutofit/>
          </a:bodyPr>
          <a:lstStyle/>
          <a:p>
            <a:endParaRPr lang="en-US"/>
          </a:p>
        </p:txBody>
      </p:sp>
      <p:sp>
        <p:nvSpPr>
          <p:cNvPr id="8" name="Text Placeholder 35">
            <a:extLst>
              <a:ext uri="{FF2B5EF4-FFF2-40B4-BE49-F238E27FC236}">
                <a16:creationId xmlns:a16="http://schemas.microsoft.com/office/drawing/2014/main" id="{747902D5-D205-4B6E-8079-0783F4771974}"/>
              </a:ext>
            </a:extLst>
          </p:cNvPr>
          <p:cNvSpPr>
            <a:spLocks noGrp="1"/>
          </p:cNvSpPr>
          <p:nvPr>
            <p:ph type="body" sz="quarter" idx="11"/>
          </p:nvPr>
        </p:nvSpPr>
        <p:spPr>
          <a:xfrm>
            <a:off x="742950" y="564112"/>
            <a:ext cx="6115049" cy="1121813"/>
          </a:xfrm>
          <a:prstGeom prst="rect">
            <a:avLst/>
          </a:prstGeom>
        </p:spPr>
        <p:txBody>
          <a:bodyPr wrap="square" lIns="0" tIns="0" rIns="0" bIns="0">
            <a:noAutofit/>
          </a:bodyPr>
          <a:lstStyle>
            <a:lvl1pPr marL="7938" indent="-7938">
              <a:lnSpc>
                <a:spcPts val="4600"/>
              </a:lnSpc>
              <a:spcBef>
                <a:spcPts val="0"/>
              </a:spcBef>
              <a:spcAft>
                <a:spcPts val="0"/>
              </a:spcAft>
              <a:buNone/>
              <a:tabLst/>
              <a:defRPr sz="3600" b="1">
                <a:solidFill>
                  <a:schemeClr val="tx1"/>
                </a:solidFill>
              </a:defRPr>
            </a:lvl1pPr>
          </a:lstStyle>
          <a:p>
            <a:pPr lvl="0"/>
            <a:endParaRPr lang="en-US" dirty="0"/>
          </a:p>
        </p:txBody>
      </p:sp>
      <p:sp>
        <p:nvSpPr>
          <p:cNvPr id="9" name="Text Placeholder 35">
            <a:extLst>
              <a:ext uri="{FF2B5EF4-FFF2-40B4-BE49-F238E27FC236}">
                <a16:creationId xmlns:a16="http://schemas.microsoft.com/office/drawing/2014/main" id="{4E1DD58D-DEDC-4D47-A43D-31B18E9AADD5}"/>
              </a:ext>
            </a:extLst>
          </p:cNvPr>
          <p:cNvSpPr>
            <a:spLocks noGrp="1"/>
          </p:cNvSpPr>
          <p:nvPr>
            <p:ph type="body" sz="quarter" idx="12"/>
          </p:nvPr>
        </p:nvSpPr>
        <p:spPr>
          <a:xfrm>
            <a:off x="742950" y="1796531"/>
            <a:ext cx="6115049" cy="1051444"/>
          </a:xfrm>
          <a:prstGeom prst="rect">
            <a:avLst/>
          </a:prstGeom>
        </p:spPr>
        <p:txBody>
          <a:bodyPr wrap="square" lIns="0" tIns="0" rIns="0" bIns="0">
            <a:noAutofit/>
          </a:bodyPr>
          <a:lstStyle>
            <a:lvl1pPr>
              <a:lnSpc>
                <a:spcPts val="2000"/>
              </a:lnSpc>
              <a:spcBef>
                <a:spcPts val="800"/>
              </a:spcBef>
              <a:spcAft>
                <a:spcPts val="0"/>
              </a:spcAft>
              <a:buNone/>
              <a:defRPr sz="2400" b="0">
                <a:solidFill>
                  <a:schemeClr val="tx1"/>
                </a:solidFill>
              </a:defRPr>
            </a:lvl1pPr>
          </a:lstStyle>
          <a:p>
            <a:pPr lvl="0"/>
            <a:endParaRPr lang="en-US" dirty="0"/>
          </a:p>
        </p:txBody>
      </p:sp>
      <p:sp>
        <p:nvSpPr>
          <p:cNvPr id="115" name="Rectangle 114">
            <a:extLst>
              <a:ext uri="{FF2B5EF4-FFF2-40B4-BE49-F238E27FC236}">
                <a16:creationId xmlns:a16="http://schemas.microsoft.com/office/drawing/2014/main" id="{2E74994A-BC28-429C-A275-D7F8FFFFECC4}"/>
              </a:ext>
            </a:extLst>
          </p:cNvPr>
          <p:cNvSpPr/>
          <p:nvPr userDrawn="1"/>
        </p:nvSpPr>
        <p:spPr>
          <a:xfrm>
            <a:off x="466725" y="3067050"/>
            <a:ext cx="11258550" cy="3324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35">
            <a:extLst>
              <a:ext uri="{FF2B5EF4-FFF2-40B4-BE49-F238E27FC236}">
                <a16:creationId xmlns:a16="http://schemas.microsoft.com/office/drawing/2014/main" id="{65DE62AE-A938-2745-A023-4D026C39E3C7}"/>
              </a:ext>
            </a:extLst>
          </p:cNvPr>
          <p:cNvSpPr>
            <a:spLocks noGrp="1"/>
          </p:cNvSpPr>
          <p:nvPr>
            <p:ph type="body" sz="quarter" idx="37"/>
          </p:nvPr>
        </p:nvSpPr>
        <p:spPr>
          <a:xfrm>
            <a:off x="6149688" y="3416846"/>
            <a:ext cx="3900845" cy="359325"/>
          </a:xfrm>
          <a:prstGeom prst="rect">
            <a:avLst/>
          </a:prstGeom>
        </p:spPr>
        <p:txBody>
          <a:bodyPr wrap="square" lIns="0" tIns="0" rIns="0" bIns="0">
            <a:noAutofit/>
          </a:bodyPr>
          <a:lstStyle>
            <a:lvl1pPr>
              <a:lnSpc>
                <a:spcPct val="100000"/>
              </a:lnSpc>
              <a:spcBef>
                <a:spcPts val="800"/>
              </a:spcBef>
              <a:spcAft>
                <a:spcPts val="0"/>
              </a:spcAft>
              <a:defRPr sz="2400" b="0">
                <a:solidFill>
                  <a:schemeClr val="bg1"/>
                </a:solidFill>
              </a:defRPr>
            </a:lvl1pPr>
          </a:lstStyle>
          <a:p>
            <a:pPr lvl="0"/>
            <a:endParaRPr lang="en-US" dirty="0"/>
          </a:p>
        </p:txBody>
      </p:sp>
      <p:cxnSp>
        <p:nvCxnSpPr>
          <p:cNvPr id="42" name="Straight Connector 41">
            <a:extLst>
              <a:ext uri="{FF2B5EF4-FFF2-40B4-BE49-F238E27FC236}">
                <a16:creationId xmlns:a16="http://schemas.microsoft.com/office/drawing/2014/main" id="{E7EC12DF-94D8-AB40-BEDE-E19DF9E71BC3}"/>
              </a:ext>
            </a:extLst>
          </p:cNvPr>
          <p:cNvCxnSpPr>
            <a:cxnSpLocks/>
          </p:cNvCxnSpPr>
          <p:nvPr userDrawn="1"/>
        </p:nvCxnSpPr>
        <p:spPr>
          <a:xfrm>
            <a:off x="5954751" y="3416846"/>
            <a:ext cx="0" cy="526675"/>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70161481-104F-1049-9B0D-96033611BBD5}"/>
              </a:ext>
            </a:extLst>
          </p:cNvPr>
          <p:cNvCxnSpPr>
            <a:cxnSpLocks/>
          </p:cNvCxnSpPr>
          <p:nvPr userDrawn="1"/>
        </p:nvCxnSpPr>
        <p:spPr>
          <a:xfrm>
            <a:off x="5954751" y="5622339"/>
            <a:ext cx="0" cy="526675"/>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B5D47E94-88D3-C54E-8C27-14EEDEAA42AD}"/>
              </a:ext>
            </a:extLst>
          </p:cNvPr>
          <p:cNvCxnSpPr>
            <a:cxnSpLocks/>
          </p:cNvCxnSpPr>
          <p:nvPr userDrawn="1"/>
        </p:nvCxnSpPr>
        <p:spPr>
          <a:xfrm>
            <a:off x="5954751" y="4864093"/>
            <a:ext cx="0" cy="526675"/>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A9A75D4F-F58D-2543-9C7F-7EF95A8C1E9E}"/>
              </a:ext>
            </a:extLst>
          </p:cNvPr>
          <p:cNvCxnSpPr>
            <a:cxnSpLocks/>
          </p:cNvCxnSpPr>
          <p:nvPr userDrawn="1"/>
        </p:nvCxnSpPr>
        <p:spPr>
          <a:xfrm>
            <a:off x="5954751" y="4155058"/>
            <a:ext cx="0" cy="526675"/>
          </a:xfrm>
          <a:prstGeom prst="line">
            <a:avLst/>
          </a:prstGeom>
        </p:spPr>
        <p:style>
          <a:lnRef idx="1">
            <a:schemeClr val="accent2"/>
          </a:lnRef>
          <a:fillRef idx="0">
            <a:schemeClr val="accent2"/>
          </a:fillRef>
          <a:effectRef idx="0">
            <a:schemeClr val="accent2"/>
          </a:effectRef>
          <a:fontRef idx="minor">
            <a:schemeClr val="tx1"/>
          </a:fontRef>
        </p:style>
      </p:cxnSp>
      <p:sp>
        <p:nvSpPr>
          <p:cNvPr id="46" name="Text Placeholder 35">
            <a:extLst>
              <a:ext uri="{FF2B5EF4-FFF2-40B4-BE49-F238E27FC236}">
                <a16:creationId xmlns:a16="http://schemas.microsoft.com/office/drawing/2014/main" id="{183D101A-F198-E345-9859-2BEFEBA0D598}"/>
              </a:ext>
            </a:extLst>
          </p:cNvPr>
          <p:cNvSpPr>
            <a:spLocks noGrp="1"/>
          </p:cNvSpPr>
          <p:nvPr>
            <p:ph type="body" sz="quarter" idx="38"/>
          </p:nvPr>
        </p:nvSpPr>
        <p:spPr>
          <a:xfrm>
            <a:off x="6149688" y="4155058"/>
            <a:ext cx="3900845" cy="359325"/>
          </a:xfrm>
          <a:prstGeom prst="rect">
            <a:avLst/>
          </a:prstGeom>
        </p:spPr>
        <p:txBody>
          <a:bodyPr wrap="square" lIns="0" tIns="0" rIns="0" bIns="0">
            <a:noAutofit/>
          </a:bodyPr>
          <a:lstStyle>
            <a:lvl1pPr>
              <a:lnSpc>
                <a:spcPct val="100000"/>
              </a:lnSpc>
              <a:spcBef>
                <a:spcPts val="800"/>
              </a:spcBef>
              <a:spcAft>
                <a:spcPts val="0"/>
              </a:spcAft>
              <a:defRPr sz="2400" b="0">
                <a:solidFill>
                  <a:schemeClr val="bg1"/>
                </a:solidFill>
              </a:defRPr>
            </a:lvl1pPr>
          </a:lstStyle>
          <a:p>
            <a:pPr lvl="0"/>
            <a:endParaRPr lang="en-US" dirty="0"/>
          </a:p>
        </p:txBody>
      </p:sp>
      <p:sp>
        <p:nvSpPr>
          <p:cNvPr id="47" name="Text Placeholder 35">
            <a:extLst>
              <a:ext uri="{FF2B5EF4-FFF2-40B4-BE49-F238E27FC236}">
                <a16:creationId xmlns:a16="http://schemas.microsoft.com/office/drawing/2014/main" id="{46DAC3CE-046A-AE43-8853-D55A1ACF1828}"/>
              </a:ext>
            </a:extLst>
          </p:cNvPr>
          <p:cNvSpPr>
            <a:spLocks noGrp="1"/>
          </p:cNvSpPr>
          <p:nvPr>
            <p:ph type="body" sz="quarter" idx="39"/>
          </p:nvPr>
        </p:nvSpPr>
        <p:spPr>
          <a:xfrm>
            <a:off x="6149688" y="4887453"/>
            <a:ext cx="3900845" cy="359325"/>
          </a:xfrm>
          <a:prstGeom prst="rect">
            <a:avLst/>
          </a:prstGeom>
        </p:spPr>
        <p:txBody>
          <a:bodyPr wrap="square" lIns="0" tIns="0" rIns="0" bIns="0">
            <a:noAutofit/>
          </a:bodyPr>
          <a:lstStyle>
            <a:lvl1pPr>
              <a:lnSpc>
                <a:spcPct val="100000"/>
              </a:lnSpc>
              <a:spcBef>
                <a:spcPts val="800"/>
              </a:spcBef>
              <a:spcAft>
                <a:spcPts val="0"/>
              </a:spcAft>
              <a:defRPr sz="2400" b="0">
                <a:solidFill>
                  <a:schemeClr val="bg1"/>
                </a:solidFill>
              </a:defRPr>
            </a:lvl1pPr>
          </a:lstStyle>
          <a:p>
            <a:pPr lvl="0"/>
            <a:endParaRPr lang="en-US" dirty="0"/>
          </a:p>
        </p:txBody>
      </p:sp>
      <p:sp>
        <p:nvSpPr>
          <p:cNvPr id="48" name="Text Placeholder 35">
            <a:extLst>
              <a:ext uri="{FF2B5EF4-FFF2-40B4-BE49-F238E27FC236}">
                <a16:creationId xmlns:a16="http://schemas.microsoft.com/office/drawing/2014/main" id="{1096918A-B606-DA43-8773-F64A99355D8A}"/>
              </a:ext>
            </a:extLst>
          </p:cNvPr>
          <p:cNvSpPr>
            <a:spLocks noGrp="1"/>
          </p:cNvSpPr>
          <p:nvPr>
            <p:ph type="body" sz="quarter" idx="40"/>
          </p:nvPr>
        </p:nvSpPr>
        <p:spPr>
          <a:xfrm>
            <a:off x="6149688" y="5632588"/>
            <a:ext cx="3900845" cy="359325"/>
          </a:xfrm>
          <a:prstGeom prst="rect">
            <a:avLst/>
          </a:prstGeom>
        </p:spPr>
        <p:txBody>
          <a:bodyPr wrap="square" lIns="0" tIns="0" rIns="0" bIns="0">
            <a:noAutofit/>
          </a:bodyPr>
          <a:lstStyle>
            <a:lvl1pPr>
              <a:lnSpc>
                <a:spcPct val="100000"/>
              </a:lnSpc>
              <a:spcBef>
                <a:spcPts val="800"/>
              </a:spcBef>
              <a:spcAft>
                <a:spcPts val="0"/>
              </a:spcAft>
              <a:defRPr sz="2400" b="0">
                <a:solidFill>
                  <a:schemeClr val="bg1"/>
                </a:solidFill>
              </a:defRPr>
            </a:lvl1pPr>
          </a:lstStyle>
          <a:p>
            <a:pPr lvl="0"/>
            <a:endParaRPr lang="en-US" dirty="0"/>
          </a:p>
        </p:txBody>
      </p:sp>
      <p:sp>
        <p:nvSpPr>
          <p:cNvPr id="49" name="Text Placeholder 35">
            <a:extLst>
              <a:ext uri="{FF2B5EF4-FFF2-40B4-BE49-F238E27FC236}">
                <a16:creationId xmlns:a16="http://schemas.microsoft.com/office/drawing/2014/main" id="{7F1FBAA2-557A-A949-8434-28D6AADB8705}"/>
              </a:ext>
            </a:extLst>
          </p:cNvPr>
          <p:cNvSpPr>
            <a:spLocks noGrp="1"/>
          </p:cNvSpPr>
          <p:nvPr>
            <p:ph type="body" sz="quarter" idx="41"/>
          </p:nvPr>
        </p:nvSpPr>
        <p:spPr>
          <a:xfrm>
            <a:off x="1503770" y="3416846"/>
            <a:ext cx="3900845" cy="359325"/>
          </a:xfrm>
          <a:prstGeom prst="rect">
            <a:avLst/>
          </a:prstGeom>
        </p:spPr>
        <p:txBody>
          <a:bodyPr wrap="square" lIns="0" tIns="0" rIns="0" bIns="0">
            <a:noAutofit/>
          </a:bodyPr>
          <a:lstStyle>
            <a:lvl1pPr>
              <a:lnSpc>
                <a:spcPct val="100000"/>
              </a:lnSpc>
              <a:spcBef>
                <a:spcPts val="800"/>
              </a:spcBef>
              <a:spcAft>
                <a:spcPts val="0"/>
              </a:spcAft>
              <a:defRPr sz="2400" b="0">
                <a:solidFill>
                  <a:schemeClr val="bg1"/>
                </a:solidFill>
              </a:defRPr>
            </a:lvl1pPr>
          </a:lstStyle>
          <a:p>
            <a:pPr lvl="0"/>
            <a:endParaRPr lang="en-US" dirty="0"/>
          </a:p>
        </p:txBody>
      </p:sp>
      <p:cxnSp>
        <p:nvCxnSpPr>
          <p:cNvPr id="50" name="Straight Connector 49">
            <a:extLst>
              <a:ext uri="{FF2B5EF4-FFF2-40B4-BE49-F238E27FC236}">
                <a16:creationId xmlns:a16="http://schemas.microsoft.com/office/drawing/2014/main" id="{FEC2FBDB-AB8B-B24E-82E3-D7A83BE75934}"/>
              </a:ext>
            </a:extLst>
          </p:cNvPr>
          <p:cNvCxnSpPr>
            <a:cxnSpLocks/>
          </p:cNvCxnSpPr>
          <p:nvPr userDrawn="1"/>
        </p:nvCxnSpPr>
        <p:spPr>
          <a:xfrm>
            <a:off x="1308833" y="3416846"/>
            <a:ext cx="0" cy="526675"/>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59513BCE-950E-0846-8D65-DB1F6AD4C0F0}"/>
              </a:ext>
            </a:extLst>
          </p:cNvPr>
          <p:cNvCxnSpPr>
            <a:cxnSpLocks/>
          </p:cNvCxnSpPr>
          <p:nvPr userDrawn="1"/>
        </p:nvCxnSpPr>
        <p:spPr>
          <a:xfrm>
            <a:off x="1308833" y="5622339"/>
            <a:ext cx="0" cy="526675"/>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94DB6EF1-E0DC-1143-8C1C-9491DAB1A7C2}"/>
              </a:ext>
            </a:extLst>
          </p:cNvPr>
          <p:cNvCxnSpPr>
            <a:cxnSpLocks/>
          </p:cNvCxnSpPr>
          <p:nvPr userDrawn="1"/>
        </p:nvCxnSpPr>
        <p:spPr>
          <a:xfrm>
            <a:off x="1308833" y="4864093"/>
            <a:ext cx="0" cy="526675"/>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3D56B9FA-5C62-164F-8B8F-29C68CA716E4}"/>
              </a:ext>
            </a:extLst>
          </p:cNvPr>
          <p:cNvCxnSpPr>
            <a:cxnSpLocks/>
          </p:cNvCxnSpPr>
          <p:nvPr userDrawn="1"/>
        </p:nvCxnSpPr>
        <p:spPr>
          <a:xfrm>
            <a:off x="1308833" y="4155058"/>
            <a:ext cx="0" cy="526675"/>
          </a:xfrm>
          <a:prstGeom prst="line">
            <a:avLst/>
          </a:prstGeom>
        </p:spPr>
        <p:style>
          <a:lnRef idx="1">
            <a:schemeClr val="accent2"/>
          </a:lnRef>
          <a:fillRef idx="0">
            <a:schemeClr val="accent2"/>
          </a:fillRef>
          <a:effectRef idx="0">
            <a:schemeClr val="accent2"/>
          </a:effectRef>
          <a:fontRef idx="minor">
            <a:schemeClr val="tx1"/>
          </a:fontRef>
        </p:style>
      </p:cxnSp>
      <p:sp>
        <p:nvSpPr>
          <p:cNvPr id="54" name="Text Placeholder 35">
            <a:extLst>
              <a:ext uri="{FF2B5EF4-FFF2-40B4-BE49-F238E27FC236}">
                <a16:creationId xmlns:a16="http://schemas.microsoft.com/office/drawing/2014/main" id="{342C46D3-E784-A541-ACDA-F827CB9F13F4}"/>
              </a:ext>
            </a:extLst>
          </p:cNvPr>
          <p:cNvSpPr>
            <a:spLocks noGrp="1"/>
          </p:cNvSpPr>
          <p:nvPr>
            <p:ph type="body" sz="quarter" idx="42"/>
          </p:nvPr>
        </p:nvSpPr>
        <p:spPr>
          <a:xfrm>
            <a:off x="1503770" y="4155058"/>
            <a:ext cx="3900845" cy="359325"/>
          </a:xfrm>
          <a:prstGeom prst="rect">
            <a:avLst/>
          </a:prstGeom>
        </p:spPr>
        <p:txBody>
          <a:bodyPr wrap="square" lIns="0" tIns="0" rIns="0" bIns="0">
            <a:noAutofit/>
          </a:bodyPr>
          <a:lstStyle>
            <a:lvl1pPr>
              <a:lnSpc>
                <a:spcPct val="100000"/>
              </a:lnSpc>
              <a:spcBef>
                <a:spcPts val="800"/>
              </a:spcBef>
              <a:spcAft>
                <a:spcPts val="0"/>
              </a:spcAft>
              <a:defRPr sz="2400" b="0">
                <a:solidFill>
                  <a:schemeClr val="bg1"/>
                </a:solidFill>
              </a:defRPr>
            </a:lvl1pPr>
          </a:lstStyle>
          <a:p>
            <a:pPr lvl="0"/>
            <a:endParaRPr lang="en-US" dirty="0"/>
          </a:p>
        </p:txBody>
      </p:sp>
      <p:sp>
        <p:nvSpPr>
          <p:cNvPr id="55" name="Text Placeholder 35">
            <a:extLst>
              <a:ext uri="{FF2B5EF4-FFF2-40B4-BE49-F238E27FC236}">
                <a16:creationId xmlns:a16="http://schemas.microsoft.com/office/drawing/2014/main" id="{C438BA60-9D36-C444-806B-1E59F90DC12A}"/>
              </a:ext>
            </a:extLst>
          </p:cNvPr>
          <p:cNvSpPr>
            <a:spLocks noGrp="1"/>
          </p:cNvSpPr>
          <p:nvPr>
            <p:ph type="body" sz="quarter" idx="43"/>
          </p:nvPr>
        </p:nvSpPr>
        <p:spPr>
          <a:xfrm>
            <a:off x="1503770" y="4887453"/>
            <a:ext cx="3900845" cy="359325"/>
          </a:xfrm>
          <a:prstGeom prst="rect">
            <a:avLst/>
          </a:prstGeom>
        </p:spPr>
        <p:txBody>
          <a:bodyPr wrap="square" lIns="0" tIns="0" rIns="0" bIns="0">
            <a:noAutofit/>
          </a:bodyPr>
          <a:lstStyle>
            <a:lvl1pPr>
              <a:lnSpc>
                <a:spcPct val="100000"/>
              </a:lnSpc>
              <a:spcBef>
                <a:spcPts val="800"/>
              </a:spcBef>
              <a:spcAft>
                <a:spcPts val="0"/>
              </a:spcAft>
              <a:defRPr sz="2400" b="0">
                <a:solidFill>
                  <a:schemeClr val="bg1"/>
                </a:solidFill>
              </a:defRPr>
            </a:lvl1pPr>
          </a:lstStyle>
          <a:p>
            <a:pPr lvl="0"/>
            <a:endParaRPr lang="en-US" dirty="0"/>
          </a:p>
        </p:txBody>
      </p:sp>
      <p:sp>
        <p:nvSpPr>
          <p:cNvPr id="56" name="Text Placeholder 35">
            <a:extLst>
              <a:ext uri="{FF2B5EF4-FFF2-40B4-BE49-F238E27FC236}">
                <a16:creationId xmlns:a16="http://schemas.microsoft.com/office/drawing/2014/main" id="{6443DF83-3D94-6145-9F41-39E200C9895B}"/>
              </a:ext>
            </a:extLst>
          </p:cNvPr>
          <p:cNvSpPr>
            <a:spLocks noGrp="1"/>
          </p:cNvSpPr>
          <p:nvPr>
            <p:ph type="body" sz="quarter" idx="44"/>
          </p:nvPr>
        </p:nvSpPr>
        <p:spPr>
          <a:xfrm>
            <a:off x="1503770" y="5632588"/>
            <a:ext cx="3900845" cy="359325"/>
          </a:xfrm>
          <a:prstGeom prst="rect">
            <a:avLst/>
          </a:prstGeom>
        </p:spPr>
        <p:txBody>
          <a:bodyPr wrap="square" lIns="0" tIns="0" rIns="0" bIns="0">
            <a:noAutofit/>
          </a:bodyPr>
          <a:lstStyle>
            <a:lvl1pPr>
              <a:lnSpc>
                <a:spcPct val="100000"/>
              </a:lnSpc>
              <a:spcBef>
                <a:spcPts val="800"/>
              </a:spcBef>
              <a:spcAft>
                <a:spcPts val="0"/>
              </a:spcAft>
              <a:defRPr sz="2400" b="0">
                <a:solidFill>
                  <a:schemeClr val="bg1"/>
                </a:solidFill>
              </a:defRPr>
            </a:lvl1pPr>
          </a:lstStyle>
          <a:p>
            <a:pPr lvl="0"/>
            <a:endParaRPr lang="en-US" dirty="0"/>
          </a:p>
        </p:txBody>
      </p:sp>
    </p:spTree>
    <p:extLst>
      <p:ext uri="{BB962C8B-B14F-4D97-AF65-F5344CB8AC3E}">
        <p14:creationId xmlns:p14="http://schemas.microsoft.com/office/powerpoint/2010/main" val="72951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4" name="Picture Placeholder 113">
            <a:extLst>
              <a:ext uri="{FF2B5EF4-FFF2-40B4-BE49-F238E27FC236}">
                <a16:creationId xmlns:a16="http://schemas.microsoft.com/office/drawing/2014/main" id="{DF62DD42-8C5F-4DE9-B17D-24C3E6D2FD3B}"/>
              </a:ext>
            </a:extLst>
          </p:cNvPr>
          <p:cNvSpPr>
            <a:spLocks noGrp="1"/>
          </p:cNvSpPr>
          <p:nvPr>
            <p:ph type="pic" sz="quarter" idx="33"/>
          </p:nvPr>
        </p:nvSpPr>
        <p:spPr>
          <a:xfrm>
            <a:off x="7324725" y="-1"/>
            <a:ext cx="4867276" cy="6858000"/>
          </a:xfrm>
          <a:custGeom>
            <a:avLst/>
            <a:gdLst>
              <a:gd name="connsiteX0" fmla="*/ 0 w 4867276"/>
              <a:gd name="connsiteY0" fmla="*/ 0 h 6858000"/>
              <a:gd name="connsiteX1" fmla="*/ 4867276 w 4867276"/>
              <a:gd name="connsiteY1" fmla="*/ 0 h 6858000"/>
              <a:gd name="connsiteX2" fmla="*/ 4867276 w 4867276"/>
              <a:gd name="connsiteY2" fmla="*/ 6858000 h 6858000"/>
              <a:gd name="connsiteX3" fmla="*/ 0 w 4867276"/>
              <a:gd name="connsiteY3" fmla="*/ 6858000 h 6858000"/>
              <a:gd name="connsiteX4" fmla="*/ 0 w 4867276"/>
              <a:gd name="connsiteY4" fmla="*/ 6391275 h 6858000"/>
              <a:gd name="connsiteX5" fmla="*/ 4400550 w 4867276"/>
              <a:gd name="connsiteY5" fmla="*/ 6391275 h 6858000"/>
              <a:gd name="connsiteX6" fmla="*/ 4400550 w 4867276"/>
              <a:gd name="connsiteY6" fmla="*/ 3067050 h 6858000"/>
              <a:gd name="connsiteX7" fmla="*/ 0 w 4867276"/>
              <a:gd name="connsiteY7" fmla="*/ 30670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7276" h="6858000">
                <a:moveTo>
                  <a:pt x="0" y="0"/>
                </a:moveTo>
                <a:lnTo>
                  <a:pt x="4867276" y="0"/>
                </a:lnTo>
                <a:lnTo>
                  <a:pt x="4867276" y="6858000"/>
                </a:lnTo>
                <a:lnTo>
                  <a:pt x="0" y="6858000"/>
                </a:lnTo>
                <a:lnTo>
                  <a:pt x="0" y="6391275"/>
                </a:lnTo>
                <a:lnTo>
                  <a:pt x="4400550" y="6391275"/>
                </a:lnTo>
                <a:lnTo>
                  <a:pt x="4400550" y="3067050"/>
                </a:lnTo>
                <a:lnTo>
                  <a:pt x="0" y="3067050"/>
                </a:lnTo>
                <a:close/>
              </a:path>
            </a:pathLst>
          </a:custGeom>
        </p:spPr>
        <p:txBody>
          <a:bodyPr wrap="square">
            <a:noAutofit/>
          </a:bodyPr>
          <a:lstStyle/>
          <a:p>
            <a:endParaRPr lang="en-US" dirty="0"/>
          </a:p>
        </p:txBody>
      </p:sp>
      <p:sp>
        <p:nvSpPr>
          <p:cNvPr id="8" name="Text Placeholder 35">
            <a:extLst>
              <a:ext uri="{FF2B5EF4-FFF2-40B4-BE49-F238E27FC236}">
                <a16:creationId xmlns:a16="http://schemas.microsoft.com/office/drawing/2014/main" id="{747902D5-D205-4B6E-8079-0783F4771974}"/>
              </a:ext>
            </a:extLst>
          </p:cNvPr>
          <p:cNvSpPr>
            <a:spLocks noGrp="1"/>
          </p:cNvSpPr>
          <p:nvPr>
            <p:ph type="body" sz="quarter" idx="11"/>
          </p:nvPr>
        </p:nvSpPr>
        <p:spPr>
          <a:xfrm>
            <a:off x="742950" y="564112"/>
            <a:ext cx="6115049" cy="1121813"/>
          </a:xfrm>
          <a:prstGeom prst="rect">
            <a:avLst/>
          </a:prstGeom>
        </p:spPr>
        <p:txBody>
          <a:bodyPr wrap="square" lIns="0" tIns="0" rIns="0" bIns="0">
            <a:noAutofit/>
          </a:bodyPr>
          <a:lstStyle>
            <a:lvl1pPr marL="91440" indent="0">
              <a:lnSpc>
                <a:spcPts val="4600"/>
              </a:lnSpc>
              <a:spcBef>
                <a:spcPts val="0"/>
              </a:spcBef>
              <a:spcAft>
                <a:spcPts val="0"/>
              </a:spcAft>
              <a:buNone/>
              <a:defRPr sz="3600" b="1">
                <a:solidFill>
                  <a:schemeClr val="tx1"/>
                </a:solidFill>
              </a:defRPr>
            </a:lvl1pPr>
          </a:lstStyle>
          <a:p>
            <a:pPr lvl="0"/>
            <a:endParaRPr lang="en-US" dirty="0"/>
          </a:p>
        </p:txBody>
      </p:sp>
      <p:sp>
        <p:nvSpPr>
          <p:cNvPr id="9" name="Text Placeholder 35">
            <a:extLst>
              <a:ext uri="{FF2B5EF4-FFF2-40B4-BE49-F238E27FC236}">
                <a16:creationId xmlns:a16="http://schemas.microsoft.com/office/drawing/2014/main" id="{4E1DD58D-DEDC-4D47-A43D-31B18E9AADD5}"/>
              </a:ext>
            </a:extLst>
          </p:cNvPr>
          <p:cNvSpPr>
            <a:spLocks noGrp="1"/>
          </p:cNvSpPr>
          <p:nvPr>
            <p:ph type="body" sz="quarter" idx="12"/>
          </p:nvPr>
        </p:nvSpPr>
        <p:spPr>
          <a:xfrm>
            <a:off x="742950" y="1796531"/>
            <a:ext cx="6115049" cy="1051444"/>
          </a:xfrm>
          <a:prstGeom prst="rect">
            <a:avLst/>
          </a:prstGeom>
        </p:spPr>
        <p:txBody>
          <a:bodyPr wrap="square" lIns="0" tIns="0" rIns="0" bIns="0">
            <a:noAutofit/>
          </a:bodyPr>
          <a:lstStyle>
            <a:lvl1pPr indent="0">
              <a:lnSpc>
                <a:spcPts val="2000"/>
              </a:lnSpc>
              <a:spcBef>
                <a:spcPts val="800"/>
              </a:spcBef>
              <a:spcAft>
                <a:spcPts val="0"/>
              </a:spcAft>
              <a:buNone/>
              <a:defRPr sz="2400" b="0">
                <a:solidFill>
                  <a:schemeClr val="tx1"/>
                </a:solidFill>
              </a:defRPr>
            </a:lvl1pPr>
          </a:lstStyle>
          <a:p>
            <a:pPr lvl="0"/>
            <a:endParaRPr lang="en-US" dirty="0"/>
          </a:p>
        </p:txBody>
      </p:sp>
      <p:sp>
        <p:nvSpPr>
          <p:cNvPr id="115" name="Rectangle 114">
            <a:extLst>
              <a:ext uri="{FF2B5EF4-FFF2-40B4-BE49-F238E27FC236}">
                <a16:creationId xmlns:a16="http://schemas.microsoft.com/office/drawing/2014/main" id="{2E74994A-BC28-429C-A275-D7F8FFFFECC4}"/>
              </a:ext>
            </a:extLst>
          </p:cNvPr>
          <p:cNvSpPr/>
          <p:nvPr userDrawn="1"/>
        </p:nvSpPr>
        <p:spPr>
          <a:xfrm>
            <a:off x="466725" y="3067050"/>
            <a:ext cx="11258550" cy="3324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 Placeholder 35">
            <a:extLst>
              <a:ext uri="{FF2B5EF4-FFF2-40B4-BE49-F238E27FC236}">
                <a16:creationId xmlns:a16="http://schemas.microsoft.com/office/drawing/2014/main" id="{CD950E10-9EA3-433E-8993-BA62AE5B7F3C}"/>
              </a:ext>
            </a:extLst>
          </p:cNvPr>
          <p:cNvSpPr>
            <a:spLocks noGrp="1"/>
          </p:cNvSpPr>
          <p:nvPr>
            <p:ph type="body" sz="quarter" idx="16"/>
          </p:nvPr>
        </p:nvSpPr>
        <p:spPr>
          <a:xfrm>
            <a:off x="1471557" y="3576577"/>
            <a:ext cx="2529428" cy="2534856"/>
          </a:xfrm>
          <a:prstGeom prst="rect">
            <a:avLst/>
          </a:prstGeom>
        </p:spPr>
        <p:txBody>
          <a:bodyPr wrap="square" lIns="0" tIns="0" rIns="0" bIns="0">
            <a:noAutofit/>
          </a:bodyPr>
          <a:lstStyle>
            <a:lvl1pPr>
              <a:lnSpc>
                <a:spcPct val="100000"/>
              </a:lnSpc>
              <a:spcBef>
                <a:spcPts val="800"/>
              </a:spcBef>
              <a:spcAft>
                <a:spcPts val="0"/>
              </a:spcAft>
              <a:defRPr sz="2400" b="0" kern="1200" baseline="0">
                <a:solidFill>
                  <a:schemeClr val="bg1"/>
                </a:solidFill>
              </a:defRPr>
            </a:lvl1pPr>
          </a:lstStyle>
          <a:p>
            <a:pPr lvl="0"/>
            <a:endParaRPr lang="en-US" dirty="0"/>
          </a:p>
        </p:txBody>
      </p:sp>
      <p:sp>
        <p:nvSpPr>
          <p:cNvPr id="118" name="Text Placeholder 35">
            <a:extLst>
              <a:ext uri="{FF2B5EF4-FFF2-40B4-BE49-F238E27FC236}">
                <a16:creationId xmlns:a16="http://schemas.microsoft.com/office/drawing/2014/main" id="{902CFD5E-54A6-4995-9266-7AB1C56EF3C0}"/>
              </a:ext>
            </a:extLst>
          </p:cNvPr>
          <p:cNvSpPr>
            <a:spLocks noGrp="1"/>
          </p:cNvSpPr>
          <p:nvPr>
            <p:ph type="body" sz="quarter" idx="17" hasCustomPrompt="1"/>
          </p:nvPr>
        </p:nvSpPr>
        <p:spPr>
          <a:xfrm>
            <a:off x="759438" y="4073189"/>
            <a:ext cx="421347"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bg2"/>
                </a:solidFill>
              </a:defRPr>
            </a:lvl1pPr>
          </a:lstStyle>
          <a:p>
            <a:pPr lvl="0"/>
            <a:r>
              <a:rPr lang="en-US" dirty="0"/>
              <a:t>01</a:t>
            </a:r>
          </a:p>
        </p:txBody>
      </p:sp>
      <p:cxnSp>
        <p:nvCxnSpPr>
          <p:cNvPr id="119" name="Straight Connector 118">
            <a:extLst>
              <a:ext uri="{FF2B5EF4-FFF2-40B4-BE49-F238E27FC236}">
                <a16:creationId xmlns:a16="http://schemas.microsoft.com/office/drawing/2014/main" id="{B244EA7F-2C4A-49EF-85A5-7373281D90EB}"/>
              </a:ext>
            </a:extLst>
          </p:cNvPr>
          <p:cNvCxnSpPr>
            <a:cxnSpLocks/>
          </p:cNvCxnSpPr>
          <p:nvPr userDrawn="1"/>
        </p:nvCxnSpPr>
        <p:spPr>
          <a:xfrm>
            <a:off x="1326170" y="4051143"/>
            <a:ext cx="0" cy="1230864"/>
          </a:xfrm>
          <a:prstGeom prst="line">
            <a:avLst/>
          </a:prstGeom>
        </p:spPr>
        <p:style>
          <a:lnRef idx="1">
            <a:schemeClr val="accent2"/>
          </a:lnRef>
          <a:fillRef idx="0">
            <a:schemeClr val="accent2"/>
          </a:fillRef>
          <a:effectRef idx="0">
            <a:schemeClr val="accent2"/>
          </a:effectRef>
          <a:fontRef idx="minor">
            <a:schemeClr val="tx1"/>
          </a:fontRef>
        </p:style>
      </p:cxnSp>
      <p:sp>
        <p:nvSpPr>
          <p:cNvPr id="125" name="Text Placeholder 35">
            <a:extLst>
              <a:ext uri="{FF2B5EF4-FFF2-40B4-BE49-F238E27FC236}">
                <a16:creationId xmlns:a16="http://schemas.microsoft.com/office/drawing/2014/main" id="{22671970-E910-449D-9780-696EBD0DA1CD}"/>
              </a:ext>
            </a:extLst>
          </p:cNvPr>
          <p:cNvSpPr>
            <a:spLocks noGrp="1"/>
          </p:cNvSpPr>
          <p:nvPr>
            <p:ph type="body" sz="quarter" idx="22"/>
          </p:nvPr>
        </p:nvSpPr>
        <p:spPr>
          <a:xfrm>
            <a:off x="5168220" y="3576577"/>
            <a:ext cx="2529428" cy="2534856"/>
          </a:xfrm>
          <a:prstGeom prst="rect">
            <a:avLst/>
          </a:prstGeom>
        </p:spPr>
        <p:txBody>
          <a:bodyPr wrap="square" lIns="0" tIns="0" rIns="0" bIns="0">
            <a:noAutofit/>
          </a:bodyPr>
          <a:lstStyle>
            <a:lvl1pPr>
              <a:lnSpc>
                <a:spcPts val="1700"/>
              </a:lnSpc>
              <a:spcBef>
                <a:spcPts val="800"/>
              </a:spcBef>
              <a:spcAft>
                <a:spcPts val="0"/>
              </a:spcAft>
              <a:defRPr lang="en-US" sz="2400" b="0" baseline="0" dirty="0">
                <a:solidFill>
                  <a:schemeClr val="bg1"/>
                </a:solidFill>
              </a:defRPr>
            </a:lvl1pPr>
          </a:lstStyle>
          <a:p>
            <a:pPr lvl="0">
              <a:lnSpc>
                <a:spcPct val="100000"/>
              </a:lnSpc>
              <a:spcBef>
                <a:spcPts val="800"/>
              </a:spcBef>
              <a:spcAft>
                <a:spcPts val="0"/>
              </a:spcAft>
            </a:pPr>
            <a:endParaRPr lang="en-US" dirty="0"/>
          </a:p>
        </p:txBody>
      </p:sp>
      <p:sp>
        <p:nvSpPr>
          <p:cNvPr id="126" name="Text Placeholder 35">
            <a:extLst>
              <a:ext uri="{FF2B5EF4-FFF2-40B4-BE49-F238E27FC236}">
                <a16:creationId xmlns:a16="http://schemas.microsoft.com/office/drawing/2014/main" id="{9D533C81-9B9C-40F0-9B45-59A75FC4EB50}"/>
              </a:ext>
            </a:extLst>
          </p:cNvPr>
          <p:cNvSpPr>
            <a:spLocks noGrp="1"/>
          </p:cNvSpPr>
          <p:nvPr>
            <p:ph type="body" sz="quarter" idx="23" hasCustomPrompt="1"/>
          </p:nvPr>
        </p:nvSpPr>
        <p:spPr>
          <a:xfrm>
            <a:off x="4422582" y="4073188"/>
            <a:ext cx="421347"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bg2"/>
                </a:solidFill>
              </a:defRPr>
            </a:lvl1pPr>
          </a:lstStyle>
          <a:p>
            <a:pPr lvl="0"/>
            <a:r>
              <a:rPr lang="en-US" dirty="0"/>
              <a:t>02</a:t>
            </a:r>
          </a:p>
        </p:txBody>
      </p:sp>
      <p:cxnSp>
        <p:nvCxnSpPr>
          <p:cNvPr id="127" name="Straight Connector 126">
            <a:extLst>
              <a:ext uri="{FF2B5EF4-FFF2-40B4-BE49-F238E27FC236}">
                <a16:creationId xmlns:a16="http://schemas.microsoft.com/office/drawing/2014/main" id="{D92B1703-15BC-4249-83D7-E5A4A2E2188E}"/>
              </a:ext>
            </a:extLst>
          </p:cNvPr>
          <p:cNvCxnSpPr>
            <a:cxnSpLocks/>
          </p:cNvCxnSpPr>
          <p:nvPr userDrawn="1"/>
        </p:nvCxnSpPr>
        <p:spPr>
          <a:xfrm>
            <a:off x="4979966" y="4051143"/>
            <a:ext cx="0" cy="1230864"/>
          </a:xfrm>
          <a:prstGeom prst="line">
            <a:avLst/>
          </a:prstGeom>
        </p:spPr>
        <p:style>
          <a:lnRef idx="1">
            <a:schemeClr val="accent2"/>
          </a:lnRef>
          <a:fillRef idx="0">
            <a:schemeClr val="accent2"/>
          </a:fillRef>
          <a:effectRef idx="0">
            <a:schemeClr val="accent2"/>
          </a:effectRef>
          <a:fontRef idx="minor">
            <a:schemeClr val="tx1"/>
          </a:fontRef>
        </p:style>
      </p:cxnSp>
      <p:sp>
        <p:nvSpPr>
          <p:cNvPr id="133" name="Text Placeholder 35">
            <a:extLst>
              <a:ext uri="{FF2B5EF4-FFF2-40B4-BE49-F238E27FC236}">
                <a16:creationId xmlns:a16="http://schemas.microsoft.com/office/drawing/2014/main" id="{0735C504-46BF-48F5-BE96-2101626299C7}"/>
              </a:ext>
            </a:extLst>
          </p:cNvPr>
          <p:cNvSpPr>
            <a:spLocks noGrp="1"/>
          </p:cNvSpPr>
          <p:nvPr>
            <p:ph type="body" sz="quarter" idx="28"/>
          </p:nvPr>
        </p:nvSpPr>
        <p:spPr>
          <a:xfrm>
            <a:off x="8832850" y="3576577"/>
            <a:ext cx="2529426" cy="2534856"/>
          </a:xfrm>
          <a:prstGeom prst="rect">
            <a:avLst/>
          </a:prstGeom>
        </p:spPr>
        <p:txBody>
          <a:bodyPr wrap="square" lIns="0" tIns="0" rIns="0" bIns="0">
            <a:noAutofit/>
          </a:bodyPr>
          <a:lstStyle>
            <a:lvl1pPr>
              <a:lnSpc>
                <a:spcPts val="1700"/>
              </a:lnSpc>
              <a:spcBef>
                <a:spcPts val="800"/>
              </a:spcBef>
              <a:spcAft>
                <a:spcPts val="0"/>
              </a:spcAft>
              <a:defRPr lang="en-US" sz="2400" b="0" baseline="0" dirty="0">
                <a:solidFill>
                  <a:schemeClr val="bg1"/>
                </a:solidFill>
              </a:defRPr>
            </a:lvl1pPr>
          </a:lstStyle>
          <a:p>
            <a:pPr lvl="0">
              <a:lnSpc>
                <a:spcPct val="100000"/>
              </a:lnSpc>
              <a:spcBef>
                <a:spcPts val="800"/>
              </a:spcBef>
              <a:spcAft>
                <a:spcPts val="0"/>
              </a:spcAft>
            </a:pPr>
            <a:endParaRPr lang="en-US" dirty="0"/>
          </a:p>
        </p:txBody>
      </p:sp>
      <p:sp>
        <p:nvSpPr>
          <p:cNvPr id="134" name="Text Placeholder 35">
            <a:extLst>
              <a:ext uri="{FF2B5EF4-FFF2-40B4-BE49-F238E27FC236}">
                <a16:creationId xmlns:a16="http://schemas.microsoft.com/office/drawing/2014/main" id="{449D2FE1-ADD3-4D2B-A155-F09EA1357A5C}"/>
              </a:ext>
            </a:extLst>
          </p:cNvPr>
          <p:cNvSpPr>
            <a:spLocks noGrp="1"/>
          </p:cNvSpPr>
          <p:nvPr>
            <p:ph type="body" sz="quarter" idx="29" hasCustomPrompt="1"/>
          </p:nvPr>
        </p:nvSpPr>
        <p:spPr>
          <a:xfrm>
            <a:off x="8101955" y="4073188"/>
            <a:ext cx="421347"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bg2"/>
                </a:solidFill>
              </a:defRPr>
            </a:lvl1pPr>
          </a:lstStyle>
          <a:p>
            <a:pPr lvl="0"/>
            <a:r>
              <a:rPr lang="en-US" dirty="0"/>
              <a:t>03</a:t>
            </a:r>
          </a:p>
        </p:txBody>
      </p:sp>
      <p:cxnSp>
        <p:nvCxnSpPr>
          <p:cNvPr id="135" name="Straight Connector 134">
            <a:extLst>
              <a:ext uri="{FF2B5EF4-FFF2-40B4-BE49-F238E27FC236}">
                <a16:creationId xmlns:a16="http://schemas.microsoft.com/office/drawing/2014/main" id="{DD1D6654-B5B1-4296-9A3A-2F5D3315DAAB}"/>
              </a:ext>
            </a:extLst>
          </p:cNvPr>
          <p:cNvCxnSpPr>
            <a:cxnSpLocks/>
          </p:cNvCxnSpPr>
          <p:nvPr userDrawn="1"/>
        </p:nvCxnSpPr>
        <p:spPr>
          <a:xfrm>
            <a:off x="8667746" y="4051143"/>
            <a:ext cx="0" cy="123086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2518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4EF114E3-10EF-4EF5-A7D9-CED47ADBE555}"/>
              </a:ext>
            </a:extLst>
          </p:cNvPr>
          <p:cNvSpPr>
            <a:spLocks noGrp="1"/>
          </p:cNvSpPr>
          <p:nvPr>
            <p:ph type="pic" sz="quarter" idx="10"/>
          </p:nvPr>
        </p:nvSpPr>
        <p:spPr>
          <a:xfrm>
            <a:off x="6096000" y="0"/>
            <a:ext cx="6096000" cy="6858000"/>
          </a:xfrm>
          <a:custGeom>
            <a:avLst/>
            <a:gdLst>
              <a:gd name="connsiteX0" fmla="*/ 2676786 w 5809040"/>
              <a:gd name="connsiteY0" fmla="*/ 0 h 6858000"/>
              <a:gd name="connsiteX1" fmla="*/ 5809040 w 5809040"/>
              <a:gd name="connsiteY1" fmla="*/ 0 h 6858000"/>
              <a:gd name="connsiteX2" fmla="*/ 5809040 w 5809040"/>
              <a:gd name="connsiteY2" fmla="*/ 6858000 h 6858000"/>
              <a:gd name="connsiteX3" fmla="*/ 0 w 58090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09040" h="6858000">
                <a:moveTo>
                  <a:pt x="2676786" y="0"/>
                </a:moveTo>
                <a:lnTo>
                  <a:pt x="5809040" y="0"/>
                </a:lnTo>
                <a:lnTo>
                  <a:pt x="5809040" y="6858000"/>
                </a:lnTo>
                <a:lnTo>
                  <a:pt x="0" y="6858000"/>
                </a:lnTo>
                <a:close/>
              </a:path>
            </a:pathLst>
          </a:custGeom>
        </p:spPr>
        <p:txBody>
          <a:bodyPr wrap="square">
            <a:noAutofit/>
          </a:bodyPr>
          <a:lstStyle>
            <a:lvl1pPr>
              <a:defRPr lang="en-US" dirty="0"/>
            </a:lvl1pPr>
          </a:lstStyle>
          <a:p>
            <a:endParaRPr lang="en-US" dirty="0"/>
          </a:p>
        </p:txBody>
      </p:sp>
      <p:sp>
        <p:nvSpPr>
          <p:cNvPr id="31" name="Freeform: Shape 30">
            <a:extLst>
              <a:ext uri="{FF2B5EF4-FFF2-40B4-BE49-F238E27FC236}">
                <a16:creationId xmlns:a16="http://schemas.microsoft.com/office/drawing/2014/main" id="{EF06CEA1-FFCD-48C5-A2BE-D0291988091A}"/>
              </a:ext>
            </a:extLst>
          </p:cNvPr>
          <p:cNvSpPr/>
          <p:nvPr userDrawn="1"/>
        </p:nvSpPr>
        <p:spPr>
          <a:xfrm>
            <a:off x="0" y="0"/>
            <a:ext cx="9059746" cy="6858000"/>
          </a:xfrm>
          <a:custGeom>
            <a:avLst/>
            <a:gdLst>
              <a:gd name="connsiteX0" fmla="*/ 0 w 9059746"/>
              <a:gd name="connsiteY0" fmla="*/ 0 h 6858000"/>
              <a:gd name="connsiteX1" fmla="*/ 5095977 w 9059746"/>
              <a:gd name="connsiteY1" fmla="*/ 0 h 6858000"/>
              <a:gd name="connsiteX2" fmla="*/ 5334000 w 9059746"/>
              <a:gd name="connsiteY2" fmla="*/ 0 h 6858000"/>
              <a:gd name="connsiteX3" fmla="*/ 9059746 w 9059746"/>
              <a:gd name="connsiteY3" fmla="*/ 0 h 6858000"/>
              <a:gd name="connsiteX4" fmla="*/ 6382960 w 9059746"/>
              <a:gd name="connsiteY4" fmla="*/ 6858000 h 6858000"/>
              <a:gd name="connsiteX5" fmla="*/ 5334000 w 9059746"/>
              <a:gd name="connsiteY5" fmla="*/ 6858000 h 6858000"/>
              <a:gd name="connsiteX6" fmla="*/ 5095977 w 9059746"/>
              <a:gd name="connsiteY6" fmla="*/ 6858000 h 6858000"/>
              <a:gd name="connsiteX7" fmla="*/ 0 w 9059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9746" h="6858000">
                <a:moveTo>
                  <a:pt x="0" y="0"/>
                </a:moveTo>
                <a:lnTo>
                  <a:pt x="5095977" y="0"/>
                </a:lnTo>
                <a:lnTo>
                  <a:pt x="5334000" y="0"/>
                </a:lnTo>
                <a:lnTo>
                  <a:pt x="9059746" y="0"/>
                </a:lnTo>
                <a:lnTo>
                  <a:pt x="6382960" y="6858000"/>
                </a:lnTo>
                <a:lnTo>
                  <a:pt x="5334000" y="6858000"/>
                </a:lnTo>
                <a:lnTo>
                  <a:pt x="509597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35">
            <a:extLst>
              <a:ext uri="{FF2B5EF4-FFF2-40B4-BE49-F238E27FC236}">
                <a16:creationId xmlns:a16="http://schemas.microsoft.com/office/drawing/2014/main" id="{CD07FE36-87BD-4410-89E3-684074BDD7DE}"/>
              </a:ext>
            </a:extLst>
          </p:cNvPr>
          <p:cNvSpPr>
            <a:spLocks noGrp="1"/>
          </p:cNvSpPr>
          <p:nvPr>
            <p:ph type="body" sz="quarter" idx="11"/>
          </p:nvPr>
        </p:nvSpPr>
        <p:spPr>
          <a:xfrm>
            <a:off x="671396" y="740325"/>
            <a:ext cx="5856404" cy="1139275"/>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35" name="Text Placeholder 35">
            <a:extLst>
              <a:ext uri="{FF2B5EF4-FFF2-40B4-BE49-F238E27FC236}">
                <a16:creationId xmlns:a16="http://schemas.microsoft.com/office/drawing/2014/main" id="{2323CB39-C019-40CB-B6A1-AAEA44341A88}"/>
              </a:ext>
            </a:extLst>
          </p:cNvPr>
          <p:cNvSpPr>
            <a:spLocks noGrp="1"/>
          </p:cNvSpPr>
          <p:nvPr>
            <p:ph type="body" sz="quarter" idx="12"/>
          </p:nvPr>
        </p:nvSpPr>
        <p:spPr>
          <a:xfrm>
            <a:off x="671396" y="2036213"/>
            <a:ext cx="6643804" cy="1557888"/>
          </a:xfrm>
          <a:prstGeom prst="rect">
            <a:avLst/>
          </a:prstGeom>
        </p:spPr>
        <p:txBody>
          <a:bodyPr wrap="square" lIns="0" tIns="0" rIns="0" bIns="0">
            <a:noAutofit/>
          </a:bodyPr>
          <a:lstStyle>
            <a:lvl1pPr indent="0">
              <a:lnSpc>
                <a:spcPts val="2000"/>
              </a:lnSpc>
              <a:spcBef>
                <a:spcPts val="800"/>
              </a:spcBef>
              <a:spcAft>
                <a:spcPts val="0"/>
              </a:spcAft>
              <a:buNone/>
              <a:defRPr sz="2400" b="0">
                <a:solidFill>
                  <a:schemeClr val="bg1"/>
                </a:solidFill>
              </a:defRPr>
            </a:lvl1pPr>
          </a:lstStyle>
          <a:p>
            <a:pPr lvl="0"/>
            <a:endParaRPr lang="en-US" dirty="0"/>
          </a:p>
        </p:txBody>
      </p:sp>
    </p:spTree>
    <p:extLst>
      <p:ext uri="{BB962C8B-B14F-4D97-AF65-F5344CB8AC3E}">
        <p14:creationId xmlns:p14="http://schemas.microsoft.com/office/powerpoint/2010/main" val="193964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60DAA1-48E9-46F3-BCDC-E6486242F6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95571" y="610085"/>
            <a:ext cx="7488253" cy="1075840"/>
          </a:xfrm>
          <a:prstGeom prst="rect">
            <a:avLst/>
          </a:prstGeom>
        </p:spPr>
      </p:pic>
    </p:spTree>
    <p:extLst>
      <p:ext uri="{BB962C8B-B14F-4D97-AF65-F5344CB8AC3E}">
        <p14:creationId xmlns:p14="http://schemas.microsoft.com/office/powerpoint/2010/main" val="4275507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BBB19F1A-FA8F-47A3-BDC8-3C1869209382}"/>
              </a:ext>
            </a:extLst>
          </p:cNvPr>
          <p:cNvSpPr/>
          <p:nvPr userDrawn="1"/>
        </p:nvSpPr>
        <p:spPr>
          <a:xfrm flipH="1" flipV="1">
            <a:off x="7607300" y="0"/>
            <a:ext cx="4584700" cy="6858000"/>
          </a:xfrm>
          <a:custGeom>
            <a:avLst/>
            <a:gdLst>
              <a:gd name="connsiteX0" fmla="*/ 0 w 4051300"/>
              <a:gd name="connsiteY0" fmla="*/ 0 h 6858000"/>
              <a:gd name="connsiteX1" fmla="*/ 87531 w 4051300"/>
              <a:gd name="connsiteY1" fmla="*/ 0 h 6858000"/>
              <a:gd name="connsiteX2" fmla="*/ 325554 w 4051300"/>
              <a:gd name="connsiteY2" fmla="*/ 0 h 6858000"/>
              <a:gd name="connsiteX3" fmla="*/ 4051300 w 4051300"/>
              <a:gd name="connsiteY3" fmla="*/ 0 h 6858000"/>
              <a:gd name="connsiteX4" fmla="*/ 1374514 w 4051300"/>
              <a:gd name="connsiteY4" fmla="*/ 6858000 h 6858000"/>
              <a:gd name="connsiteX5" fmla="*/ 325554 w 4051300"/>
              <a:gd name="connsiteY5" fmla="*/ 6858000 h 6858000"/>
              <a:gd name="connsiteX6" fmla="*/ 87531 w 4051300"/>
              <a:gd name="connsiteY6" fmla="*/ 6858000 h 6858000"/>
              <a:gd name="connsiteX7" fmla="*/ 0 w 4051300"/>
              <a:gd name="connsiteY7" fmla="*/ 6858000 h 6858000"/>
              <a:gd name="connsiteX8" fmla="*/ 0 w 40513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300" h="6858000">
                <a:moveTo>
                  <a:pt x="0" y="0"/>
                </a:moveTo>
                <a:lnTo>
                  <a:pt x="87531" y="0"/>
                </a:lnTo>
                <a:lnTo>
                  <a:pt x="325554" y="0"/>
                </a:lnTo>
                <a:lnTo>
                  <a:pt x="4051300" y="0"/>
                </a:lnTo>
                <a:lnTo>
                  <a:pt x="1374514" y="6858000"/>
                </a:lnTo>
                <a:lnTo>
                  <a:pt x="325554" y="6858000"/>
                </a:lnTo>
                <a:lnTo>
                  <a:pt x="87531" y="6858000"/>
                </a:lnTo>
                <a:lnTo>
                  <a:pt x="0" y="6858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EAC86B05-C9BD-4BF9-96B2-9869EC02CCD6}"/>
              </a:ext>
            </a:extLst>
          </p:cNvPr>
          <p:cNvSpPr>
            <a:spLocks noGrp="1"/>
          </p:cNvSpPr>
          <p:nvPr>
            <p:ph type="pic" sz="quarter" idx="10"/>
          </p:nvPr>
        </p:nvSpPr>
        <p:spPr>
          <a:xfrm>
            <a:off x="7353300" y="606425"/>
            <a:ext cx="4178300" cy="5645150"/>
          </a:xfrm>
          <a:prstGeom prst="rect">
            <a:avLst/>
          </a:prstGeom>
          <a:solidFill>
            <a:schemeClr val="bg1"/>
          </a:solidFill>
        </p:spPr>
        <p:txBody>
          <a:bodyPr/>
          <a:lstStyle/>
          <a:p>
            <a:endParaRPr lang="en-US"/>
          </a:p>
        </p:txBody>
      </p:sp>
      <p:sp>
        <p:nvSpPr>
          <p:cNvPr id="10" name="Text Placeholder 35">
            <a:extLst>
              <a:ext uri="{FF2B5EF4-FFF2-40B4-BE49-F238E27FC236}">
                <a16:creationId xmlns:a16="http://schemas.microsoft.com/office/drawing/2014/main" id="{6AC446C4-8928-40C8-8024-2F2D617E893B}"/>
              </a:ext>
            </a:extLst>
          </p:cNvPr>
          <p:cNvSpPr>
            <a:spLocks noGrp="1"/>
          </p:cNvSpPr>
          <p:nvPr>
            <p:ph type="body" sz="quarter" idx="11" hasCustomPrompt="1"/>
          </p:nvPr>
        </p:nvSpPr>
        <p:spPr>
          <a:xfrm>
            <a:off x="671396" y="740325"/>
            <a:ext cx="6021504" cy="1190075"/>
          </a:xfrm>
          <a:prstGeom prst="rect">
            <a:avLst/>
          </a:prstGeom>
        </p:spPr>
        <p:txBody>
          <a:bodyPr wrap="square" lIns="0" tIns="0" rIns="0" bIns="0">
            <a:noAutofit/>
          </a:bodyPr>
          <a:lstStyle>
            <a:lvl1pPr indent="0">
              <a:lnSpc>
                <a:spcPts val="4600"/>
              </a:lnSpc>
              <a:buNone/>
              <a:defRPr sz="3600" b="1">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endParaRPr lang="en-US" dirty="0"/>
          </a:p>
        </p:txBody>
      </p:sp>
      <p:sp>
        <p:nvSpPr>
          <p:cNvPr id="11" name="Text Placeholder 35">
            <a:extLst>
              <a:ext uri="{FF2B5EF4-FFF2-40B4-BE49-F238E27FC236}">
                <a16:creationId xmlns:a16="http://schemas.microsoft.com/office/drawing/2014/main" id="{2440DA73-359A-483B-8314-97EC10DAFC6C}"/>
              </a:ext>
            </a:extLst>
          </p:cNvPr>
          <p:cNvSpPr>
            <a:spLocks noGrp="1"/>
          </p:cNvSpPr>
          <p:nvPr>
            <p:ph type="body" sz="quarter" idx="12" hasCustomPrompt="1"/>
          </p:nvPr>
        </p:nvSpPr>
        <p:spPr>
          <a:xfrm>
            <a:off x="671396" y="2112413"/>
            <a:ext cx="6021504" cy="999087"/>
          </a:xfrm>
          <a:prstGeom prst="rect">
            <a:avLst/>
          </a:prstGeom>
        </p:spPr>
        <p:txBody>
          <a:bodyPr wrap="square" lIns="0" tIns="0" rIns="0" bIns="0">
            <a:noAutofit/>
          </a:bodyPr>
          <a:lstStyle>
            <a:lvl1pPr indent="0">
              <a:lnSpc>
                <a:spcPts val="3000"/>
              </a:lnSpc>
              <a:spcBef>
                <a:spcPts val="800"/>
              </a:spcBef>
              <a:spcAft>
                <a:spcPts val="0"/>
              </a:spcAft>
              <a:buNone/>
              <a:defRPr sz="2400" b="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adipisicing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a:t>
            </a:r>
            <a:endParaRPr lang="en-US" dirty="0"/>
          </a:p>
        </p:txBody>
      </p:sp>
    </p:spTree>
    <p:extLst>
      <p:ext uri="{BB962C8B-B14F-4D97-AF65-F5344CB8AC3E}">
        <p14:creationId xmlns:p14="http://schemas.microsoft.com/office/powerpoint/2010/main" val="4013593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2AE4BE-5F39-4D50-A69D-BC0232A9608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5">
            <a:extLst>
              <a:ext uri="{FF2B5EF4-FFF2-40B4-BE49-F238E27FC236}">
                <a16:creationId xmlns:a16="http://schemas.microsoft.com/office/drawing/2014/main" id="{1D9ACF8F-554D-4949-A4AB-55833BA1FC9C}"/>
              </a:ext>
            </a:extLst>
          </p:cNvPr>
          <p:cNvSpPr>
            <a:spLocks noGrp="1"/>
          </p:cNvSpPr>
          <p:nvPr>
            <p:ph type="body" sz="quarter" idx="11"/>
          </p:nvPr>
        </p:nvSpPr>
        <p:spPr>
          <a:xfrm>
            <a:off x="3717131" y="676825"/>
            <a:ext cx="4757738" cy="569363"/>
          </a:xfrm>
          <a:prstGeom prst="rect">
            <a:avLst/>
          </a:prstGeom>
        </p:spPr>
        <p:txBody>
          <a:bodyPr wrap="square" lIns="0" tIns="0" rIns="0" bIns="0">
            <a:noAutofit/>
          </a:bodyPr>
          <a:lstStyle>
            <a:lvl1pPr indent="0" algn="ctr">
              <a:lnSpc>
                <a:spcPts val="4600"/>
              </a:lnSpc>
              <a:defRPr sz="3600" b="1">
                <a:solidFill>
                  <a:schemeClr val="bg1"/>
                </a:solidFill>
              </a:defRPr>
            </a:lvl1pPr>
          </a:lstStyle>
          <a:p>
            <a:pPr lvl="0"/>
            <a:endParaRPr lang="en-US" dirty="0"/>
          </a:p>
        </p:txBody>
      </p:sp>
      <p:sp>
        <p:nvSpPr>
          <p:cNvPr id="5" name="Text Placeholder 35">
            <a:extLst>
              <a:ext uri="{FF2B5EF4-FFF2-40B4-BE49-F238E27FC236}">
                <a16:creationId xmlns:a16="http://schemas.microsoft.com/office/drawing/2014/main" id="{322DFDEA-BE25-4A80-A988-22CF784B7A22}"/>
              </a:ext>
            </a:extLst>
          </p:cNvPr>
          <p:cNvSpPr>
            <a:spLocks noGrp="1"/>
          </p:cNvSpPr>
          <p:nvPr>
            <p:ph type="body" sz="quarter" idx="12"/>
          </p:nvPr>
        </p:nvSpPr>
        <p:spPr>
          <a:xfrm>
            <a:off x="2133600" y="1452013"/>
            <a:ext cx="7924800" cy="732387"/>
          </a:xfrm>
          <a:prstGeom prst="rect">
            <a:avLst/>
          </a:prstGeom>
        </p:spPr>
        <p:txBody>
          <a:bodyPr wrap="square" lIns="0" tIns="0" rIns="0" bIns="0">
            <a:noAutofit/>
          </a:bodyPr>
          <a:lstStyle>
            <a:lvl1pPr indent="0" algn="ctr">
              <a:lnSpc>
                <a:spcPts val="2000"/>
              </a:lnSpc>
              <a:spcBef>
                <a:spcPts val="800"/>
              </a:spcBef>
              <a:spcAft>
                <a:spcPts val="0"/>
              </a:spcAft>
              <a:defRPr sz="2400" b="0">
                <a:solidFill>
                  <a:schemeClr val="bg1"/>
                </a:solidFill>
              </a:defRPr>
            </a:lvl1pPr>
          </a:lstStyle>
          <a:p>
            <a:pPr lvl="0"/>
            <a:endParaRPr lang="en-US" dirty="0"/>
          </a:p>
        </p:txBody>
      </p:sp>
    </p:spTree>
    <p:extLst>
      <p:ext uri="{BB962C8B-B14F-4D97-AF65-F5344CB8AC3E}">
        <p14:creationId xmlns:p14="http://schemas.microsoft.com/office/powerpoint/2010/main" val="2900471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4FE4C-FE88-4671-B689-C39A522EF1E4}"/>
              </a:ext>
            </a:extLst>
          </p:cNvPr>
          <p:cNvPicPr>
            <a:picLocks noChangeAspect="1"/>
          </p:cNvPicPr>
          <p:nvPr userDrawn="1"/>
        </p:nvPicPr>
        <p:blipFill>
          <a:blip r:embed="rId2"/>
          <a:srcRect/>
          <a:stretch/>
        </p:blipFill>
        <p:spPr>
          <a:xfrm>
            <a:off x="0" y="0"/>
            <a:ext cx="12192000" cy="6858000"/>
          </a:xfrm>
          <a:prstGeom prst="rect">
            <a:avLst/>
          </a:prstGeom>
        </p:spPr>
      </p:pic>
      <p:sp>
        <p:nvSpPr>
          <p:cNvPr id="5" name="Text Placeholder 35">
            <a:extLst>
              <a:ext uri="{FF2B5EF4-FFF2-40B4-BE49-F238E27FC236}">
                <a16:creationId xmlns:a16="http://schemas.microsoft.com/office/drawing/2014/main" id="{A17494C3-C63F-4EB2-9C13-5794A6CAF929}"/>
              </a:ext>
            </a:extLst>
          </p:cNvPr>
          <p:cNvSpPr>
            <a:spLocks noGrp="1"/>
          </p:cNvSpPr>
          <p:nvPr>
            <p:ph type="body" sz="quarter" idx="11"/>
          </p:nvPr>
        </p:nvSpPr>
        <p:spPr>
          <a:xfrm>
            <a:off x="2951386" y="1814286"/>
            <a:ext cx="7107014" cy="2365828"/>
          </a:xfrm>
          <a:prstGeom prst="rect">
            <a:avLst/>
          </a:prstGeom>
        </p:spPr>
        <p:txBody>
          <a:bodyPr wrap="square" lIns="0" tIns="0" rIns="0" bIns="0">
            <a:noAutofit/>
          </a:bodyPr>
          <a:lstStyle>
            <a:lvl1pPr marL="0" indent="0" algn="ctr">
              <a:lnSpc>
                <a:spcPts val="3600"/>
              </a:lnSpc>
              <a:spcBef>
                <a:spcPts val="0"/>
              </a:spcBef>
              <a:spcAft>
                <a:spcPts val="0"/>
              </a:spcAft>
              <a:buNone/>
              <a:defRPr sz="2800" b="1" i="1">
                <a:solidFill>
                  <a:schemeClr val="bg1"/>
                </a:solidFill>
              </a:defRPr>
            </a:lvl1pPr>
          </a:lstStyle>
          <a:p>
            <a:pPr lvl="0"/>
            <a:endParaRPr lang="en-US" dirty="0"/>
          </a:p>
        </p:txBody>
      </p:sp>
      <p:sp>
        <p:nvSpPr>
          <p:cNvPr id="6" name="Text Placeholder 35">
            <a:extLst>
              <a:ext uri="{FF2B5EF4-FFF2-40B4-BE49-F238E27FC236}">
                <a16:creationId xmlns:a16="http://schemas.microsoft.com/office/drawing/2014/main" id="{D3674C66-904E-4610-99F9-2929DB9CF31F}"/>
              </a:ext>
            </a:extLst>
          </p:cNvPr>
          <p:cNvSpPr>
            <a:spLocks noGrp="1"/>
          </p:cNvSpPr>
          <p:nvPr>
            <p:ph type="body" sz="quarter" idx="12"/>
          </p:nvPr>
        </p:nvSpPr>
        <p:spPr>
          <a:xfrm>
            <a:off x="2951386" y="4492172"/>
            <a:ext cx="7107014" cy="718457"/>
          </a:xfrm>
          <a:prstGeom prst="rect">
            <a:avLst/>
          </a:prstGeom>
        </p:spPr>
        <p:txBody>
          <a:bodyPr wrap="square" lIns="0" tIns="0" rIns="0" bIns="0">
            <a:noAutofit/>
          </a:bodyPr>
          <a:lstStyle>
            <a:lvl1pPr marL="0" indent="0" algn="ctr">
              <a:lnSpc>
                <a:spcPts val="3000"/>
              </a:lnSpc>
              <a:spcBef>
                <a:spcPts val="0"/>
              </a:spcBef>
              <a:spcAft>
                <a:spcPts val="0"/>
              </a:spcAft>
              <a:buNone/>
              <a:defRPr sz="2400" b="1" i="0">
                <a:solidFill>
                  <a:schemeClr val="bg2"/>
                </a:solidFill>
              </a:defRPr>
            </a:lvl1pPr>
          </a:lstStyle>
          <a:p>
            <a:pPr lvl="0"/>
            <a:endParaRPr lang="en-US" dirty="0"/>
          </a:p>
        </p:txBody>
      </p:sp>
    </p:spTree>
    <p:extLst>
      <p:ext uri="{BB962C8B-B14F-4D97-AF65-F5344CB8AC3E}">
        <p14:creationId xmlns:p14="http://schemas.microsoft.com/office/powerpoint/2010/main" val="1776447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1C6C7C-AD6B-4484-B2A5-726139526F54}"/>
              </a:ext>
            </a:extLst>
          </p:cNvPr>
          <p:cNvSpPr/>
          <p:nvPr userDrawn="1"/>
        </p:nvSpPr>
        <p:spPr>
          <a:xfrm>
            <a:off x="0" y="1"/>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6E66276-BD9D-48CD-AD06-B3602F556066}"/>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5">
            <a:extLst>
              <a:ext uri="{FF2B5EF4-FFF2-40B4-BE49-F238E27FC236}">
                <a16:creationId xmlns:a16="http://schemas.microsoft.com/office/drawing/2014/main" id="{9BEAC198-F7E3-441F-9F38-6B8C74ADA316}"/>
              </a:ext>
            </a:extLst>
          </p:cNvPr>
          <p:cNvSpPr>
            <a:spLocks noGrp="1"/>
          </p:cNvSpPr>
          <p:nvPr>
            <p:ph type="body" sz="quarter" idx="11"/>
          </p:nvPr>
        </p:nvSpPr>
        <p:spPr>
          <a:xfrm>
            <a:off x="671396" y="492675"/>
            <a:ext cx="4757738" cy="569363"/>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6" name="Text Placeholder 35">
            <a:extLst>
              <a:ext uri="{FF2B5EF4-FFF2-40B4-BE49-F238E27FC236}">
                <a16:creationId xmlns:a16="http://schemas.microsoft.com/office/drawing/2014/main" id="{CA3434B8-40E7-44AD-A7BC-D72674543685}"/>
              </a:ext>
            </a:extLst>
          </p:cNvPr>
          <p:cNvSpPr>
            <a:spLocks noGrp="1"/>
          </p:cNvSpPr>
          <p:nvPr>
            <p:ph type="body" sz="quarter" idx="12"/>
          </p:nvPr>
        </p:nvSpPr>
        <p:spPr>
          <a:xfrm>
            <a:off x="671395" y="1229763"/>
            <a:ext cx="8215429" cy="569363"/>
          </a:xfrm>
          <a:prstGeom prst="rect">
            <a:avLst/>
          </a:prstGeom>
        </p:spPr>
        <p:txBody>
          <a:bodyPr wrap="square" lIns="0" tIns="0" rIns="0" bIns="0">
            <a:noAutofit/>
          </a:bodyPr>
          <a:lstStyle>
            <a:lvl1pPr indent="0">
              <a:lnSpc>
                <a:spcPts val="2000"/>
              </a:lnSpc>
              <a:spcBef>
                <a:spcPts val="800"/>
              </a:spcBef>
              <a:spcAft>
                <a:spcPts val="0"/>
              </a:spcAft>
              <a:buNone/>
              <a:defRPr sz="2400" b="0">
                <a:solidFill>
                  <a:schemeClr val="bg1"/>
                </a:solidFill>
              </a:defRPr>
            </a:lvl1pPr>
          </a:lstStyle>
          <a:p>
            <a:pPr lvl="0"/>
            <a:endParaRPr lang="en-US" dirty="0"/>
          </a:p>
        </p:txBody>
      </p:sp>
      <p:sp>
        <p:nvSpPr>
          <p:cNvPr id="7" name="Text Placeholder 35">
            <a:extLst>
              <a:ext uri="{FF2B5EF4-FFF2-40B4-BE49-F238E27FC236}">
                <a16:creationId xmlns:a16="http://schemas.microsoft.com/office/drawing/2014/main" id="{DA4C3CE4-0805-47CB-9AB3-434298DE2E02}"/>
              </a:ext>
            </a:extLst>
          </p:cNvPr>
          <p:cNvSpPr>
            <a:spLocks noGrp="1"/>
          </p:cNvSpPr>
          <p:nvPr>
            <p:ph type="body" sz="quarter" idx="13"/>
          </p:nvPr>
        </p:nvSpPr>
        <p:spPr>
          <a:xfrm>
            <a:off x="1276728" y="2693436"/>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8" name="Text Placeholder 35">
            <a:extLst>
              <a:ext uri="{FF2B5EF4-FFF2-40B4-BE49-F238E27FC236}">
                <a16:creationId xmlns:a16="http://schemas.microsoft.com/office/drawing/2014/main" id="{A0AD7E94-D448-4CF4-909E-FF095FCDB761}"/>
              </a:ext>
            </a:extLst>
          </p:cNvPr>
          <p:cNvSpPr>
            <a:spLocks noGrp="1"/>
          </p:cNvSpPr>
          <p:nvPr>
            <p:ph type="body" sz="quarter" idx="16"/>
          </p:nvPr>
        </p:nvSpPr>
        <p:spPr>
          <a:xfrm>
            <a:off x="1276726" y="3010548"/>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9" name="Rectangle 8">
            <a:extLst>
              <a:ext uri="{FF2B5EF4-FFF2-40B4-BE49-F238E27FC236}">
                <a16:creationId xmlns:a16="http://schemas.microsoft.com/office/drawing/2014/main" id="{B25D715F-A170-4E9B-9C15-766690BE54FD}"/>
              </a:ext>
            </a:extLst>
          </p:cNvPr>
          <p:cNvSpPr/>
          <p:nvPr userDrawn="1"/>
        </p:nvSpPr>
        <p:spPr>
          <a:xfrm>
            <a:off x="671395" y="2693436"/>
            <a:ext cx="480780" cy="4807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5">
            <a:extLst>
              <a:ext uri="{FF2B5EF4-FFF2-40B4-BE49-F238E27FC236}">
                <a16:creationId xmlns:a16="http://schemas.microsoft.com/office/drawing/2014/main" id="{BAD335DD-C49C-4436-9D4B-5D8761E90E7F}"/>
              </a:ext>
            </a:extLst>
          </p:cNvPr>
          <p:cNvSpPr>
            <a:spLocks noGrp="1"/>
          </p:cNvSpPr>
          <p:nvPr>
            <p:ph type="body" sz="quarter" idx="17" hasCustomPrompt="1"/>
          </p:nvPr>
        </p:nvSpPr>
        <p:spPr>
          <a:xfrm>
            <a:off x="711816" y="2807492"/>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01</a:t>
            </a:r>
          </a:p>
        </p:txBody>
      </p:sp>
      <p:sp>
        <p:nvSpPr>
          <p:cNvPr id="15" name="Text Placeholder 35">
            <a:extLst>
              <a:ext uri="{FF2B5EF4-FFF2-40B4-BE49-F238E27FC236}">
                <a16:creationId xmlns:a16="http://schemas.microsoft.com/office/drawing/2014/main" id="{AA7AB417-51DD-456F-9900-DC29AC212B08}"/>
              </a:ext>
            </a:extLst>
          </p:cNvPr>
          <p:cNvSpPr>
            <a:spLocks noGrp="1"/>
          </p:cNvSpPr>
          <p:nvPr>
            <p:ph type="body" sz="quarter" idx="18"/>
          </p:nvPr>
        </p:nvSpPr>
        <p:spPr>
          <a:xfrm>
            <a:off x="7124155" y="2693436"/>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16" name="Text Placeholder 35">
            <a:extLst>
              <a:ext uri="{FF2B5EF4-FFF2-40B4-BE49-F238E27FC236}">
                <a16:creationId xmlns:a16="http://schemas.microsoft.com/office/drawing/2014/main" id="{8AFDAE37-307B-4918-958D-AC37C5323FAC}"/>
              </a:ext>
            </a:extLst>
          </p:cNvPr>
          <p:cNvSpPr>
            <a:spLocks noGrp="1"/>
          </p:cNvSpPr>
          <p:nvPr>
            <p:ph type="body" sz="quarter" idx="19"/>
          </p:nvPr>
        </p:nvSpPr>
        <p:spPr>
          <a:xfrm>
            <a:off x="7124153" y="3010548"/>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17" name="Rectangle 16">
            <a:extLst>
              <a:ext uri="{FF2B5EF4-FFF2-40B4-BE49-F238E27FC236}">
                <a16:creationId xmlns:a16="http://schemas.microsoft.com/office/drawing/2014/main" id="{B45A1689-498E-49F5-A41B-EB5D2DFDBE36}"/>
              </a:ext>
            </a:extLst>
          </p:cNvPr>
          <p:cNvSpPr/>
          <p:nvPr userDrawn="1"/>
        </p:nvSpPr>
        <p:spPr>
          <a:xfrm>
            <a:off x="6518822" y="2693436"/>
            <a:ext cx="480780" cy="480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5">
            <a:extLst>
              <a:ext uri="{FF2B5EF4-FFF2-40B4-BE49-F238E27FC236}">
                <a16:creationId xmlns:a16="http://schemas.microsoft.com/office/drawing/2014/main" id="{470CEE93-7A43-404F-9BAA-011D4250AFD4}"/>
              </a:ext>
            </a:extLst>
          </p:cNvPr>
          <p:cNvSpPr>
            <a:spLocks noGrp="1"/>
          </p:cNvSpPr>
          <p:nvPr>
            <p:ph type="body" sz="quarter" idx="20" hasCustomPrompt="1"/>
          </p:nvPr>
        </p:nvSpPr>
        <p:spPr>
          <a:xfrm>
            <a:off x="6559243" y="2807492"/>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04</a:t>
            </a:r>
          </a:p>
        </p:txBody>
      </p:sp>
      <p:sp>
        <p:nvSpPr>
          <p:cNvPr id="19" name="Text Placeholder 35">
            <a:extLst>
              <a:ext uri="{FF2B5EF4-FFF2-40B4-BE49-F238E27FC236}">
                <a16:creationId xmlns:a16="http://schemas.microsoft.com/office/drawing/2014/main" id="{AFED11D4-FC82-46C4-B1C8-D82C5D25E295}"/>
              </a:ext>
            </a:extLst>
          </p:cNvPr>
          <p:cNvSpPr>
            <a:spLocks noGrp="1"/>
          </p:cNvSpPr>
          <p:nvPr>
            <p:ph type="body" sz="quarter" idx="21"/>
          </p:nvPr>
        </p:nvSpPr>
        <p:spPr>
          <a:xfrm>
            <a:off x="1276728" y="3994087"/>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20" name="Text Placeholder 35">
            <a:extLst>
              <a:ext uri="{FF2B5EF4-FFF2-40B4-BE49-F238E27FC236}">
                <a16:creationId xmlns:a16="http://schemas.microsoft.com/office/drawing/2014/main" id="{063809D8-7311-4DE0-A612-DB4F61E77635}"/>
              </a:ext>
            </a:extLst>
          </p:cNvPr>
          <p:cNvSpPr>
            <a:spLocks noGrp="1"/>
          </p:cNvSpPr>
          <p:nvPr>
            <p:ph type="body" sz="quarter" idx="22"/>
          </p:nvPr>
        </p:nvSpPr>
        <p:spPr>
          <a:xfrm>
            <a:off x="1276726" y="4311199"/>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21" name="Rectangle 20">
            <a:extLst>
              <a:ext uri="{FF2B5EF4-FFF2-40B4-BE49-F238E27FC236}">
                <a16:creationId xmlns:a16="http://schemas.microsoft.com/office/drawing/2014/main" id="{76AD5E5B-F2F0-4044-8E13-812357149921}"/>
              </a:ext>
            </a:extLst>
          </p:cNvPr>
          <p:cNvSpPr/>
          <p:nvPr userDrawn="1"/>
        </p:nvSpPr>
        <p:spPr>
          <a:xfrm>
            <a:off x="671395" y="3994087"/>
            <a:ext cx="480780" cy="480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5">
            <a:extLst>
              <a:ext uri="{FF2B5EF4-FFF2-40B4-BE49-F238E27FC236}">
                <a16:creationId xmlns:a16="http://schemas.microsoft.com/office/drawing/2014/main" id="{F2CB5ADA-73B0-4D6C-9BE0-5241A3D362CF}"/>
              </a:ext>
            </a:extLst>
          </p:cNvPr>
          <p:cNvSpPr>
            <a:spLocks noGrp="1"/>
          </p:cNvSpPr>
          <p:nvPr>
            <p:ph type="body" sz="quarter" idx="23" hasCustomPrompt="1"/>
          </p:nvPr>
        </p:nvSpPr>
        <p:spPr>
          <a:xfrm>
            <a:off x="711816" y="4108143"/>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02</a:t>
            </a:r>
          </a:p>
        </p:txBody>
      </p:sp>
      <p:sp>
        <p:nvSpPr>
          <p:cNvPr id="23" name="Text Placeholder 35">
            <a:extLst>
              <a:ext uri="{FF2B5EF4-FFF2-40B4-BE49-F238E27FC236}">
                <a16:creationId xmlns:a16="http://schemas.microsoft.com/office/drawing/2014/main" id="{90C633B1-C8EE-430B-AD22-B83CAE0538FE}"/>
              </a:ext>
            </a:extLst>
          </p:cNvPr>
          <p:cNvSpPr>
            <a:spLocks noGrp="1"/>
          </p:cNvSpPr>
          <p:nvPr>
            <p:ph type="body" sz="quarter" idx="24"/>
          </p:nvPr>
        </p:nvSpPr>
        <p:spPr>
          <a:xfrm>
            <a:off x="7124155" y="3994087"/>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24" name="Text Placeholder 35">
            <a:extLst>
              <a:ext uri="{FF2B5EF4-FFF2-40B4-BE49-F238E27FC236}">
                <a16:creationId xmlns:a16="http://schemas.microsoft.com/office/drawing/2014/main" id="{85FD4130-698B-407A-B777-515FDA132D6C}"/>
              </a:ext>
            </a:extLst>
          </p:cNvPr>
          <p:cNvSpPr>
            <a:spLocks noGrp="1"/>
          </p:cNvSpPr>
          <p:nvPr>
            <p:ph type="body" sz="quarter" idx="25"/>
          </p:nvPr>
        </p:nvSpPr>
        <p:spPr>
          <a:xfrm>
            <a:off x="7124153" y="4311199"/>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25" name="Rectangle 24">
            <a:extLst>
              <a:ext uri="{FF2B5EF4-FFF2-40B4-BE49-F238E27FC236}">
                <a16:creationId xmlns:a16="http://schemas.microsoft.com/office/drawing/2014/main" id="{9489738B-DF5D-4458-979D-A5F6A4EA8A08}"/>
              </a:ext>
            </a:extLst>
          </p:cNvPr>
          <p:cNvSpPr/>
          <p:nvPr userDrawn="1"/>
        </p:nvSpPr>
        <p:spPr>
          <a:xfrm>
            <a:off x="6518822" y="3994087"/>
            <a:ext cx="480780" cy="4807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5">
            <a:extLst>
              <a:ext uri="{FF2B5EF4-FFF2-40B4-BE49-F238E27FC236}">
                <a16:creationId xmlns:a16="http://schemas.microsoft.com/office/drawing/2014/main" id="{9731A7DC-5C8C-425F-A868-E8EA122BAA04}"/>
              </a:ext>
            </a:extLst>
          </p:cNvPr>
          <p:cNvSpPr>
            <a:spLocks noGrp="1"/>
          </p:cNvSpPr>
          <p:nvPr>
            <p:ph type="body" sz="quarter" idx="26" hasCustomPrompt="1"/>
          </p:nvPr>
        </p:nvSpPr>
        <p:spPr>
          <a:xfrm>
            <a:off x="6559243" y="4108143"/>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05</a:t>
            </a:r>
          </a:p>
        </p:txBody>
      </p:sp>
      <p:sp>
        <p:nvSpPr>
          <p:cNvPr id="27" name="Text Placeholder 35">
            <a:extLst>
              <a:ext uri="{FF2B5EF4-FFF2-40B4-BE49-F238E27FC236}">
                <a16:creationId xmlns:a16="http://schemas.microsoft.com/office/drawing/2014/main" id="{02D0CDCA-BAB5-4E84-A1BD-0EF280D86C04}"/>
              </a:ext>
            </a:extLst>
          </p:cNvPr>
          <p:cNvSpPr>
            <a:spLocks noGrp="1"/>
          </p:cNvSpPr>
          <p:nvPr>
            <p:ph type="body" sz="quarter" idx="27"/>
          </p:nvPr>
        </p:nvSpPr>
        <p:spPr>
          <a:xfrm>
            <a:off x="1276728" y="5294738"/>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28" name="Text Placeholder 35">
            <a:extLst>
              <a:ext uri="{FF2B5EF4-FFF2-40B4-BE49-F238E27FC236}">
                <a16:creationId xmlns:a16="http://schemas.microsoft.com/office/drawing/2014/main" id="{73F85521-7ECF-48D5-9890-5EF72C9D46A9}"/>
              </a:ext>
            </a:extLst>
          </p:cNvPr>
          <p:cNvSpPr>
            <a:spLocks noGrp="1"/>
          </p:cNvSpPr>
          <p:nvPr>
            <p:ph type="body" sz="quarter" idx="28"/>
          </p:nvPr>
        </p:nvSpPr>
        <p:spPr>
          <a:xfrm>
            <a:off x="1276726" y="5611850"/>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29" name="Rectangle 28">
            <a:extLst>
              <a:ext uri="{FF2B5EF4-FFF2-40B4-BE49-F238E27FC236}">
                <a16:creationId xmlns:a16="http://schemas.microsoft.com/office/drawing/2014/main" id="{7DADE58A-D59C-4842-A559-3576C19169A5}"/>
              </a:ext>
            </a:extLst>
          </p:cNvPr>
          <p:cNvSpPr/>
          <p:nvPr userDrawn="1"/>
        </p:nvSpPr>
        <p:spPr>
          <a:xfrm>
            <a:off x="671395" y="5294738"/>
            <a:ext cx="480780" cy="4807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5">
            <a:extLst>
              <a:ext uri="{FF2B5EF4-FFF2-40B4-BE49-F238E27FC236}">
                <a16:creationId xmlns:a16="http://schemas.microsoft.com/office/drawing/2014/main" id="{3948D8D9-4D59-4A30-9889-F8F80B5501E9}"/>
              </a:ext>
            </a:extLst>
          </p:cNvPr>
          <p:cNvSpPr>
            <a:spLocks noGrp="1"/>
          </p:cNvSpPr>
          <p:nvPr>
            <p:ph type="body" sz="quarter" idx="29" hasCustomPrompt="1"/>
          </p:nvPr>
        </p:nvSpPr>
        <p:spPr>
          <a:xfrm>
            <a:off x="711816" y="5408794"/>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03</a:t>
            </a:r>
          </a:p>
        </p:txBody>
      </p:sp>
      <p:sp>
        <p:nvSpPr>
          <p:cNvPr id="31" name="Text Placeholder 35">
            <a:extLst>
              <a:ext uri="{FF2B5EF4-FFF2-40B4-BE49-F238E27FC236}">
                <a16:creationId xmlns:a16="http://schemas.microsoft.com/office/drawing/2014/main" id="{6D13FE80-0597-43A8-8DFE-EBFCC231F9F7}"/>
              </a:ext>
            </a:extLst>
          </p:cNvPr>
          <p:cNvSpPr>
            <a:spLocks noGrp="1"/>
          </p:cNvSpPr>
          <p:nvPr>
            <p:ph type="body" sz="quarter" idx="30"/>
          </p:nvPr>
        </p:nvSpPr>
        <p:spPr>
          <a:xfrm>
            <a:off x="7124155" y="5294738"/>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32" name="Text Placeholder 35">
            <a:extLst>
              <a:ext uri="{FF2B5EF4-FFF2-40B4-BE49-F238E27FC236}">
                <a16:creationId xmlns:a16="http://schemas.microsoft.com/office/drawing/2014/main" id="{88D9C09F-006F-44A0-8A37-0DE0B56DA65D}"/>
              </a:ext>
            </a:extLst>
          </p:cNvPr>
          <p:cNvSpPr>
            <a:spLocks noGrp="1"/>
          </p:cNvSpPr>
          <p:nvPr>
            <p:ph type="body" sz="quarter" idx="31"/>
          </p:nvPr>
        </p:nvSpPr>
        <p:spPr>
          <a:xfrm>
            <a:off x="7124153" y="5611850"/>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33" name="Rectangle 32">
            <a:extLst>
              <a:ext uri="{FF2B5EF4-FFF2-40B4-BE49-F238E27FC236}">
                <a16:creationId xmlns:a16="http://schemas.microsoft.com/office/drawing/2014/main" id="{DF07A0B2-6945-438A-8A9B-A60D8325111A}"/>
              </a:ext>
            </a:extLst>
          </p:cNvPr>
          <p:cNvSpPr/>
          <p:nvPr userDrawn="1"/>
        </p:nvSpPr>
        <p:spPr>
          <a:xfrm>
            <a:off x="6518822" y="5294738"/>
            <a:ext cx="480780" cy="480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5">
            <a:extLst>
              <a:ext uri="{FF2B5EF4-FFF2-40B4-BE49-F238E27FC236}">
                <a16:creationId xmlns:a16="http://schemas.microsoft.com/office/drawing/2014/main" id="{6BE83A6C-0ABA-4F54-A762-10F04AD3CABA}"/>
              </a:ext>
            </a:extLst>
          </p:cNvPr>
          <p:cNvSpPr>
            <a:spLocks noGrp="1"/>
          </p:cNvSpPr>
          <p:nvPr>
            <p:ph type="body" sz="quarter" idx="32" hasCustomPrompt="1"/>
          </p:nvPr>
        </p:nvSpPr>
        <p:spPr>
          <a:xfrm>
            <a:off x="6559243" y="5408794"/>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06</a:t>
            </a:r>
          </a:p>
        </p:txBody>
      </p:sp>
    </p:spTree>
    <p:extLst>
      <p:ext uri="{BB962C8B-B14F-4D97-AF65-F5344CB8AC3E}">
        <p14:creationId xmlns:p14="http://schemas.microsoft.com/office/powerpoint/2010/main" val="3140919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1C6C7C-AD6B-4484-B2A5-726139526F54}"/>
              </a:ext>
            </a:extLst>
          </p:cNvPr>
          <p:cNvSpPr/>
          <p:nvPr userDrawn="1"/>
        </p:nvSpPr>
        <p:spPr>
          <a:xfrm>
            <a:off x="0" y="1"/>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6E66276-BD9D-48CD-AD06-B3602F556066}"/>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5">
            <a:extLst>
              <a:ext uri="{FF2B5EF4-FFF2-40B4-BE49-F238E27FC236}">
                <a16:creationId xmlns:a16="http://schemas.microsoft.com/office/drawing/2014/main" id="{9BEAC198-F7E3-441F-9F38-6B8C74ADA316}"/>
              </a:ext>
            </a:extLst>
          </p:cNvPr>
          <p:cNvSpPr>
            <a:spLocks noGrp="1"/>
          </p:cNvSpPr>
          <p:nvPr>
            <p:ph type="body" sz="quarter" idx="11"/>
          </p:nvPr>
        </p:nvSpPr>
        <p:spPr>
          <a:xfrm>
            <a:off x="671396" y="492675"/>
            <a:ext cx="4757738" cy="569363"/>
          </a:xfrm>
          <a:prstGeom prst="rect">
            <a:avLst/>
          </a:prstGeom>
        </p:spPr>
        <p:txBody>
          <a:bodyPr wrap="square" lIns="0" tIns="0" rIns="0" bIns="0">
            <a:noAutofit/>
          </a:bodyPr>
          <a:lstStyle>
            <a:lvl1pPr marL="0">
              <a:lnSpc>
                <a:spcPct val="100000"/>
              </a:lnSpc>
              <a:buNone/>
              <a:defRPr sz="3600" b="1">
                <a:solidFill>
                  <a:schemeClr val="bg1"/>
                </a:solidFill>
              </a:defRPr>
            </a:lvl1pPr>
          </a:lstStyle>
          <a:p>
            <a:pPr lvl="0"/>
            <a:endParaRPr lang="en-US" dirty="0"/>
          </a:p>
        </p:txBody>
      </p:sp>
      <p:sp>
        <p:nvSpPr>
          <p:cNvPr id="6" name="Text Placeholder 35">
            <a:extLst>
              <a:ext uri="{FF2B5EF4-FFF2-40B4-BE49-F238E27FC236}">
                <a16:creationId xmlns:a16="http://schemas.microsoft.com/office/drawing/2014/main" id="{CA3434B8-40E7-44AD-A7BC-D72674543685}"/>
              </a:ext>
            </a:extLst>
          </p:cNvPr>
          <p:cNvSpPr>
            <a:spLocks noGrp="1"/>
          </p:cNvSpPr>
          <p:nvPr>
            <p:ph type="body" sz="quarter" idx="12"/>
          </p:nvPr>
        </p:nvSpPr>
        <p:spPr>
          <a:xfrm>
            <a:off x="671395" y="1286325"/>
            <a:ext cx="8215429" cy="569363"/>
          </a:xfrm>
          <a:prstGeom prst="rect">
            <a:avLst/>
          </a:prstGeom>
        </p:spPr>
        <p:txBody>
          <a:bodyPr wrap="square" lIns="0" tIns="0" rIns="0" bIns="0">
            <a:noAutofit/>
          </a:bodyPr>
          <a:lstStyle>
            <a:lvl1pPr marL="0" indent="0">
              <a:lnSpc>
                <a:spcPct val="100000"/>
              </a:lnSpc>
              <a:spcBef>
                <a:spcPts val="800"/>
              </a:spcBef>
              <a:spcAft>
                <a:spcPts val="0"/>
              </a:spcAft>
              <a:buNone/>
              <a:defRPr sz="2400" b="0">
                <a:solidFill>
                  <a:schemeClr val="bg1"/>
                </a:solidFill>
              </a:defRPr>
            </a:lvl1pPr>
          </a:lstStyle>
          <a:p>
            <a:pPr lvl="0"/>
            <a:endParaRPr lang="en-US" dirty="0"/>
          </a:p>
        </p:txBody>
      </p:sp>
      <p:sp>
        <p:nvSpPr>
          <p:cNvPr id="35" name="Text Placeholder 35">
            <a:extLst>
              <a:ext uri="{FF2B5EF4-FFF2-40B4-BE49-F238E27FC236}">
                <a16:creationId xmlns:a16="http://schemas.microsoft.com/office/drawing/2014/main" id="{45854CEC-FBF9-9E4D-81E2-5C34456E4385}"/>
              </a:ext>
            </a:extLst>
          </p:cNvPr>
          <p:cNvSpPr>
            <a:spLocks noGrp="1"/>
          </p:cNvSpPr>
          <p:nvPr>
            <p:ph type="body" sz="quarter" idx="13"/>
          </p:nvPr>
        </p:nvSpPr>
        <p:spPr>
          <a:xfrm>
            <a:off x="1710367" y="2806563"/>
            <a:ext cx="4754880" cy="457200"/>
          </a:xfrm>
          <a:prstGeom prst="rect">
            <a:avLst/>
          </a:prstGeom>
        </p:spPr>
        <p:txBody>
          <a:bodyPr wrap="square" lIns="0" tIns="0" rIns="0" bIns="0">
            <a:noAutofit/>
          </a:bodyPr>
          <a:lstStyle>
            <a:lvl1pPr marL="0">
              <a:lnSpc>
                <a:spcPct val="100000"/>
              </a:lnSpc>
              <a:spcBef>
                <a:spcPts val="800"/>
              </a:spcBef>
              <a:spcAft>
                <a:spcPts val="0"/>
              </a:spcAft>
              <a:defRPr sz="2400" b="0">
                <a:solidFill>
                  <a:schemeClr val="tx1"/>
                </a:solidFill>
              </a:defRPr>
            </a:lvl1pPr>
          </a:lstStyle>
          <a:p>
            <a:pPr lvl="0"/>
            <a:endParaRPr lang="en-US" dirty="0"/>
          </a:p>
        </p:txBody>
      </p:sp>
      <p:sp>
        <p:nvSpPr>
          <p:cNvPr id="36" name="Rectangle 35">
            <a:extLst>
              <a:ext uri="{FF2B5EF4-FFF2-40B4-BE49-F238E27FC236}">
                <a16:creationId xmlns:a16="http://schemas.microsoft.com/office/drawing/2014/main" id="{4B2BC413-F733-2F46-89C9-D85DBFDF9E1E}"/>
              </a:ext>
            </a:extLst>
          </p:cNvPr>
          <p:cNvSpPr/>
          <p:nvPr userDrawn="1"/>
        </p:nvSpPr>
        <p:spPr>
          <a:xfrm>
            <a:off x="1105035" y="2806564"/>
            <a:ext cx="480780" cy="480780"/>
          </a:xfrm>
          <a:prstGeom prst="rect">
            <a:avLst/>
          </a:prstGeom>
          <a:solidFill>
            <a:srgbClr val="EC7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5">
            <a:extLst>
              <a:ext uri="{FF2B5EF4-FFF2-40B4-BE49-F238E27FC236}">
                <a16:creationId xmlns:a16="http://schemas.microsoft.com/office/drawing/2014/main" id="{AC9E168B-192E-E147-B716-81ED07F393C7}"/>
              </a:ext>
            </a:extLst>
          </p:cNvPr>
          <p:cNvSpPr>
            <a:spLocks noGrp="1"/>
          </p:cNvSpPr>
          <p:nvPr>
            <p:ph type="body" sz="quarter" idx="17" hasCustomPrompt="1"/>
          </p:nvPr>
        </p:nvSpPr>
        <p:spPr>
          <a:xfrm>
            <a:off x="1145456" y="2920620"/>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01</a:t>
            </a:r>
          </a:p>
        </p:txBody>
      </p:sp>
      <p:sp>
        <p:nvSpPr>
          <p:cNvPr id="38" name="Text Placeholder 35">
            <a:extLst>
              <a:ext uri="{FF2B5EF4-FFF2-40B4-BE49-F238E27FC236}">
                <a16:creationId xmlns:a16="http://schemas.microsoft.com/office/drawing/2014/main" id="{6E9A0FF1-7945-F04D-9B57-882324FDE1FB}"/>
              </a:ext>
            </a:extLst>
          </p:cNvPr>
          <p:cNvSpPr>
            <a:spLocks noGrp="1"/>
          </p:cNvSpPr>
          <p:nvPr>
            <p:ph type="body" sz="quarter" idx="18"/>
          </p:nvPr>
        </p:nvSpPr>
        <p:spPr>
          <a:xfrm>
            <a:off x="7124154" y="2806563"/>
            <a:ext cx="4754880" cy="457200"/>
          </a:xfrm>
          <a:prstGeom prst="rect">
            <a:avLst/>
          </a:prstGeom>
        </p:spPr>
        <p:txBody>
          <a:bodyPr wrap="square" lIns="0" tIns="0" rIns="0" bIns="0">
            <a:noAutofit/>
          </a:bodyPr>
          <a:lstStyle>
            <a:lvl1pPr marL="0">
              <a:lnSpc>
                <a:spcPct val="100000"/>
              </a:lnSpc>
              <a:spcBef>
                <a:spcPts val="800"/>
              </a:spcBef>
              <a:spcAft>
                <a:spcPts val="0"/>
              </a:spcAft>
              <a:defRPr sz="2400" b="0">
                <a:solidFill>
                  <a:schemeClr val="tx1"/>
                </a:solidFill>
              </a:defRPr>
            </a:lvl1pPr>
          </a:lstStyle>
          <a:p>
            <a:pPr lvl="0"/>
            <a:endParaRPr lang="en-US" dirty="0"/>
          </a:p>
        </p:txBody>
      </p:sp>
      <p:sp>
        <p:nvSpPr>
          <p:cNvPr id="39" name="Rectangle 38">
            <a:extLst>
              <a:ext uri="{FF2B5EF4-FFF2-40B4-BE49-F238E27FC236}">
                <a16:creationId xmlns:a16="http://schemas.microsoft.com/office/drawing/2014/main" id="{5FB024E9-0118-4648-9FDD-A94C2A224101}"/>
              </a:ext>
            </a:extLst>
          </p:cNvPr>
          <p:cNvSpPr/>
          <p:nvPr userDrawn="1"/>
        </p:nvSpPr>
        <p:spPr>
          <a:xfrm>
            <a:off x="6518822" y="2806564"/>
            <a:ext cx="480780" cy="480780"/>
          </a:xfrm>
          <a:prstGeom prst="rect">
            <a:avLst/>
          </a:prstGeom>
          <a:solidFill>
            <a:srgbClr val="03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5">
            <a:extLst>
              <a:ext uri="{FF2B5EF4-FFF2-40B4-BE49-F238E27FC236}">
                <a16:creationId xmlns:a16="http://schemas.microsoft.com/office/drawing/2014/main" id="{7BBE2334-7DB0-634B-8273-CB7158C0DCA5}"/>
              </a:ext>
            </a:extLst>
          </p:cNvPr>
          <p:cNvSpPr>
            <a:spLocks noGrp="1"/>
          </p:cNvSpPr>
          <p:nvPr>
            <p:ph type="body" sz="quarter" idx="20" hasCustomPrompt="1"/>
          </p:nvPr>
        </p:nvSpPr>
        <p:spPr>
          <a:xfrm>
            <a:off x="6559243" y="2920620"/>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04</a:t>
            </a:r>
          </a:p>
        </p:txBody>
      </p:sp>
      <p:sp>
        <p:nvSpPr>
          <p:cNvPr id="41" name="Text Placeholder 35">
            <a:extLst>
              <a:ext uri="{FF2B5EF4-FFF2-40B4-BE49-F238E27FC236}">
                <a16:creationId xmlns:a16="http://schemas.microsoft.com/office/drawing/2014/main" id="{9D870304-DFC0-9347-ABA1-B16B67F07029}"/>
              </a:ext>
            </a:extLst>
          </p:cNvPr>
          <p:cNvSpPr>
            <a:spLocks noGrp="1"/>
          </p:cNvSpPr>
          <p:nvPr>
            <p:ph type="body" sz="quarter" idx="21"/>
          </p:nvPr>
        </p:nvSpPr>
        <p:spPr>
          <a:xfrm>
            <a:off x="1710367" y="3871539"/>
            <a:ext cx="4754880" cy="457200"/>
          </a:xfrm>
          <a:prstGeom prst="rect">
            <a:avLst/>
          </a:prstGeom>
        </p:spPr>
        <p:txBody>
          <a:bodyPr wrap="square" lIns="0" tIns="0" rIns="0" bIns="0">
            <a:noAutofit/>
          </a:bodyPr>
          <a:lstStyle>
            <a:lvl1pPr marL="0">
              <a:lnSpc>
                <a:spcPct val="100000"/>
              </a:lnSpc>
              <a:spcBef>
                <a:spcPts val="800"/>
              </a:spcBef>
              <a:spcAft>
                <a:spcPts val="0"/>
              </a:spcAft>
              <a:defRPr sz="2400" b="0">
                <a:solidFill>
                  <a:schemeClr val="tx1"/>
                </a:solidFill>
              </a:defRPr>
            </a:lvl1pPr>
          </a:lstStyle>
          <a:p>
            <a:pPr lvl="0"/>
            <a:endParaRPr lang="en-US" dirty="0"/>
          </a:p>
        </p:txBody>
      </p:sp>
      <p:sp>
        <p:nvSpPr>
          <p:cNvPr id="42" name="Rectangle 41">
            <a:extLst>
              <a:ext uri="{FF2B5EF4-FFF2-40B4-BE49-F238E27FC236}">
                <a16:creationId xmlns:a16="http://schemas.microsoft.com/office/drawing/2014/main" id="{C956441D-69D0-024D-A3D1-741D385CBAC4}"/>
              </a:ext>
            </a:extLst>
          </p:cNvPr>
          <p:cNvSpPr/>
          <p:nvPr userDrawn="1"/>
        </p:nvSpPr>
        <p:spPr>
          <a:xfrm>
            <a:off x="1105035" y="3871540"/>
            <a:ext cx="480780" cy="480780"/>
          </a:xfrm>
          <a:prstGeom prst="rect">
            <a:avLst/>
          </a:prstGeom>
          <a:solidFill>
            <a:srgbClr val="03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35">
            <a:extLst>
              <a:ext uri="{FF2B5EF4-FFF2-40B4-BE49-F238E27FC236}">
                <a16:creationId xmlns:a16="http://schemas.microsoft.com/office/drawing/2014/main" id="{1D28A7B1-0423-0D49-9A40-AB31D44C5369}"/>
              </a:ext>
            </a:extLst>
          </p:cNvPr>
          <p:cNvSpPr>
            <a:spLocks noGrp="1"/>
          </p:cNvSpPr>
          <p:nvPr>
            <p:ph type="body" sz="quarter" idx="23" hasCustomPrompt="1"/>
          </p:nvPr>
        </p:nvSpPr>
        <p:spPr>
          <a:xfrm>
            <a:off x="1145456" y="3985596"/>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02</a:t>
            </a:r>
          </a:p>
        </p:txBody>
      </p:sp>
      <p:sp>
        <p:nvSpPr>
          <p:cNvPr id="44" name="Text Placeholder 35">
            <a:extLst>
              <a:ext uri="{FF2B5EF4-FFF2-40B4-BE49-F238E27FC236}">
                <a16:creationId xmlns:a16="http://schemas.microsoft.com/office/drawing/2014/main" id="{EAAFEB8B-43B5-4C4A-8C11-762832F4B16C}"/>
              </a:ext>
            </a:extLst>
          </p:cNvPr>
          <p:cNvSpPr>
            <a:spLocks noGrp="1"/>
          </p:cNvSpPr>
          <p:nvPr>
            <p:ph type="body" sz="quarter" idx="24"/>
          </p:nvPr>
        </p:nvSpPr>
        <p:spPr>
          <a:xfrm>
            <a:off x="7124154" y="3871539"/>
            <a:ext cx="4754880" cy="457200"/>
          </a:xfrm>
          <a:prstGeom prst="rect">
            <a:avLst/>
          </a:prstGeom>
        </p:spPr>
        <p:txBody>
          <a:bodyPr wrap="square" lIns="0" tIns="0" rIns="0" bIns="0">
            <a:noAutofit/>
          </a:bodyPr>
          <a:lstStyle>
            <a:lvl1pPr marL="0">
              <a:lnSpc>
                <a:spcPct val="100000"/>
              </a:lnSpc>
              <a:spcBef>
                <a:spcPts val="800"/>
              </a:spcBef>
              <a:spcAft>
                <a:spcPts val="0"/>
              </a:spcAft>
              <a:defRPr sz="2400" b="0">
                <a:solidFill>
                  <a:schemeClr val="tx1"/>
                </a:solidFill>
              </a:defRPr>
            </a:lvl1pPr>
          </a:lstStyle>
          <a:p>
            <a:pPr lvl="0"/>
            <a:endParaRPr lang="en-US" dirty="0"/>
          </a:p>
        </p:txBody>
      </p:sp>
      <p:sp>
        <p:nvSpPr>
          <p:cNvPr id="45" name="Rectangle 44">
            <a:extLst>
              <a:ext uri="{FF2B5EF4-FFF2-40B4-BE49-F238E27FC236}">
                <a16:creationId xmlns:a16="http://schemas.microsoft.com/office/drawing/2014/main" id="{2597168D-E80A-0B4B-82B6-92BA3E2E26F1}"/>
              </a:ext>
            </a:extLst>
          </p:cNvPr>
          <p:cNvSpPr/>
          <p:nvPr userDrawn="1"/>
        </p:nvSpPr>
        <p:spPr>
          <a:xfrm>
            <a:off x="6518822" y="3871540"/>
            <a:ext cx="480780" cy="480780"/>
          </a:xfrm>
          <a:prstGeom prst="rect">
            <a:avLst/>
          </a:prstGeom>
          <a:solidFill>
            <a:srgbClr val="EC7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35">
            <a:extLst>
              <a:ext uri="{FF2B5EF4-FFF2-40B4-BE49-F238E27FC236}">
                <a16:creationId xmlns:a16="http://schemas.microsoft.com/office/drawing/2014/main" id="{7A1250DC-3924-5C43-A914-79172D1A0BF8}"/>
              </a:ext>
            </a:extLst>
          </p:cNvPr>
          <p:cNvSpPr>
            <a:spLocks noGrp="1"/>
          </p:cNvSpPr>
          <p:nvPr>
            <p:ph type="body" sz="quarter" idx="26" hasCustomPrompt="1"/>
          </p:nvPr>
        </p:nvSpPr>
        <p:spPr>
          <a:xfrm>
            <a:off x="6559243" y="3985596"/>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05</a:t>
            </a:r>
          </a:p>
        </p:txBody>
      </p:sp>
      <p:sp>
        <p:nvSpPr>
          <p:cNvPr id="47" name="Text Placeholder 35">
            <a:extLst>
              <a:ext uri="{FF2B5EF4-FFF2-40B4-BE49-F238E27FC236}">
                <a16:creationId xmlns:a16="http://schemas.microsoft.com/office/drawing/2014/main" id="{20FD3714-FEE7-734D-97E0-25DDF442D1FD}"/>
              </a:ext>
            </a:extLst>
          </p:cNvPr>
          <p:cNvSpPr>
            <a:spLocks noGrp="1"/>
          </p:cNvSpPr>
          <p:nvPr>
            <p:ph type="body" sz="quarter" idx="27"/>
          </p:nvPr>
        </p:nvSpPr>
        <p:spPr>
          <a:xfrm>
            <a:off x="1710367" y="4936515"/>
            <a:ext cx="4754880" cy="457200"/>
          </a:xfrm>
          <a:prstGeom prst="rect">
            <a:avLst/>
          </a:prstGeom>
        </p:spPr>
        <p:txBody>
          <a:bodyPr wrap="square" lIns="0" tIns="0" rIns="0" bIns="0">
            <a:noAutofit/>
          </a:bodyPr>
          <a:lstStyle>
            <a:lvl1pPr marL="0">
              <a:lnSpc>
                <a:spcPct val="100000"/>
              </a:lnSpc>
              <a:spcBef>
                <a:spcPts val="800"/>
              </a:spcBef>
              <a:spcAft>
                <a:spcPts val="0"/>
              </a:spcAft>
              <a:defRPr sz="2400" b="0">
                <a:solidFill>
                  <a:schemeClr val="tx1"/>
                </a:solidFill>
              </a:defRPr>
            </a:lvl1pPr>
          </a:lstStyle>
          <a:p>
            <a:pPr lvl="0"/>
            <a:endParaRPr lang="en-US" dirty="0"/>
          </a:p>
        </p:txBody>
      </p:sp>
      <p:sp>
        <p:nvSpPr>
          <p:cNvPr id="48" name="Rectangle 47">
            <a:extLst>
              <a:ext uri="{FF2B5EF4-FFF2-40B4-BE49-F238E27FC236}">
                <a16:creationId xmlns:a16="http://schemas.microsoft.com/office/drawing/2014/main" id="{E7DEAD74-07E0-3744-A58C-B924AA1611F3}"/>
              </a:ext>
            </a:extLst>
          </p:cNvPr>
          <p:cNvSpPr/>
          <p:nvPr userDrawn="1"/>
        </p:nvSpPr>
        <p:spPr>
          <a:xfrm>
            <a:off x="1105035" y="4936516"/>
            <a:ext cx="480780" cy="480780"/>
          </a:xfrm>
          <a:prstGeom prst="rect">
            <a:avLst/>
          </a:prstGeom>
          <a:solidFill>
            <a:srgbClr val="EC7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5">
            <a:extLst>
              <a:ext uri="{FF2B5EF4-FFF2-40B4-BE49-F238E27FC236}">
                <a16:creationId xmlns:a16="http://schemas.microsoft.com/office/drawing/2014/main" id="{FE7157EB-6A17-AA41-A506-B7DF29B4F854}"/>
              </a:ext>
            </a:extLst>
          </p:cNvPr>
          <p:cNvSpPr>
            <a:spLocks noGrp="1"/>
          </p:cNvSpPr>
          <p:nvPr>
            <p:ph type="body" sz="quarter" idx="29" hasCustomPrompt="1"/>
          </p:nvPr>
        </p:nvSpPr>
        <p:spPr>
          <a:xfrm>
            <a:off x="1145456" y="5050572"/>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03</a:t>
            </a:r>
          </a:p>
        </p:txBody>
      </p:sp>
      <p:sp>
        <p:nvSpPr>
          <p:cNvPr id="50" name="Text Placeholder 35">
            <a:extLst>
              <a:ext uri="{FF2B5EF4-FFF2-40B4-BE49-F238E27FC236}">
                <a16:creationId xmlns:a16="http://schemas.microsoft.com/office/drawing/2014/main" id="{4CC12851-412B-8443-BD68-F7B2215A333A}"/>
              </a:ext>
            </a:extLst>
          </p:cNvPr>
          <p:cNvSpPr>
            <a:spLocks noGrp="1"/>
          </p:cNvSpPr>
          <p:nvPr>
            <p:ph type="body" sz="quarter" idx="30"/>
          </p:nvPr>
        </p:nvSpPr>
        <p:spPr>
          <a:xfrm>
            <a:off x="7124154" y="4936515"/>
            <a:ext cx="4754880" cy="457200"/>
          </a:xfrm>
          <a:prstGeom prst="rect">
            <a:avLst/>
          </a:prstGeom>
        </p:spPr>
        <p:txBody>
          <a:bodyPr wrap="square" lIns="0" tIns="0" rIns="0" bIns="0">
            <a:noAutofit/>
          </a:bodyPr>
          <a:lstStyle>
            <a:lvl1pPr marL="0">
              <a:lnSpc>
                <a:spcPct val="100000"/>
              </a:lnSpc>
              <a:spcBef>
                <a:spcPts val="800"/>
              </a:spcBef>
              <a:spcAft>
                <a:spcPts val="0"/>
              </a:spcAft>
              <a:defRPr sz="2400" b="0">
                <a:solidFill>
                  <a:schemeClr val="tx1"/>
                </a:solidFill>
              </a:defRPr>
            </a:lvl1pPr>
          </a:lstStyle>
          <a:p>
            <a:pPr lvl="0"/>
            <a:endParaRPr lang="en-US" dirty="0"/>
          </a:p>
        </p:txBody>
      </p:sp>
      <p:sp>
        <p:nvSpPr>
          <p:cNvPr id="51" name="Rectangle 50">
            <a:extLst>
              <a:ext uri="{FF2B5EF4-FFF2-40B4-BE49-F238E27FC236}">
                <a16:creationId xmlns:a16="http://schemas.microsoft.com/office/drawing/2014/main" id="{1DB2D6BA-921A-AF43-A777-2A1F8A0E8E4A}"/>
              </a:ext>
            </a:extLst>
          </p:cNvPr>
          <p:cNvSpPr/>
          <p:nvPr userDrawn="1"/>
        </p:nvSpPr>
        <p:spPr>
          <a:xfrm>
            <a:off x="6518822" y="4936516"/>
            <a:ext cx="480780" cy="480780"/>
          </a:xfrm>
          <a:prstGeom prst="rect">
            <a:avLst/>
          </a:prstGeom>
          <a:solidFill>
            <a:srgbClr val="03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35">
            <a:extLst>
              <a:ext uri="{FF2B5EF4-FFF2-40B4-BE49-F238E27FC236}">
                <a16:creationId xmlns:a16="http://schemas.microsoft.com/office/drawing/2014/main" id="{133208D1-659E-904C-963C-958D0ED1DF9D}"/>
              </a:ext>
            </a:extLst>
          </p:cNvPr>
          <p:cNvSpPr>
            <a:spLocks noGrp="1"/>
          </p:cNvSpPr>
          <p:nvPr>
            <p:ph type="body" sz="quarter" idx="32" hasCustomPrompt="1"/>
          </p:nvPr>
        </p:nvSpPr>
        <p:spPr>
          <a:xfrm>
            <a:off x="6559243" y="5050572"/>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06</a:t>
            </a:r>
          </a:p>
        </p:txBody>
      </p:sp>
      <p:sp>
        <p:nvSpPr>
          <p:cNvPr id="53" name="Text Placeholder 35">
            <a:extLst>
              <a:ext uri="{FF2B5EF4-FFF2-40B4-BE49-F238E27FC236}">
                <a16:creationId xmlns:a16="http://schemas.microsoft.com/office/drawing/2014/main" id="{4A5D7D82-F02D-E748-9C2F-5FE0DCA5DBC3}"/>
              </a:ext>
            </a:extLst>
          </p:cNvPr>
          <p:cNvSpPr>
            <a:spLocks noGrp="1"/>
          </p:cNvSpPr>
          <p:nvPr>
            <p:ph type="body" sz="quarter" idx="33"/>
          </p:nvPr>
        </p:nvSpPr>
        <p:spPr>
          <a:xfrm>
            <a:off x="1710367" y="6001491"/>
            <a:ext cx="4754880" cy="457200"/>
          </a:xfrm>
          <a:prstGeom prst="rect">
            <a:avLst/>
          </a:prstGeom>
        </p:spPr>
        <p:txBody>
          <a:bodyPr wrap="square" lIns="0" tIns="0" rIns="0" bIns="0">
            <a:noAutofit/>
          </a:bodyPr>
          <a:lstStyle>
            <a:lvl1pPr marL="0">
              <a:lnSpc>
                <a:spcPct val="100000"/>
              </a:lnSpc>
              <a:spcBef>
                <a:spcPts val="800"/>
              </a:spcBef>
              <a:spcAft>
                <a:spcPts val="0"/>
              </a:spcAft>
              <a:defRPr sz="2400" b="0">
                <a:solidFill>
                  <a:schemeClr val="tx1"/>
                </a:solidFill>
              </a:defRPr>
            </a:lvl1pPr>
          </a:lstStyle>
          <a:p>
            <a:pPr lvl="0"/>
            <a:endParaRPr lang="en-US" dirty="0"/>
          </a:p>
        </p:txBody>
      </p:sp>
      <p:sp>
        <p:nvSpPr>
          <p:cNvPr id="54" name="Rectangle 53">
            <a:extLst>
              <a:ext uri="{FF2B5EF4-FFF2-40B4-BE49-F238E27FC236}">
                <a16:creationId xmlns:a16="http://schemas.microsoft.com/office/drawing/2014/main" id="{DC654618-22CD-F94D-836E-7B0053C9FC9A}"/>
              </a:ext>
            </a:extLst>
          </p:cNvPr>
          <p:cNvSpPr/>
          <p:nvPr userDrawn="1"/>
        </p:nvSpPr>
        <p:spPr>
          <a:xfrm>
            <a:off x="1105035" y="6001492"/>
            <a:ext cx="480780" cy="480780"/>
          </a:xfrm>
          <a:prstGeom prst="rect">
            <a:avLst/>
          </a:prstGeom>
          <a:solidFill>
            <a:srgbClr val="03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35">
            <a:extLst>
              <a:ext uri="{FF2B5EF4-FFF2-40B4-BE49-F238E27FC236}">
                <a16:creationId xmlns:a16="http://schemas.microsoft.com/office/drawing/2014/main" id="{B9E8D5E8-0463-644A-A4EF-705AC186C65D}"/>
              </a:ext>
            </a:extLst>
          </p:cNvPr>
          <p:cNvSpPr>
            <a:spLocks noGrp="1"/>
          </p:cNvSpPr>
          <p:nvPr>
            <p:ph type="body" sz="quarter" idx="35" hasCustomPrompt="1"/>
          </p:nvPr>
        </p:nvSpPr>
        <p:spPr>
          <a:xfrm>
            <a:off x="1145456" y="6115548"/>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04</a:t>
            </a:r>
          </a:p>
        </p:txBody>
      </p:sp>
      <p:sp>
        <p:nvSpPr>
          <p:cNvPr id="56" name="Text Placeholder 35">
            <a:extLst>
              <a:ext uri="{FF2B5EF4-FFF2-40B4-BE49-F238E27FC236}">
                <a16:creationId xmlns:a16="http://schemas.microsoft.com/office/drawing/2014/main" id="{DEADBBA9-91D3-C644-B097-F98187F5B7AC}"/>
              </a:ext>
            </a:extLst>
          </p:cNvPr>
          <p:cNvSpPr>
            <a:spLocks noGrp="1"/>
          </p:cNvSpPr>
          <p:nvPr>
            <p:ph type="body" sz="quarter" idx="36"/>
          </p:nvPr>
        </p:nvSpPr>
        <p:spPr>
          <a:xfrm>
            <a:off x="7124154" y="6001491"/>
            <a:ext cx="4754880" cy="457200"/>
          </a:xfrm>
          <a:prstGeom prst="rect">
            <a:avLst/>
          </a:prstGeom>
        </p:spPr>
        <p:txBody>
          <a:bodyPr wrap="square" lIns="0" tIns="0" rIns="0" bIns="0">
            <a:noAutofit/>
          </a:bodyPr>
          <a:lstStyle>
            <a:lvl1pPr marL="0">
              <a:lnSpc>
                <a:spcPct val="100000"/>
              </a:lnSpc>
              <a:spcBef>
                <a:spcPts val="800"/>
              </a:spcBef>
              <a:spcAft>
                <a:spcPts val="0"/>
              </a:spcAft>
              <a:defRPr sz="2400" b="0">
                <a:solidFill>
                  <a:schemeClr val="tx1"/>
                </a:solidFill>
              </a:defRPr>
            </a:lvl1pPr>
          </a:lstStyle>
          <a:p>
            <a:pPr lvl="0"/>
            <a:endParaRPr lang="en-US" dirty="0"/>
          </a:p>
        </p:txBody>
      </p:sp>
      <p:sp>
        <p:nvSpPr>
          <p:cNvPr id="57" name="Rectangle 56">
            <a:extLst>
              <a:ext uri="{FF2B5EF4-FFF2-40B4-BE49-F238E27FC236}">
                <a16:creationId xmlns:a16="http://schemas.microsoft.com/office/drawing/2014/main" id="{D5442BCE-6225-7844-8883-C74DEAB975D3}"/>
              </a:ext>
            </a:extLst>
          </p:cNvPr>
          <p:cNvSpPr/>
          <p:nvPr userDrawn="1"/>
        </p:nvSpPr>
        <p:spPr>
          <a:xfrm>
            <a:off x="6518822" y="6001492"/>
            <a:ext cx="480780" cy="480780"/>
          </a:xfrm>
          <a:prstGeom prst="rect">
            <a:avLst/>
          </a:prstGeom>
          <a:solidFill>
            <a:srgbClr val="EC7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35">
            <a:extLst>
              <a:ext uri="{FF2B5EF4-FFF2-40B4-BE49-F238E27FC236}">
                <a16:creationId xmlns:a16="http://schemas.microsoft.com/office/drawing/2014/main" id="{68F9AC96-FBF9-4C41-B882-0ED5E0A19C40}"/>
              </a:ext>
            </a:extLst>
          </p:cNvPr>
          <p:cNvSpPr>
            <a:spLocks noGrp="1"/>
          </p:cNvSpPr>
          <p:nvPr>
            <p:ph type="body" sz="quarter" idx="38" hasCustomPrompt="1"/>
          </p:nvPr>
        </p:nvSpPr>
        <p:spPr>
          <a:xfrm>
            <a:off x="6559243" y="6115548"/>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08</a:t>
            </a:r>
          </a:p>
        </p:txBody>
      </p:sp>
    </p:spTree>
    <p:extLst>
      <p:ext uri="{BB962C8B-B14F-4D97-AF65-F5344CB8AC3E}">
        <p14:creationId xmlns:p14="http://schemas.microsoft.com/office/powerpoint/2010/main" val="2494035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6A915C-7940-42A0-BB13-DE3959974A8E}"/>
              </a:ext>
            </a:extLst>
          </p:cNvPr>
          <p:cNvSpPr/>
          <p:nvPr userDrawn="1"/>
        </p:nvSpPr>
        <p:spPr>
          <a:xfrm>
            <a:off x="0" y="-23403"/>
            <a:ext cx="12192000" cy="1280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l"/>
            <a:endParaRPr lang="en-US" dirty="0"/>
          </a:p>
        </p:txBody>
      </p:sp>
      <p:sp>
        <p:nvSpPr>
          <p:cNvPr id="4" name="Freeform: Shape 3">
            <a:extLst>
              <a:ext uri="{FF2B5EF4-FFF2-40B4-BE49-F238E27FC236}">
                <a16:creationId xmlns:a16="http://schemas.microsoft.com/office/drawing/2014/main" id="{DAC76E5D-BCBE-44FE-85FF-DC576C2CB66F}"/>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5">
            <a:extLst>
              <a:ext uri="{FF2B5EF4-FFF2-40B4-BE49-F238E27FC236}">
                <a16:creationId xmlns:a16="http://schemas.microsoft.com/office/drawing/2014/main" id="{422048B3-517C-4174-992F-6E57E5E11810}"/>
              </a:ext>
            </a:extLst>
          </p:cNvPr>
          <p:cNvSpPr>
            <a:spLocks noGrp="1"/>
          </p:cNvSpPr>
          <p:nvPr>
            <p:ph type="body" sz="quarter" idx="11"/>
          </p:nvPr>
        </p:nvSpPr>
        <p:spPr>
          <a:xfrm>
            <a:off x="671396" y="492675"/>
            <a:ext cx="9977554" cy="569363"/>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7" name="Text Placeholder 35">
            <a:extLst>
              <a:ext uri="{FF2B5EF4-FFF2-40B4-BE49-F238E27FC236}">
                <a16:creationId xmlns:a16="http://schemas.microsoft.com/office/drawing/2014/main" id="{D4C8E1EB-4006-654A-B4F3-CDF428EA26AF}"/>
              </a:ext>
            </a:extLst>
          </p:cNvPr>
          <p:cNvSpPr>
            <a:spLocks noGrp="1"/>
          </p:cNvSpPr>
          <p:nvPr>
            <p:ph type="body" sz="quarter" idx="13"/>
          </p:nvPr>
        </p:nvSpPr>
        <p:spPr>
          <a:xfrm>
            <a:off x="1276727" y="1967562"/>
            <a:ext cx="4206240" cy="457200"/>
          </a:xfrm>
          <a:prstGeom prst="rect">
            <a:avLst/>
          </a:prstGeom>
        </p:spPr>
        <p:txBody>
          <a:bodyPr wrap="square" lIns="0" tIns="0" rIns="0" bIns="0">
            <a:noAutofit/>
          </a:bodyPr>
          <a:lstStyle>
            <a:lvl1pPr marL="0" indent="0">
              <a:lnSpc>
                <a:spcPct val="100000"/>
              </a:lnSpc>
              <a:spcBef>
                <a:spcPts val="800"/>
              </a:spcBef>
              <a:spcAft>
                <a:spcPts val="0"/>
              </a:spcAft>
              <a:defRPr sz="2800" b="0">
                <a:solidFill>
                  <a:schemeClr val="tx1"/>
                </a:solidFill>
              </a:defRPr>
            </a:lvl1pPr>
          </a:lstStyle>
          <a:p>
            <a:pPr lvl="0"/>
            <a:endParaRPr lang="en-US" dirty="0"/>
          </a:p>
        </p:txBody>
      </p:sp>
      <p:sp>
        <p:nvSpPr>
          <p:cNvPr id="9" name="Rectangle 8">
            <a:extLst>
              <a:ext uri="{FF2B5EF4-FFF2-40B4-BE49-F238E27FC236}">
                <a16:creationId xmlns:a16="http://schemas.microsoft.com/office/drawing/2014/main" id="{C461C104-31B5-D44B-9FF1-8E4974EDE4D8}"/>
              </a:ext>
            </a:extLst>
          </p:cNvPr>
          <p:cNvSpPr/>
          <p:nvPr userDrawn="1"/>
        </p:nvSpPr>
        <p:spPr>
          <a:xfrm>
            <a:off x="671395" y="1967563"/>
            <a:ext cx="480780" cy="480780"/>
          </a:xfrm>
          <a:prstGeom prst="rect">
            <a:avLst/>
          </a:prstGeom>
          <a:solidFill>
            <a:srgbClr val="EC7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5">
            <a:extLst>
              <a:ext uri="{FF2B5EF4-FFF2-40B4-BE49-F238E27FC236}">
                <a16:creationId xmlns:a16="http://schemas.microsoft.com/office/drawing/2014/main" id="{A3B05EB4-A08D-614D-AC4E-6AA2BEBD0BB3}"/>
              </a:ext>
            </a:extLst>
          </p:cNvPr>
          <p:cNvSpPr>
            <a:spLocks noGrp="1"/>
          </p:cNvSpPr>
          <p:nvPr>
            <p:ph type="body" sz="quarter" idx="17" hasCustomPrompt="1"/>
          </p:nvPr>
        </p:nvSpPr>
        <p:spPr>
          <a:xfrm>
            <a:off x="711816" y="2081619"/>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01</a:t>
            </a:r>
          </a:p>
        </p:txBody>
      </p:sp>
      <p:sp>
        <p:nvSpPr>
          <p:cNvPr id="11" name="Text Placeholder 35">
            <a:extLst>
              <a:ext uri="{FF2B5EF4-FFF2-40B4-BE49-F238E27FC236}">
                <a16:creationId xmlns:a16="http://schemas.microsoft.com/office/drawing/2014/main" id="{CF434CF4-3332-0A40-9AEF-CADE294B1CF0}"/>
              </a:ext>
            </a:extLst>
          </p:cNvPr>
          <p:cNvSpPr>
            <a:spLocks noGrp="1"/>
          </p:cNvSpPr>
          <p:nvPr>
            <p:ph type="body" sz="quarter" idx="18"/>
          </p:nvPr>
        </p:nvSpPr>
        <p:spPr>
          <a:xfrm>
            <a:off x="7124154" y="1967562"/>
            <a:ext cx="4206240" cy="457200"/>
          </a:xfrm>
          <a:prstGeom prst="rect">
            <a:avLst/>
          </a:prstGeom>
        </p:spPr>
        <p:txBody>
          <a:bodyPr wrap="square" lIns="0" tIns="0" rIns="0" bIns="0">
            <a:noAutofit/>
          </a:bodyPr>
          <a:lstStyle>
            <a:lvl1pPr marL="0" indent="0">
              <a:lnSpc>
                <a:spcPct val="100000"/>
              </a:lnSpc>
              <a:spcBef>
                <a:spcPts val="800"/>
              </a:spcBef>
              <a:spcAft>
                <a:spcPts val="0"/>
              </a:spcAft>
              <a:defRPr sz="2800" b="0">
                <a:solidFill>
                  <a:schemeClr val="tx1"/>
                </a:solidFill>
              </a:defRPr>
            </a:lvl1pPr>
          </a:lstStyle>
          <a:p>
            <a:pPr lvl="0"/>
            <a:endParaRPr lang="en-US" dirty="0"/>
          </a:p>
        </p:txBody>
      </p:sp>
      <p:sp>
        <p:nvSpPr>
          <p:cNvPr id="13" name="Rectangle 12">
            <a:extLst>
              <a:ext uri="{FF2B5EF4-FFF2-40B4-BE49-F238E27FC236}">
                <a16:creationId xmlns:a16="http://schemas.microsoft.com/office/drawing/2014/main" id="{576E9BF3-B9E8-054A-9EBD-7224C87D799A}"/>
              </a:ext>
            </a:extLst>
          </p:cNvPr>
          <p:cNvSpPr/>
          <p:nvPr userDrawn="1"/>
        </p:nvSpPr>
        <p:spPr>
          <a:xfrm>
            <a:off x="6518822" y="1967563"/>
            <a:ext cx="480780" cy="480780"/>
          </a:xfrm>
          <a:prstGeom prst="rect">
            <a:avLst/>
          </a:prstGeom>
          <a:solidFill>
            <a:srgbClr val="03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5">
            <a:extLst>
              <a:ext uri="{FF2B5EF4-FFF2-40B4-BE49-F238E27FC236}">
                <a16:creationId xmlns:a16="http://schemas.microsoft.com/office/drawing/2014/main" id="{F7932FCB-A5EB-9B47-8778-2C1E95039558}"/>
              </a:ext>
            </a:extLst>
          </p:cNvPr>
          <p:cNvSpPr>
            <a:spLocks noGrp="1"/>
          </p:cNvSpPr>
          <p:nvPr>
            <p:ph type="body" sz="quarter" idx="20" hasCustomPrompt="1"/>
          </p:nvPr>
        </p:nvSpPr>
        <p:spPr>
          <a:xfrm>
            <a:off x="6559243" y="2081619"/>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04</a:t>
            </a:r>
          </a:p>
        </p:txBody>
      </p:sp>
      <p:sp>
        <p:nvSpPr>
          <p:cNvPr id="15" name="Text Placeholder 35">
            <a:extLst>
              <a:ext uri="{FF2B5EF4-FFF2-40B4-BE49-F238E27FC236}">
                <a16:creationId xmlns:a16="http://schemas.microsoft.com/office/drawing/2014/main" id="{5A36504D-026F-0744-B7EC-B594CB1EC431}"/>
              </a:ext>
            </a:extLst>
          </p:cNvPr>
          <p:cNvSpPr>
            <a:spLocks noGrp="1"/>
          </p:cNvSpPr>
          <p:nvPr>
            <p:ph type="body" sz="quarter" idx="21"/>
          </p:nvPr>
        </p:nvSpPr>
        <p:spPr>
          <a:xfrm>
            <a:off x="1276727" y="3192797"/>
            <a:ext cx="4206240" cy="457200"/>
          </a:xfrm>
          <a:prstGeom prst="rect">
            <a:avLst/>
          </a:prstGeom>
        </p:spPr>
        <p:txBody>
          <a:bodyPr wrap="square" lIns="0" tIns="0" rIns="0" bIns="0">
            <a:noAutofit/>
          </a:bodyPr>
          <a:lstStyle>
            <a:lvl1pPr marL="0" indent="0">
              <a:lnSpc>
                <a:spcPct val="100000"/>
              </a:lnSpc>
              <a:spcBef>
                <a:spcPts val="800"/>
              </a:spcBef>
              <a:spcAft>
                <a:spcPts val="0"/>
              </a:spcAft>
              <a:defRPr sz="2800" b="0">
                <a:solidFill>
                  <a:schemeClr val="tx1"/>
                </a:solidFill>
              </a:defRPr>
            </a:lvl1pPr>
          </a:lstStyle>
          <a:p>
            <a:pPr lvl="0"/>
            <a:endParaRPr lang="en-US" dirty="0"/>
          </a:p>
        </p:txBody>
      </p:sp>
      <p:sp>
        <p:nvSpPr>
          <p:cNvPr id="17" name="Rectangle 16">
            <a:extLst>
              <a:ext uri="{FF2B5EF4-FFF2-40B4-BE49-F238E27FC236}">
                <a16:creationId xmlns:a16="http://schemas.microsoft.com/office/drawing/2014/main" id="{A312D60F-2E22-9E4D-8327-9058F38B339E}"/>
              </a:ext>
            </a:extLst>
          </p:cNvPr>
          <p:cNvSpPr/>
          <p:nvPr userDrawn="1"/>
        </p:nvSpPr>
        <p:spPr>
          <a:xfrm>
            <a:off x="671395" y="3192798"/>
            <a:ext cx="480780" cy="480780"/>
          </a:xfrm>
          <a:prstGeom prst="rect">
            <a:avLst/>
          </a:prstGeom>
          <a:solidFill>
            <a:srgbClr val="03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5">
            <a:extLst>
              <a:ext uri="{FF2B5EF4-FFF2-40B4-BE49-F238E27FC236}">
                <a16:creationId xmlns:a16="http://schemas.microsoft.com/office/drawing/2014/main" id="{03890D89-5346-1449-B4B9-1BE32DD6F735}"/>
              </a:ext>
            </a:extLst>
          </p:cNvPr>
          <p:cNvSpPr>
            <a:spLocks noGrp="1"/>
          </p:cNvSpPr>
          <p:nvPr>
            <p:ph type="body" sz="quarter" idx="23" hasCustomPrompt="1"/>
          </p:nvPr>
        </p:nvSpPr>
        <p:spPr>
          <a:xfrm>
            <a:off x="711816" y="3306854"/>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02</a:t>
            </a:r>
          </a:p>
        </p:txBody>
      </p:sp>
      <p:sp>
        <p:nvSpPr>
          <p:cNvPr id="19" name="Text Placeholder 35">
            <a:extLst>
              <a:ext uri="{FF2B5EF4-FFF2-40B4-BE49-F238E27FC236}">
                <a16:creationId xmlns:a16="http://schemas.microsoft.com/office/drawing/2014/main" id="{F331A23F-A2A0-5845-BDA8-6F34B5DF23FE}"/>
              </a:ext>
            </a:extLst>
          </p:cNvPr>
          <p:cNvSpPr>
            <a:spLocks noGrp="1"/>
          </p:cNvSpPr>
          <p:nvPr>
            <p:ph type="body" sz="quarter" idx="24"/>
          </p:nvPr>
        </p:nvSpPr>
        <p:spPr>
          <a:xfrm>
            <a:off x="7124154" y="3192797"/>
            <a:ext cx="4206240" cy="457200"/>
          </a:xfrm>
          <a:prstGeom prst="rect">
            <a:avLst/>
          </a:prstGeom>
        </p:spPr>
        <p:txBody>
          <a:bodyPr wrap="square" lIns="0" tIns="0" rIns="0" bIns="0">
            <a:noAutofit/>
          </a:bodyPr>
          <a:lstStyle>
            <a:lvl1pPr marL="0" indent="0">
              <a:lnSpc>
                <a:spcPct val="100000"/>
              </a:lnSpc>
              <a:spcBef>
                <a:spcPts val="800"/>
              </a:spcBef>
              <a:spcAft>
                <a:spcPts val="0"/>
              </a:spcAft>
              <a:defRPr sz="2800" b="0">
                <a:solidFill>
                  <a:schemeClr val="tx1"/>
                </a:solidFill>
              </a:defRPr>
            </a:lvl1pPr>
          </a:lstStyle>
          <a:p>
            <a:pPr lvl="0"/>
            <a:endParaRPr lang="en-US" dirty="0"/>
          </a:p>
        </p:txBody>
      </p:sp>
      <p:sp>
        <p:nvSpPr>
          <p:cNvPr id="21" name="Rectangle 20">
            <a:extLst>
              <a:ext uri="{FF2B5EF4-FFF2-40B4-BE49-F238E27FC236}">
                <a16:creationId xmlns:a16="http://schemas.microsoft.com/office/drawing/2014/main" id="{B7C5058B-AD35-9A43-8CFF-D59CCD658BB1}"/>
              </a:ext>
            </a:extLst>
          </p:cNvPr>
          <p:cNvSpPr/>
          <p:nvPr userDrawn="1"/>
        </p:nvSpPr>
        <p:spPr>
          <a:xfrm>
            <a:off x="6518822" y="3192798"/>
            <a:ext cx="480780" cy="480780"/>
          </a:xfrm>
          <a:prstGeom prst="rect">
            <a:avLst/>
          </a:prstGeom>
          <a:solidFill>
            <a:srgbClr val="EC7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5">
            <a:extLst>
              <a:ext uri="{FF2B5EF4-FFF2-40B4-BE49-F238E27FC236}">
                <a16:creationId xmlns:a16="http://schemas.microsoft.com/office/drawing/2014/main" id="{61CE9CF2-27DA-F943-9770-4C068B5CEC97}"/>
              </a:ext>
            </a:extLst>
          </p:cNvPr>
          <p:cNvSpPr>
            <a:spLocks noGrp="1"/>
          </p:cNvSpPr>
          <p:nvPr>
            <p:ph type="body" sz="quarter" idx="26" hasCustomPrompt="1"/>
          </p:nvPr>
        </p:nvSpPr>
        <p:spPr>
          <a:xfrm>
            <a:off x="6559243" y="3306854"/>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05</a:t>
            </a:r>
          </a:p>
        </p:txBody>
      </p:sp>
      <p:sp>
        <p:nvSpPr>
          <p:cNvPr id="23" name="Text Placeholder 35">
            <a:extLst>
              <a:ext uri="{FF2B5EF4-FFF2-40B4-BE49-F238E27FC236}">
                <a16:creationId xmlns:a16="http://schemas.microsoft.com/office/drawing/2014/main" id="{FF49D60B-F3DE-9F4A-B7DA-D2E413007228}"/>
              </a:ext>
            </a:extLst>
          </p:cNvPr>
          <p:cNvSpPr>
            <a:spLocks noGrp="1"/>
          </p:cNvSpPr>
          <p:nvPr>
            <p:ph type="body" sz="quarter" idx="27"/>
          </p:nvPr>
        </p:nvSpPr>
        <p:spPr>
          <a:xfrm>
            <a:off x="1276727" y="4418032"/>
            <a:ext cx="4206240" cy="457200"/>
          </a:xfrm>
          <a:prstGeom prst="rect">
            <a:avLst/>
          </a:prstGeom>
        </p:spPr>
        <p:txBody>
          <a:bodyPr wrap="square" lIns="0" tIns="0" rIns="0" bIns="0">
            <a:noAutofit/>
          </a:bodyPr>
          <a:lstStyle>
            <a:lvl1pPr marL="0" indent="0">
              <a:lnSpc>
                <a:spcPct val="100000"/>
              </a:lnSpc>
              <a:spcBef>
                <a:spcPts val="800"/>
              </a:spcBef>
              <a:spcAft>
                <a:spcPts val="0"/>
              </a:spcAft>
              <a:defRPr sz="2800" b="0">
                <a:solidFill>
                  <a:schemeClr val="tx1"/>
                </a:solidFill>
              </a:defRPr>
            </a:lvl1pPr>
          </a:lstStyle>
          <a:p>
            <a:pPr lvl="0"/>
            <a:endParaRPr lang="en-US" dirty="0"/>
          </a:p>
        </p:txBody>
      </p:sp>
      <p:sp>
        <p:nvSpPr>
          <p:cNvPr id="25" name="Rectangle 24">
            <a:extLst>
              <a:ext uri="{FF2B5EF4-FFF2-40B4-BE49-F238E27FC236}">
                <a16:creationId xmlns:a16="http://schemas.microsoft.com/office/drawing/2014/main" id="{F7F11EF5-9754-C44E-A4F3-69621E4A90B5}"/>
              </a:ext>
            </a:extLst>
          </p:cNvPr>
          <p:cNvSpPr/>
          <p:nvPr userDrawn="1"/>
        </p:nvSpPr>
        <p:spPr>
          <a:xfrm>
            <a:off x="671395" y="4418033"/>
            <a:ext cx="480780" cy="480780"/>
          </a:xfrm>
          <a:prstGeom prst="rect">
            <a:avLst/>
          </a:prstGeom>
          <a:solidFill>
            <a:srgbClr val="EC7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5">
            <a:extLst>
              <a:ext uri="{FF2B5EF4-FFF2-40B4-BE49-F238E27FC236}">
                <a16:creationId xmlns:a16="http://schemas.microsoft.com/office/drawing/2014/main" id="{6B41B52A-F328-D044-A9E6-2D1A51EFECE2}"/>
              </a:ext>
            </a:extLst>
          </p:cNvPr>
          <p:cNvSpPr>
            <a:spLocks noGrp="1"/>
          </p:cNvSpPr>
          <p:nvPr>
            <p:ph type="body" sz="quarter" idx="29" hasCustomPrompt="1"/>
          </p:nvPr>
        </p:nvSpPr>
        <p:spPr>
          <a:xfrm>
            <a:off x="711816" y="4532089"/>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03</a:t>
            </a:r>
          </a:p>
        </p:txBody>
      </p:sp>
      <p:sp>
        <p:nvSpPr>
          <p:cNvPr id="27" name="Text Placeholder 35">
            <a:extLst>
              <a:ext uri="{FF2B5EF4-FFF2-40B4-BE49-F238E27FC236}">
                <a16:creationId xmlns:a16="http://schemas.microsoft.com/office/drawing/2014/main" id="{4A85AB31-DFA6-0B42-B51C-23F7F2EDD05F}"/>
              </a:ext>
            </a:extLst>
          </p:cNvPr>
          <p:cNvSpPr>
            <a:spLocks noGrp="1"/>
          </p:cNvSpPr>
          <p:nvPr>
            <p:ph type="body" sz="quarter" idx="30"/>
          </p:nvPr>
        </p:nvSpPr>
        <p:spPr>
          <a:xfrm>
            <a:off x="7124154" y="4418032"/>
            <a:ext cx="4206240" cy="457200"/>
          </a:xfrm>
          <a:prstGeom prst="rect">
            <a:avLst/>
          </a:prstGeom>
        </p:spPr>
        <p:txBody>
          <a:bodyPr wrap="square" lIns="0" tIns="0" rIns="0" bIns="0">
            <a:noAutofit/>
          </a:bodyPr>
          <a:lstStyle>
            <a:lvl1pPr marL="0" indent="0">
              <a:lnSpc>
                <a:spcPct val="100000"/>
              </a:lnSpc>
              <a:spcBef>
                <a:spcPts val="800"/>
              </a:spcBef>
              <a:spcAft>
                <a:spcPts val="0"/>
              </a:spcAft>
              <a:defRPr sz="2800" b="0">
                <a:solidFill>
                  <a:schemeClr val="tx1"/>
                </a:solidFill>
              </a:defRPr>
            </a:lvl1pPr>
          </a:lstStyle>
          <a:p>
            <a:pPr lvl="0"/>
            <a:endParaRPr lang="en-US" dirty="0"/>
          </a:p>
        </p:txBody>
      </p:sp>
      <p:sp>
        <p:nvSpPr>
          <p:cNvPr id="29" name="Rectangle 28">
            <a:extLst>
              <a:ext uri="{FF2B5EF4-FFF2-40B4-BE49-F238E27FC236}">
                <a16:creationId xmlns:a16="http://schemas.microsoft.com/office/drawing/2014/main" id="{8B8C3A5D-9C78-E64E-B6E6-4BC8749EEF15}"/>
              </a:ext>
            </a:extLst>
          </p:cNvPr>
          <p:cNvSpPr/>
          <p:nvPr userDrawn="1"/>
        </p:nvSpPr>
        <p:spPr>
          <a:xfrm>
            <a:off x="6518822" y="4418033"/>
            <a:ext cx="480780" cy="480780"/>
          </a:xfrm>
          <a:prstGeom prst="rect">
            <a:avLst/>
          </a:prstGeom>
          <a:solidFill>
            <a:srgbClr val="03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5">
            <a:extLst>
              <a:ext uri="{FF2B5EF4-FFF2-40B4-BE49-F238E27FC236}">
                <a16:creationId xmlns:a16="http://schemas.microsoft.com/office/drawing/2014/main" id="{5A168B75-398F-E446-87D8-A26E3B2AB181}"/>
              </a:ext>
            </a:extLst>
          </p:cNvPr>
          <p:cNvSpPr>
            <a:spLocks noGrp="1"/>
          </p:cNvSpPr>
          <p:nvPr>
            <p:ph type="body" sz="quarter" idx="32" hasCustomPrompt="1"/>
          </p:nvPr>
        </p:nvSpPr>
        <p:spPr>
          <a:xfrm>
            <a:off x="6559243" y="4532089"/>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06</a:t>
            </a:r>
          </a:p>
        </p:txBody>
      </p:sp>
      <p:sp>
        <p:nvSpPr>
          <p:cNvPr id="31" name="Text Placeholder 35">
            <a:extLst>
              <a:ext uri="{FF2B5EF4-FFF2-40B4-BE49-F238E27FC236}">
                <a16:creationId xmlns:a16="http://schemas.microsoft.com/office/drawing/2014/main" id="{D04794C6-0DD1-8849-B9FC-A8D10EEEC675}"/>
              </a:ext>
            </a:extLst>
          </p:cNvPr>
          <p:cNvSpPr>
            <a:spLocks noGrp="1"/>
          </p:cNvSpPr>
          <p:nvPr>
            <p:ph type="body" sz="quarter" idx="33"/>
          </p:nvPr>
        </p:nvSpPr>
        <p:spPr>
          <a:xfrm>
            <a:off x="1276727" y="5643267"/>
            <a:ext cx="4206240" cy="457200"/>
          </a:xfrm>
          <a:prstGeom prst="rect">
            <a:avLst/>
          </a:prstGeom>
        </p:spPr>
        <p:txBody>
          <a:bodyPr wrap="square" lIns="0" tIns="0" rIns="0" bIns="0">
            <a:noAutofit/>
          </a:bodyPr>
          <a:lstStyle>
            <a:lvl1pPr marL="0" indent="0">
              <a:lnSpc>
                <a:spcPct val="100000"/>
              </a:lnSpc>
              <a:spcBef>
                <a:spcPts val="800"/>
              </a:spcBef>
              <a:spcAft>
                <a:spcPts val="0"/>
              </a:spcAft>
              <a:defRPr sz="2800" b="0">
                <a:solidFill>
                  <a:schemeClr val="tx1"/>
                </a:solidFill>
              </a:defRPr>
            </a:lvl1pPr>
          </a:lstStyle>
          <a:p>
            <a:pPr lvl="0"/>
            <a:endParaRPr lang="en-US" dirty="0"/>
          </a:p>
        </p:txBody>
      </p:sp>
      <p:sp>
        <p:nvSpPr>
          <p:cNvPr id="33" name="Rectangle 32">
            <a:extLst>
              <a:ext uri="{FF2B5EF4-FFF2-40B4-BE49-F238E27FC236}">
                <a16:creationId xmlns:a16="http://schemas.microsoft.com/office/drawing/2014/main" id="{0B478F9B-EA83-1F42-BB28-44B7A5D70017}"/>
              </a:ext>
            </a:extLst>
          </p:cNvPr>
          <p:cNvSpPr/>
          <p:nvPr userDrawn="1"/>
        </p:nvSpPr>
        <p:spPr>
          <a:xfrm>
            <a:off x="671395" y="5643268"/>
            <a:ext cx="480780" cy="480780"/>
          </a:xfrm>
          <a:prstGeom prst="rect">
            <a:avLst/>
          </a:prstGeom>
          <a:solidFill>
            <a:srgbClr val="03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5">
            <a:extLst>
              <a:ext uri="{FF2B5EF4-FFF2-40B4-BE49-F238E27FC236}">
                <a16:creationId xmlns:a16="http://schemas.microsoft.com/office/drawing/2014/main" id="{EDF34408-78F4-2845-8D0D-9D6BECC6F2FD}"/>
              </a:ext>
            </a:extLst>
          </p:cNvPr>
          <p:cNvSpPr>
            <a:spLocks noGrp="1"/>
          </p:cNvSpPr>
          <p:nvPr>
            <p:ph type="body" sz="quarter" idx="35" hasCustomPrompt="1"/>
          </p:nvPr>
        </p:nvSpPr>
        <p:spPr>
          <a:xfrm>
            <a:off x="711816" y="5757324"/>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04</a:t>
            </a:r>
          </a:p>
        </p:txBody>
      </p:sp>
      <p:sp>
        <p:nvSpPr>
          <p:cNvPr id="35" name="Text Placeholder 35">
            <a:extLst>
              <a:ext uri="{FF2B5EF4-FFF2-40B4-BE49-F238E27FC236}">
                <a16:creationId xmlns:a16="http://schemas.microsoft.com/office/drawing/2014/main" id="{1AFFC576-B1F5-E248-8461-2EF2227EB7CF}"/>
              </a:ext>
            </a:extLst>
          </p:cNvPr>
          <p:cNvSpPr>
            <a:spLocks noGrp="1"/>
          </p:cNvSpPr>
          <p:nvPr>
            <p:ph type="body" sz="quarter" idx="36"/>
          </p:nvPr>
        </p:nvSpPr>
        <p:spPr>
          <a:xfrm>
            <a:off x="7124154" y="5643267"/>
            <a:ext cx="4206240" cy="457200"/>
          </a:xfrm>
          <a:prstGeom prst="rect">
            <a:avLst/>
          </a:prstGeom>
        </p:spPr>
        <p:txBody>
          <a:bodyPr wrap="square" lIns="0" tIns="0" rIns="0" bIns="0">
            <a:noAutofit/>
          </a:bodyPr>
          <a:lstStyle>
            <a:lvl1pPr marL="0" indent="0">
              <a:lnSpc>
                <a:spcPct val="100000"/>
              </a:lnSpc>
              <a:spcBef>
                <a:spcPts val="800"/>
              </a:spcBef>
              <a:spcAft>
                <a:spcPts val="0"/>
              </a:spcAft>
              <a:defRPr sz="2800" b="0">
                <a:solidFill>
                  <a:schemeClr val="tx1"/>
                </a:solidFill>
              </a:defRPr>
            </a:lvl1pPr>
          </a:lstStyle>
          <a:p>
            <a:pPr lvl="0"/>
            <a:endParaRPr lang="en-US" dirty="0"/>
          </a:p>
        </p:txBody>
      </p:sp>
      <p:sp>
        <p:nvSpPr>
          <p:cNvPr id="37" name="Rectangle 36">
            <a:extLst>
              <a:ext uri="{FF2B5EF4-FFF2-40B4-BE49-F238E27FC236}">
                <a16:creationId xmlns:a16="http://schemas.microsoft.com/office/drawing/2014/main" id="{28AA6D40-1338-EF47-AD8C-B2CB3C2335BF}"/>
              </a:ext>
            </a:extLst>
          </p:cNvPr>
          <p:cNvSpPr/>
          <p:nvPr userDrawn="1"/>
        </p:nvSpPr>
        <p:spPr>
          <a:xfrm>
            <a:off x="6518822" y="5643268"/>
            <a:ext cx="480780" cy="480780"/>
          </a:xfrm>
          <a:prstGeom prst="rect">
            <a:avLst/>
          </a:prstGeom>
          <a:solidFill>
            <a:srgbClr val="EC7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5">
            <a:extLst>
              <a:ext uri="{FF2B5EF4-FFF2-40B4-BE49-F238E27FC236}">
                <a16:creationId xmlns:a16="http://schemas.microsoft.com/office/drawing/2014/main" id="{136B9417-0DFB-2E4B-81CD-2F46B7913E4A}"/>
              </a:ext>
            </a:extLst>
          </p:cNvPr>
          <p:cNvSpPr>
            <a:spLocks noGrp="1"/>
          </p:cNvSpPr>
          <p:nvPr>
            <p:ph type="body" sz="quarter" idx="38" hasCustomPrompt="1"/>
          </p:nvPr>
        </p:nvSpPr>
        <p:spPr>
          <a:xfrm>
            <a:off x="6559243" y="5757324"/>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08</a:t>
            </a:r>
          </a:p>
        </p:txBody>
      </p:sp>
    </p:spTree>
    <p:extLst>
      <p:ext uri="{BB962C8B-B14F-4D97-AF65-F5344CB8AC3E}">
        <p14:creationId xmlns:p14="http://schemas.microsoft.com/office/powerpoint/2010/main" val="3336874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1C6C7C-AD6B-4484-B2A5-726139526F54}"/>
              </a:ext>
            </a:extLst>
          </p:cNvPr>
          <p:cNvSpPr/>
          <p:nvPr userDrawn="1"/>
        </p:nvSpPr>
        <p:spPr>
          <a:xfrm>
            <a:off x="0" y="1"/>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6E66276-BD9D-48CD-AD06-B3602F556066}"/>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5">
            <a:extLst>
              <a:ext uri="{FF2B5EF4-FFF2-40B4-BE49-F238E27FC236}">
                <a16:creationId xmlns:a16="http://schemas.microsoft.com/office/drawing/2014/main" id="{9BEAC198-F7E3-441F-9F38-6B8C74ADA316}"/>
              </a:ext>
            </a:extLst>
          </p:cNvPr>
          <p:cNvSpPr>
            <a:spLocks noGrp="1"/>
          </p:cNvSpPr>
          <p:nvPr>
            <p:ph type="body" sz="quarter" idx="11"/>
          </p:nvPr>
        </p:nvSpPr>
        <p:spPr>
          <a:xfrm>
            <a:off x="671396" y="492675"/>
            <a:ext cx="8215428" cy="569363"/>
          </a:xfrm>
          <a:prstGeom prst="rect">
            <a:avLst/>
          </a:prstGeom>
        </p:spPr>
        <p:txBody>
          <a:bodyPr wrap="square" lIns="0" tIns="0" rIns="0" bIns="0">
            <a:noAutofit/>
          </a:bodyPr>
          <a:lstStyle>
            <a:lvl1pPr>
              <a:lnSpc>
                <a:spcPts val="4600"/>
              </a:lnSpc>
              <a:buNone/>
              <a:defRPr sz="3600" b="1">
                <a:solidFill>
                  <a:schemeClr val="bg1"/>
                </a:solidFill>
              </a:defRPr>
            </a:lvl1pPr>
          </a:lstStyle>
          <a:p>
            <a:pPr lvl="0"/>
            <a:endParaRPr lang="en-US" dirty="0"/>
          </a:p>
        </p:txBody>
      </p:sp>
      <p:sp>
        <p:nvSpPr>
          <p:cNvPr id="6" name="Text Placeholder 35">
            <a:extLst>
              <a:ext uri="{FF2B5EF4-FFF2-40B4-BE49-F238E27FC236}">
                <a16:creationId xmlns:a16="http://schemas.microsoft.com/office/drawing/2014/main" id="{CA3434B8-40E7-44AD-A7BC-D72674543685}"/>
              </a:ext>
            </a:extLst>
          </p:cNvPr>
          <p:cNvSpPr>
            <a:spLocks noGrp="1"/>
          </p:cNvSpPr>
          <p:nvPr>
            <p:ph type="body" sz="quarter" idx="12"/>
          </p:nvPr>
        </p:nvSpPr>
        <p:spPr>
          <a:xfrm>
            <a:off x="671395" y="1229763"/>
            <a:ext cx="8215429" cy="569363"/>
          </a:xfrm>
          <a:prstGeom prst="rect">
            <a:avLst/>
          </a:prstGeom>
        </p:spPr>
        <p:txBody>
          <a:bodyPr wrap="square" lIns="0" tIns="0" rIns="0" bIns="0">
            <a:noAutofit/>
          </a:bodyPr>
          <a:lstStyle>
            <a:lvl1pPr>
              <a:lnSpc>
                <a:spcPct val="100000"/>
              </a:lnSpc>
              <a:spcBef>
                <a:spcPts val="800"/>
              </a:spcBef>
              <a:spcAft>
                <a:spcPts val="0"/>
              </a:spcAft>
              <a:buNone/>
              <a:defRPr sz="2400" b="0">
                <a:solidFill>
                  <a:schemeClr val="bg1"/>
                </a:solidFill>
              </a:defRPr>
            </a:lvl1pPr>
          </a:lstStyle>
          <a:p>
            <a:pPr lvl="0"/>
            <a:endParaRPr lang="en-US" dirty="0"/>
          </a:p>
        </p:txBody>
      </p:sp>
      <p:sp>
        <p:nvSpPr>
          <p:cNvPr id="35" name="Text Placeholder 35">
            <a:extLst>
              <a:ext uri="{FF2B5EF4-FFF2-40B4-BE49-F238E27FC236}">
                <a16:creationId xmlns:a16="http://schemas.microsoft.com/office/drawing/2014/main" id="{A2413DB5-F1B6-0141-8057-43B8AC4067F0}"/>
              </a:ext>
            </a:extLst>
          </p:cNvPr>
          <p:cNvSpPr>
            <a:spLocks noGrp="1"/>
          </p:cNvSpPr>
          <p:nvPr>
            <p:ph type="body" sz="quarter" idx="15"/>
          </p:nvPr>
        </p:nvSpPr>
        <p:spPr>
          <a:xfrm>
            <a:off x="671395" y="2778675"/>
            <a:ext cx="10573547" cy="3586650"/>
          </a:xfrm>
          <a:prstGeom prst="rect">
            <a:avLst/>
          </a:prstGeom>
        </p:spPr>
        <p:txBody>
          <a:bodyPr wrap="square" lIns="0" tIns="0" rIns="0" bIns="0">
            <a:noAutofit/>
          </a:bodyPr>
          <a:lstStyle>
            <a:lvl1pPr marL="91440" indent="0">
              <a:lnSpc>
                <a:spcPct val="100000"/>
              </a:lnSpc>
              <a:spcBef>
                <a:spcPts val="1200"/>
              </a:spcBef>
              <a:spcAft>
                <a:spcPts val="0"/>
              </a:spcAft>
              <a:buFontTx/>
              <a:buNone/>
              <a:defRPr sz="2400" b="0">
                <a:solidFill>
                  <a:schemeClr val="tx1"/>
                </a:solidFill>
              </a:defRPr>
            </a:lvl1pPr>
          </a:lstStyle>
          <a:p>
            <a:pPr lvl="0"/>
            <a:endParaRPr lang="en-US" dirty="0"/>
          </a:p>
        </p:txBody>
      </p:sp>
    </p:spTree>
    <p:extLst>
      <p:ext uri="{BB962C8B-B14F-4D97-AF65-F5344CB8AC3E}">
        <p14:creationId xmlns:p14="http://schemas.microsoft.com/office/powerpoint/2010/main" val="2824003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218254-D817-48BA-B620-0AA2E0CC3416}"/>
              </a:ext>
            </a:extLst>
          </p:cNvPr>
          <p:cNvSpPr/>
          <p:nvPr userDrawn="1"/>
        </p:nvSpPr>
        <p:spPr>
          <a:xfrm>
            <a:off x="0" y="-23403"/>
            <a:ext cx="12192000" cy="1280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55EC20CB-096D-46D3-B927-2190E4347CD2}"/>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35">
            <a:extLst>
              <a:ext uri="{FF2B5EF4-FFF2-40B4-BE49-F238E27FC236}">
                <a16:creationId xmlns:a16="http://schemas.microsoft.com/office/drawing/2014/main" id="{F7A3AA42-4331-4CE0-9BC8-479D41ADBCB4}"/>
              </a:ext>
            </a:extLst>
          </p:cNvPr>
          <p:cNvSpPr>
            <a:spLocks noGrp="1"/>
          </p:cNvSpPr>
          <p:nvPr>
            <p:ph type="body" sz="quarter" idx="11"/>
          </p:nvPr>
        </p:nvSpPr>
        <p:spPr>
          <a:xfrm>
            <a:off x="671396" y="492675"/>
            <a:ext cx="4757738" cy="569363"/>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33" name="Text Placeholder 35">
            <a:extLst>
              <a:ext uri="{FF2B5EF4-FFF2-40B4-BE49-F238E27FC236}">
                <a16:creationId xmlns:a16="http://schemas.microsoft.com/office/drawing/2014/main" id="{4ACE9612-299D-4F3E-B10E-C876D70D02E8}"/>
              </a:ext>
            </a:extLst>
          </p:cNvPr>
          <p:cNvSpPr>
            <a:spLocks noGrp="1"/>
          </p:cNvSpPr>
          <p:nvPr>
            <p:ph type="body" sz="quarter" idx="13"/>
          </p:nvPr>
        </p:nvSpPr>
        <p:spPr>
          <a:xfrm>
            <a:off x="1276728" y="2201856"/>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34" name="Text Placeholder 35">
            <a:extLst>
              <a:ext uri="{FF2B5EF4-FFF2-40B4-BE49-F238E27FC236}">
                <a16:creationId xmlns:a16="http://schemas.microsoft.com/office/drawing/2014/main" id="{0D5CEDE5-33A4-4F5D-8440-3E31928B0336}"/>
              </a:ext>
            </a:extLst>
          </p:cNvPr>
          <p:cNvSpPr>
            <a:spLocks noGrp="1"/>
          </p:cNvSpPr>
          <p:nvPr>
            <p:ph type="body" sz="quarter" idx="16"/>
          </p:nvPr>
        </p:nvSpPr>
        <p:spPr>
          <a:xfrm>
            <a:off x="1276726" y="2518968"/>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36" name="Text Placeholder 35">
            <a:extLst>
              <a:ext uri="{FF2B5EF4-FFF2-40B4-BE49-F238E27FC236}">
                <a16:creationId xmlns:a16="http://schemas.microsoft.com/office/drawing/2014/main" id="{852D265F-058A-4532-90A7-035148D01DCF}"/>
              </a:ext>
            </a:extLst>
          </p:cNvPr>
          <p:cNvSpPr>
            <a:spLocks noGrp="1"/>
          </p:cNvSpPr>
          <p:nvPr>
            <p:ph type="body" sz="quarter" idx="17" hasCustomPrompt="1"/>
          </p:nvPr>
        </p:nvSpPr>
        <p:spPr>
          <a:xfrm>
            <a:off x="711816" y="2315912"/>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01</a:t>
            </a:r>
          </a:p>
        </p:txBody>
      </p:sp>
      <p:sp>
        <p:nvSpPr>
          <p:cNvPr id="37" name="Text Placeholder 35">
            <a:extLst>
              <a:ext uri="{FF2B5EF4-FFF2-40B4-BE49-F238E27FC236}">
                <a16:creationId xmlns:a16="http://schemas.microsoft.com/office/drawing/2014/main" id="{C472F62E-86D9-448C-BCAE-5F42A1E493E3}"/>
              </a:ext>
            </a:extLst>
          </p:cNvPr>
          <p:cNvSpPr>
            <a:spLocks noGrp="1"/>
          </p:cNvSpPr>
          <p:nvPr>
            <p:ph type="body" sz="quarter" idx="18"/>
          </p:nvPr>
        </p:nvSpPr>
        <p:spPr>
          <a:xfrm>
            <a:off x="7124155" y="2201856"/>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38" name="Text Placeholder 35">
            <a:extLst>
              <a:ext uri="{FF2B5EF4-FFF2-40B4-BE49-F238E27FC236}">
                <a16:creationId xmlns:a16="http://schemas.microsoft.com/office/drawing/2014/main" id="{FF390F99-3DA7-4464-83C0-329CB9F55130}"/>
              </a:ext>
            </a:extLst>
          </p:cNvPr>
          <p:cNvSpPr>
            <a:spLocks noGrp="1"/>
          </p:cNvSpPr>
          <p:nvPr>
            <p:ph type="body" sz="quarter" idx="19"/>
          </p:nvPr>
        </p:nvSpPr>
        <p:spPr>
          <a:xfrm>
            <a:off x="7124153" y="2518968"/>
            <a:ext cx="4333499" cy="736375"/>
          </a:xfrm>
          <a:prstGeom prst="rect">
            <a:avLst/>
          </a:prstGeom>
        </p:spPr>
        <p:txBody>
          <a:bodyPr wrap="square" lIns="0" tIns="0" rIns="0" bIns="0">
            <a:noAutofit/>
          </a:bodyPr>
          <a:lstStyle>
            <a:lvl1pPr>
              <a:lnSpc>
                <a:spcPts val="1700"/>
              </a:lnSpc>
              <a:spcBef>
                <a:spcPts val="800"/>
              </a:spcBef>
              <a:spcAft>
                <a:spcPts val="0"/>
              </a:spcAft>
              <a:defRPr sz="1200" b="0" kern="1200" baseline="0">
                <a:solidFill>
                  <a:schemeClr val="tx1"/>
                </a:solidFill>
              </a:defRPr>
            </a:lvl1pPr>
          </a:lstStyle>
          <a:p>
            <a:pPr lvl="0"/>
            <a:endParaRPr lang="en-US" dirty="0"/>
          </a:p>
        </p:txBody>
      </p:sp>
      <p:sp>
        <p:nvSpPr>
          <p:cNvPr id="40" name="Text Placeholder 35">
            <a:extLst>
              <a:ext uri="{FF2B5EF4-FFF2-40B4-BE49-F238E27FC236}">
                <a16:creationId xmlns:a16="http://schemas.microsoft.com/office/drawing/2014/main" id="{37A39D1C-DDC4-455D-8449-76FA8BD8778E}"/>
              </a:ext>
            </a:extLst>
          </p:cNvPr>
          <p:cNvSpPr>
            <a:spLocks noGrp="1"/>
          </p:cNvSpPr>
          <p:nvPr>
            <p:ph type="body" sz="quarter" idx="20" hasCustomPrompt="1"/>
          </p:nvPr>
        </p:nvSpPr>
        <p:spPr>
          <a:xfrm>
            <a:off x="6559243" y="2315912"/>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05</a:t>
            </a:r>
          </a:p>
        </p:txBody>
      </p:sp>
      <p:sp>
        <p:nvSpPr>
          <p:cNvPr id="41" name="Text Placeholder 35">
            <a:extLst>
              <a:ext uri="{FF2B5EF4-FFF2-40B4-BE49-F238E27FC236}">
                <a16:creationId xmlns:a16="http://schemas.microsoft.com/office/drawing/2014/main" id="{C3173E8C-5A7E-42D2-825C-1A5B783BC726}"/>
              </a:ext>
            </a:extLst>
          </p:cNvPr>
          <p:cNvSpPr>
            <a:spLocks noGrp="1"/>
          </p:cNvSpPr>
          <p:nvPr>
            <p:ph type="body" sz="quarter" idx="21"/>
          </p:nvPr>
        </p:nvSpPr>
        <p:spPr>
          <a:xfrm>
            <a:off x="1276728" y="4196994"/>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42" name="Text Placeholder 35">
            <a:extLst>
              <a:ext uri="{FF2B5EF4-FFF2-40B4-BE49-F238E27FC236}">
                <a16:creationId xmlns:a16="http://schemas.microsoft.com/office/drawing/2014/main" id="{EDCECF99-63B0-4DC9-89BC-E855F6CFD6DE}"/>
              </a:ext>
            </a:extLst>
          </p:cNvPr>
          <p:cNvSpPr>
            <a:spLocks noGrp="1"/>
          </p:cNvSpPr>
          <p:nvPr>
            <p:ph type="body" sz="quarter" idx="22"/>
          </p:nvPr>
        </p:nvSpPr>
        <p:spPr>
          <a:xfrm>
            <a:off x="1276726" y="4514106"/>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44" name="Text Placeholder 35">
            <a:extLst>
              <a:ext uri="{FF2B5EF4-FFF2-40B4-BE49-F238E27FC236}">
                <a16:creationId xmlns:a16="http://schemas.microsoft.com/office/drawing/2014/main" id="{8C64B2B3-B9EA-47BE-B578-384A8CC29FBF}"/>
              </a:ext>
            </a:extLst>
          </p:cNvPr>
          <p:cNvSpPr>
            <a:spLocks noGrp="1"/>
          </p:cNvSpPr>
          <p:nvPr>
            <p:ph type="body" sz="quarter" idx="23" hasCustomPrompt="1"/>
          </p:nvPr>
        </p:nvSpPr>
        <p:spPr>
          <a:xfrm>
            <a:off x="711816" y="4311050"/>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02</a:t>
            </a:r>
          </a:p>
        </p:txBody>
      </p:sp>
      <p:sp>
        <p:nvSpPr>
          <p:cNvPr id="45" name="Text Placeholder 35">
            <a:extLst>
              <a:ext uri="{FF2B5EF4-FFF2-40B4-BE49-F238E27FC236}">
                <a16:creationId xmlns:a16="http://schemas.microsoft.com/office/drawing/2014/main" id="{FC4B38AD-560C-48FA-B0AA-C75B0456E019}"/>
              </a:ext>
            </a:extLst>
          </p:cNvPr>
          <p:cNvSpPr>
            <a:spLocks noGrp="1"/>
          </p:cNvSpPr>
          <p:nvPr>
            <p:ph type="body" sz="quarter" idx="24"/>
          </p:nvPr>
        </p:nvSpPr>
        <p:spPr>
          <a:xfrm>
            <a:off x="7124155" y="4196994"/>
            <a:ext cx="2616199"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tx1"/>
                </a:solidFill>
              </a:defRPr>
            </a:lvl1pPr>
          </a:lstStyle>
          <a:p>
            <a:pPr lvl="0"/>
            <a:endParaRPr lang="en-US" dirty="0"/>
          </a:p>
        </p:txBody>
      </p:sp>
      <p:sp>
        <p:nvSpPr>
          <p:cNvPr id="46" name="Text Placeholder 35">
            <a:extLst>
              <a:ext uri="{FF2B5EF4-FFF2-40B4-BE49-F238E27FC236}">
                <a16:creationId xmlns:a16="http://schemas.microsoft.com/office/drawing/2014/main" id="{86D02B10-1396-4E62-ACA7-5AF53666B0D6}"/>
              </a:ext>
            </a:extLst>
          </p:cNvPr>
          <p:cNvSpPr>
            <a:spLocks noGrp="1"/>
          </p:cNvSpPr>
          <p:nvPr>
            <p:ph type="body" sz="quarter" idx="25"/>
          </p:nvPr>
        </p:nvSpPr>
        <p:spPr>
          <a:xfrm>
            <a:off x="7124153" y="4514106"/>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48" name="Text Placeholder 35">
            <a:extLst>
              <a:ext uri="{FF2B5EF4-FFF2-40B4-BE49-F238E27FC236}">
                <a16:creationId xmlns:a16="http://schemas.microsoft.com/office/drawing/2014/main" id="{9F470741-41C8-48FC-BE9E-93766BCBD3EB}"/>
              </a:ext>
            </a:extLst>
          </p:cNvPr>
          <p:cNvSpPr>
            <a:spLocks noGrp="1"/>
          </p:cNvSpPr>
          <p:nvPr>
            <p:ph type="body" sz="quarter" idx="26" hasCustomPrompt="1"/>
          </p:nvPr>
        </p:nvSpPr>
        <p:spPr>
          <a:xfrm>
            <a:off x="6559243" y="4311050"/>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06</a:t>
            </a:r>
          </a:p>
        </p:txBody>
      </p:sp>
    </p:spTree>
    <p:extLst>
      <p:ext uri="{BB962C8B-B14F-4D97-AF65-F5344CB8AC3E}">
        <p14:creationId xmlns:p14="http://schemas.microsoft.com/office/powerpoint/2010/main" val="3021219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218254-D817-48BA-B620-0AA2E0CC3416}"/>
              </a:ext>
            </a:extLst>
          </p:cNvPr>
          <p:cNvSpPr/>
          <p:nvPr userDrawn="1"/>
        </p:nvSpPr>
        <p:spPr>
          <a:xfrm>
            <a:off x="0" y="-23403"/>
            <a:ext cx="12192000" cy="1280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55EC20CB-096D-46D3-B927-2190E4347CD2}"/>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35">
            <a:extLst>
              <a:ext uri="{FF2B5EF4-FFF2-40B4-BE49-F238E27FC236}">
                <a16:creationId xmlns:a16="http://schemas.microsoft.com/office/drawing/2014/main" id="{F7A3AA42-4331-4CE0-9BC8-479D41ADBCB4}"/>
              </a:ext>
            </a:extLst>
          </p:cNvPr>
          <p:cNvSpPr>
            <a:spLocks noGrp="1"/>
          </p:cNvSpPr>
          <p:nvPr>
            <p:ph type="body" sz="quarter" idx="11"/>
          </p:nvPr>
        </p:nvSpPr>
        <p:spPr>
          <a:xfrm>
            <a:off x="671396" y="492675"/>
            <a:ext cx="4757738" cy="569363"/>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33" name="Text Placeholder 35">
            <a:extLst>
              <a:ext uri="{FF2B5EF4-FFF2-40B4-BE49-F238E27FC236}">
                <a16:creationId xmlns:a16="http://schemas.microsoft.com/office/drawing/2014/main" id="{4ACE9612-299D-4F3E-B10E-C876D70D02E8}"/>
              </a:ext>
            </a:extLst>
          </p:cNvPr>
          <p:cNvSpPr>
            <a:spLocks noGrp="1"/>
          </p:cNvSpPr>
          <p:nvPr>
            <p:ph type="body" sz="quarter" idx="13"/>
          </p:nvPr>
        </p:nvSpPr>
        <p:spPr>
          <a:xfrm>
            <a:off x="1276728" y="1599966"/>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34" name="Text Placeholder 35">
            <a:extLst>
              <a:ext uri="{FF2B5EF4-FFF2-40B4-BE49-F238E27FC236}">
                <a16:creationId xmlns:a16="http://schemas.microsoft.com/office/drawing/2014/main" id="{0D5CEDE5-33A4-4F5D-8440-3E31928B0336}"/>
              </a:ext>
            </a:extLst>
          </p:cNvPr>
          <p:cNvSpPr>
            <a:spLocks noGrp="1"/>
          </p:cNvSpPr>
          <p:nvPr>
            <p:ph type="body" sz="quarter" idx="16"/>
          </p:nvPr>
        </p:nvSpPr>
        <p:spPr>
          <a:xfrm>
            <a:off x="1276726" y="1917078"/>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36" name="Text Placeholder 35">
            <a:extLst>
              <a:ext uri="{FF2B5EF4-FFF2-40B4-BE49-F238E27FC236}">
                <a16:creationId xmlns:a16="http://schemas.microsoft.com/office/drawing/2014/main" id="{852D265F-058A-4532-90A7-035148D01DCF}"/>
              </a:ext>
            </a:extLst>
          </p:cNvPr>
          <p:cNvSpPr>
            <a:spLocks noGrp="1"/>
          </p:cNvSpPr>
          <p:nvPr>
            <p:ph type="body" sz="quarter" idx="17" hasCustomPrompt="1"/>
          </p:nvPr>
        </p:nvSpPr>
        <p:spPr>
          <a:xfrm>
            <a:off x="711816" y="1714022"/>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01</a:t>
            </a:r>
          </a:p>
        </p:txBody>
      </p:sp>
      <p:sp>
        <p:nvSpPr>
          <p:cNvPr id="37" name="Text Placeholder 35">
            <a:extLst>
              <a:ext uri="{FF2B5EF4-FFF2-40B4-BE49-F238E27FC236}">
                <a16:creationId xmlns:a16="http://schemas.microsoft.com/office/drawing/2014/main" id="{C472F62E-86D9-448C-BCAE-5F42A1E493E3}"/>
              </a:ext>
            </a:extLst>
          </p:cNvPr>
          <p:cNvSpPr>
            <a:spLocks noGrp="1"/>
          </p:cNvSpPr>
          <p:nvPr>
            <p:ph type="body" sz="quarter" idx="18"/>
          </p:nvPr>
        </p:nvSpPr>
        <p:spPr>
          <a:xfrm>
            <a:off x="7124155" y="1599966"/>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38" name="Text Placeholder 35">
            <a:extLst>
              <a:ext uri="{FF2B5EF4-FFF2-40B4-BE49-F238E27FC236}">
                <a16:creationId xmlns:a16="http://schemas.microsoft.com/office/drawing/2014/main" id="{FF390F99-3DA7-4464-83C0-329CB9F55130}"/>
              </a:ext>
            </a:extLst>
          </p:cNvPr>
          <p:cNvSpPr>
            <a:spLocks noGrp="1"/>
          </p:cNvSpPr>
          <p:nvPr>
            <p:ph type="body" sz="quarter" idx="19"/>
          </p:nvPr>
        </p:nvSpPr>
        <p:spPr>
          <a:xfrm>
            <a:off x="7124153" y="1917078"/>
            <a:ext cx="4333499" cy="736375"/>
          </a:xfrm>
          <a:prstGeom prst="rect">
            <a:avLst/>
          </a:prstGeom>
        </p:spPr>
        <p:txBody>
          <a:bodyPr wrap="square" lIns="0" tIns="0" rIns="0" bIns="0">
            <a:noAutofit/>
          </a:bodyPr>
          <a:lstStyle>
            <a:lvl1pPr>
              <a:lnSpc>
                <a:spcPts val="1700"/>
              </a:lnSpc>
              <a:spcBef>
                <a:spcPts val="800"/>
              </a:spcBef>
              <a:spcAft>
                <a:spcPts val="0"/>
              </a:spcAft>
              <a:defRPr sz="1200" b="0" kern="1200" baseline="0">
                <a:solidFill>
                  <a:schemeClr val="tx1"/>
                </a:solidFill>
              </a:defRPr>
            </a:lvl1pPr>
          </a:lstStyle>
          <a:p>
            <a:pPr lvl="0"/>
            <a:endParaRPr lang="en-US" dirty="0"/>
          </a:p>
        </p:txBody>
      </p:sp>
      <p:sp>
        <p:nvSpPr>
          <p:cNvPr id="40" name="Text Placeholder 35">
            <a:extLst>
              <a:ext uri="{FF2B5EF4-FFF2-40B4-BE49-F238E27FC236}">
                <a16:creationId xmlns:a16="http://schemas.microsoft.com/office/drawing/2014/main" id="{37A39D1C-DDC4-455D-8449-76FA8BD8778E}"/>
              </a:ext>
            </a:extLst>
          </p:cNvPr>
          <p:cNvSpPr>
            <a:spLocks noGrp="1"/>
          </p:cNvSpPr>
          <p:nvPr>
            <p:ph type="body" sz="quarter" idx="20" hasCustomPrompt="1"/>
          </p:nvPr>
        </p:nvSpPr>
        <p:spPr>
          <a:xfrm>
            <a:off x="6559243" y="1714022"/>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05</a:t>
            </a:r>
          </a:p>
        </p:txBody>
      </p:sp>
      <p:sp>
        <p:nvSpPr>
          <p:cNvPr id="41" name="Text Placeholder 35">
            <a:extLst>
              <a:ext uri="{FF2B5EF4-FFF2-40B4-BE49-F238E27FC236}">
                <a16:creationId xmlns:a16="http://schemas.microsoft.com/office/drawing/2014/main" id="{C3173E8C-5A7E-42D2-825C-1A5B783BC726}"/>
              </a:ext>
            </a:extLst>
          </p:cNvPr>
          <p:cNvSpPr>
            <a:spLocks noGrp="1"/>
          </p:cNvSpPr>
          <p:nvPr>
            <p:ph type="body" sz="quarter" idx="21"/>
          </p:nvPr>
        </p:nvSpPr>
        <p:spPr>
          <a:xfrm>
            <a:off x="1276728" y="2900617"/>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42" name="Text Placeholder 35">
            <a:extLst>
              <a:ext uri="{FF2B5EF4-FFF2-40B4-BE49-F238E27FC236}">
                <a16:creationId xmlns:a16="http://schemas.microsoft.com/office/drawing/2014/main" id="{EDCECF99-63B0-4DC9-89BC-E855F6CFD6DE}"/>
              </a:ext>
            </a:extLst>
          </p:cNvPr>
          <p:cNvSpPr>
            <a:spLocks noGrp="1"/>
          </p:cNvSpPr>
          <p:nvPr>
            <p:ph type="body" sz="quarter" idx="22"/>
          </p:nvPr>
        </p:nvSpPr>
        <p:spPr>
          <a:xfrm>
            <a:off x="1276726" y="3217729"/>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44" name="Text Placeholder 35">
            <a:extLst>
              <a:ext uri="{FF2B5EF4-FFF2-40B4-BE49-F238E27FC236}">
                <a16:creationId xmlns:a16="http://schemas.microsoft.com/office/drawing/2014/main" id="{8C64B2B3-B9EA-47BE-B578-384A8CC29FBF}"/>
              </a:ext>
            </a:extLst>
          </p:cNvPr>
          <p:cNvSpPr>
            <a:spLocks noGrp="1"/>
          </p:cNvSpPr>
          <p:nvPr>
            <p:ph type="body" sz="quarter" idx="23" hasCustomPrompt="1"/>
          </p:nvPr>
        </p:nvSpPr>
        <p:spPr>
          <a:xfrm>
            <a:off x="711816" y="3014673"/>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02</a:t>
            </a:r>
          </a:p>
        </p:txBody>
      </p:sp>
      <p:sp>
        <p:nvSpPr>
          <p:cNvPr id="45" name="Text Placeholder 35">
            <a:extLst>
              <a:ext uri="{FF2B5EF4-FFF2-40B4-BE49-F238E27FC236}">
                <a16:creationId xmlns:a16="http://schemas.microsoft.com/office/drawing/2014/main" id="{FC4B38AD-560C-48FA-B0AA-C75B0456E019}"/>
              </a:ext>
            </a:extLst>
          </p:cNvPr>
          <p:cNvSpPr>
            <a:spLocks noGrp="1"/>
          </p:cNvSpPr>
          <p:nvPr>
            <p:ph type="body" sz="quarter" idx="24"/>
          </p:nvPr>
        </p:nvSpPr>
        <p:spPr>
          <a:xfrm>
            <a:off x="7124155" y="2900617"/>
            <a:ext cx="2616199" cy="237639"/>
          </a:xfrm>
          <a:prstGeom prst="rect">
            <a:avLst/>
          </a:prstGeom>
        </p:spPr>
        <p:txBody>
          <a:bodyPr wrap="square" lIns="0" tIns="0" rIns="0" bIns="0">
            <a:noAutofit/>
          </a:bodyPr>
          <a:lstStyle>
            <a:lvl1pPr>
              <a:lnSpc>
                <a:spcPts val="2000"/>
              </a:lnSpc>
              <a:spcBef>
                <a:spcPts val="800"/>
              </a:spcBef>
              <a:spcAft>
                <a:spcPts val="0"/>
              </a:spcAft>
              <a:defRPr sz="1400" b="1">
                <a:solidFill>
                  <a:schemeClr val="tx1"/>
                </a:solidFill>
              </a:defRPr>
            </a:lvl1pPr>
          </a:lstStyle>
          <a:p>
            <a:pPr lvl="0"/>
            <a:endParaRPr lang="en-US" dirty="0"/>
          </a:p>
        </p:txBody>
      </p:sp>
      <p:sp>
        <p:nvSpPr>
          <p:cNvPr id="46" name="Text Placeholder 35">
            <a:extLst>
              <a:ext uri="{FF2B5EF4-FFF2-40B4-BE49-F238E27FC236}">
                <a16:creationId xmlns:a16="http://schemas.microsoft.com/office/drawing/2014/main" id="{86D02B10-1396-4E62-ACA7-5AF53666B0D6}"/>
              </a:ext>
            </a:extLst>
          </p:cNvPr>
          <p:cNvSpPr>
            <a:spLocks noGrp="1"/>
          </p:cNvSpPr>
          <p:nvPr>
            <p:ph type="body" sz="quarter" idx="25"/>
          </p:nvPr>
        </p:nvSpPr>
        <p:spPr>
          <a:xfrm>
            <a:off x="7124153" y="3217729"/>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48" name="Text Placeholder 35">
            <a:extLst>
              <a:ext uri="{FF2B5EF4-FFF2-40B4-BE49-F238E27FC236}">
                <a16:creationId xmlns:a16="http://schemas.microsoft.com/office/drawing/2014/main" id="{9F470741-41C8-48FC-BE9E-93766BCBD3EB}"/>
              </a:ext>
            </a:extLst>
          </p:cNvPr>
          <p:cNvSpPr>
            <a:spLocks noGrp="1"/>
          </p:cNvSpPr>
          <p:nvPr>
            <p:ph type="body" sz="quarter" idx="26" hasCustomPrompt="1"/>
          </p:nvPr>
        </p:nvSpPr>
        <p:spPr>
          <a:xfrm>
            <a:off x="6559243" y="3014673"/>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06</a:t>
            </a:r>
          </a:p>
        </p:txBody>
      </p:sp>
      <p:sp>
        <p:nvSpPr>
          <p:cNvPr id="49" name="Text Placeholder 35">
            <a:extLst>
              <a:ext uri="{FF2B5EF4-FFF2-40B4-BE49-F238E27FC236}">
                <a16:creationId xmlns:a16="http://schemas.microsoft.com/office/drawing/2014/main" id="{9AF86B59-F89B-4598-AD84-023B161134A2}"/>
              </a:ext>
            </a:extLst>
          </p:cNvPr>
          <p:cNvSpPr>
            <a:spLocks noGrp="1"/>
          </p:cNvSpPr>
          <p:nvPr>
            <p:ph type="body" sz="quarter" idx="27"/>
          </p:nvPr>
        </p:nvSpPr>
        <p:spPr>
          <a:xfrm>
            <a:off x="1276728" y="4201268"/>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50" name="Text Placeholder 35">
            <a:extLst>
              <a:ext uri="{FF2B5EF4-FFF2-40B4-BE49-F238E27FC236}">
                <a16:creationId xmlns:a16="http://schemas.microsoft.com/office/drawing/2014/main" id="{3D017A9A-4EF9-4237-A974-B49DB2CFADBF}"/>
              </a:ext>
            </a:extLst>
          </p:cNvPr>
          <p:cNvSpPr>
            <a:spLocks noGrp="1"/>
          </p:cNvSpPr>
          <p:nvPr>
            <p:ph type="body" sz="quarter" idx="28"/>
          </p:nvPr>
        </p:nvSpPr>
        <p:spPr>
          <a:xfrm>
            <a:off x="1276726" y="4518380"/>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52" name="Text Placeholder 35">
            <a:extLst>
              <a:ext uri="{FF2B5EF4-FFF2-40B4-BE49-F238E27FC236}">
                <a16:creationId xmlns:a16="http://schemas.microsoft.com/office/drawing/2014/main" id="{B759DF21-AB2C-4192-A72A-23AD05D7EF81}"/>
              </a:ext>
            </a:extLst>
          </p:cNvPr>
          <p:cNvSpPr>
            <a:spLocks noGrp="1"/>
          </p:cNvSpPr>
          <p:nvPr>
            <p:ph type="body" sz="quarter" idx="29" hasCustomPrompt="1"/>
          </p:nvPr>
        </p:nvSpPr>
        <p:spPr>
          <a:xfrm>
            <a:off x="711816" y="4315324"/>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03</a:t>
            </a:r>
          </a:p>
        </p:txBody>
      </p:sp>
      <p:sp>
        <p:nvSpPr>
          <p:cNvPr id="53" name="Text Placeholder 35">
            <a:extLst>
              <a:ext uri="{FF2B5EF4-FFF2-40B4-BE49-F238E27FC236}">
                <a16:creationId xmlns:a16="http://schemas.microsoft.com/office/drawing/2014/main" id="{33FB4E50-4D05-4EAA-8C8E-E475C73F15CE}"/>
              </a:ext>
            </a:extLst>
          </p:cNvPr>
          <p:cNvSpPr>
            <a:spLocks noGrp="1"/>
          </p:cNvSpPr>
          <p:nvPr>
            <p:ph type="body" sz="quarter" idx="30"/>
          </p:nvPr>
        </p:nvSpPr>
        <p:spPr>
          <a:xfrm>
            <a:off x="7124155" y="4201268"/>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54" name="Text Placeholder 35">
            <a:extLst>
              <a:ext uri="{FF2B5EF4-FFF2-40B4-BE49-F238E27FC236}">
                <a16:creationId xmlns:a16="http://schemas.microsoft.com/office/drawing/2014/main" id="{7402E50F-594F-4BBF-A0A9-D137562D4226}"/>
              </a:ext>
            </a:extLst>
          </p:cNvPr>
          <p:cNvSpPr>
            <a:spLocks noGrp="1"/>
          </p:cNvSpPr>
          <p:nvPr>
            <p:ph type="body" sz="quarter" idx="31"/>
          </p:nvPr>
        </p:nvSpPr>
        <p:spPr>
          <a:xfrm>
            <a:off x="7124153" y="4518380"/>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56" name="Text Placeholder 35">
            <a:extLst>
              <a:ext uri="{FF2B5EF4-FFF2-40B4-BE49-F238E27FC236}">
                <a16:creationId xmlns:a16="http://schemas.microsoft.com/office/drawing/2014/main" id="{8A5653D6-F9FB-4B33-AC0B-C75DD2E78111}"/>
              </a:ext>
            </a:extLst>
          </p:cNvPr>
          <p:cNvSpPr>
            <a:spLocks noGrp="1"/>
          </p:cNvSpPr>
          <p:nvPr>
            <p:ph type="body" sz="quarter" idx="32" hasCustomPrompt="1"/>
          </p:nvPr>
        </p:nvSpPr>
        <p:spPr>
          <a:xfrm>
            <a:off x="6559243" y="4315324"/>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07</a:t>
            </a:r>
          </a:p>
        </p:txBody>
      </p:sp>
      <p:sp>
        <p:nvSpPr>
          <p:cNvPr id="57" name="Text Placeholder 35">
            <a:extLst>
              <a:ext uri="{FF2B5EF4-FFF2-40B4-BE49-F238E27FC236}">
                <a16:creationId xmlns:a16="http://schemas.microsoft.com/office/drawing/2014/main" id="{A799B13C-5A27-4FFE-84E0-5D7B7BCB8403}"/>
              </a:ext>
            </a:extLst>
          </p:cNvPr>
          <p:cNvSpPr>
            <a:spLocks noGrp="1"/>
          </p:cNvSpPr>
          <p:nvPr>
            <p:ph type="body" sz="quarter" idx="33"/>
          </p:nvPr>
        </p:nvSpPr>
        <p:spPr>
          <a:xfrm>
            <a:off x="1276728" y="5543119"/>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58" name="Text Placeholder 35">
            <a:extLst>
              <a:ext uri="{FF2B5EF4-FFF2-40B4-BE49-F238E27FC236}">
                <a16:creationId xmlns:a16="http://schemas.microsoft.com/office/drawing/2014/main" id="{E113DE92-27F1-4318-8190-24A074214634}"/>
              </a:ext>
            </a:extLst>
          </p:cNvPr>
          <p:cNvSpPr>
            <a:spLocks noGrp="1"/>
          </p:cNvSpPr>
          <p:nvPr>
            <p:ph type="body" sz="quarter" idx="34"/>
          </p:nvPr>
        </p:nvSpPr>
        <p:spPr>
          <a:xfrm>
            <a:off x="1276726" y="5860231"/>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60" name="Text Placeholder 35">
            <a:extLst>
              <a:ext uri="{FF2B5EF4-FFF2-40B4-BE49-F238E27FC236}">
                <a16:creationId xmlns:a16="http://schemas.microsoft.com/office/drawing/2014/main" id="{23500403-7C16-4111-B46F-9597E39738AE}"/>
              </a:ext>
            </a:extLst>
          </p:cNvPr>
          <p:cNvSpPr>
            <a:spLocks noGrp="1"/>
          </p:cNvSpPr>
          <p:nvPr>
            <p:ph type="body" sz="quarter" idx="35" hasCustomPrompt="1"/>
          </p:nvPr>
        </p:nvSpPr>
        <p:spPr>
          <a:xfrm>
            <a:off x="711816" y="5657175"/>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04</a:t>
            </a:r>
          </a:p>
        </p:txBody>
      </p:sp>
      <p:sp>
        <p:nvSpPr>
          <p:cNvPr id="61" name="Text Placeholder 35">
            <a:extLst>
              <a:ext uri="{FF2B5EF4-FFF2-40B4-BE49-F238E27FC236}">
                <a16:creationId xmlns:a16="http://schemas.microsoft.com/office/drawing/2014/main" id="{9EEFCF14-EAB1-4809-8927-7C526DA8EE59}"/>
              </a:ext>
            </a:extLst>
          </p:cNvPr>
          <p:cNvSpPr>
            <a:spLocks noGrp="1"/>
          </p:cNvSpPr>
          <p:nvPr>
            <p:ph type="body" sz="quarter" idx="36"/>
          </p:nvPr>
        </p:nvSpPr>
        <p:spPr>
          <a:xfrm>
            <a:off x="7124155" y="5543119"/>
            <a:ext cx="2616199"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62" name="Text Placeholder 35">
            <a:extLst>
              <a:ext uri="{FF2B5EF4-FFF2-40B4-BE49-F238E27FC236}">
                <a16:creationId xmlns:a16="http://schemas.microsoft.com/office/drawing/2014/main" id="{503AAE7F-4023-45E0-98AB-84FC9E7CAF64}"/>
              </a:ext>
            </a:extLst>
          </p:cNvPr>
          <p:cNvSpPr>
            <a:spLocks noGrp="1"/>
          </p:cNvSpPr>
          <p:nvPr>
            <p:ph type="body" sz="quarter" idx="37"/>
          </p:nvPr>
        </p:nvSpPr>
        <p:spPr>
          <a:xfrm>
            <a:off x="7124153" y="5860231"/>
            <a:ext cx="4333499" cy="73637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64" name="Text Placeholder 35">
            <a:extLst>
              <a:ext uri="{FF2B5EF4-FFF2-40B4-BE49-F238E27FC236}">
                <a16:creationId xmlns:a16="http://schemas.microsoft.com/office/drawing/2014/main" id="{04911275-63A0-47E6-927F-66161E9FAE0D}"/>
              </a:ext>
            </a:extLst>
          </p:cNvPr>
          <p:cNvSpPr>
            <a:spLocks noGrp="1"/>
          </p:cNvSpPr>
          <p:nvPr>
            <p:ph type="body" sz="quarter" idx="38" hasCustomPrompt="1"/>
          </p:nvPr>
        </p:nvSpPr>
        <p:spPr>
          <a:xfrm>
            <a:off x="6559243" y="5657175"/>
            <a:ext cx="380885" cy="199916"/>
          </a:xfrm>
          <a:prstGeom prst="rect">
            <a:avLst/>
          </a:prstGeom>
        </p:spPr>
        <p:txBody>
          <a:bodyPr wrap="square" lIns="0" tIns="0" rIns="0" bIns="0">
            <a:noAutofit/>
          </a:bodyPr>
          <a:lstStyle>
            <a:lvl1pPr marL="0" indent="0" algn="ctr">
              <a:lnSpc>
                <a:spcPts val="2000"/>
              </a:lnSpc>
              <a:spcBef>
                <a:spcPts val="0"/>
              </a:spcBef>
              <a:spcAft>
                <a:spcPts val="0"/>
              </a:spcAft>
              <a:defRPr sz="1400" b="1">
                <a:solidFill>
                  <a:schemeClr val="bg1"/>
                </a:solidFill>
              </a:defRPr>
            </a:lvl1pPr>
          </a:lstStyle>
          <a:p>
            <a:pPr lvl="0"/>
            <a:r>
              <a:rPr lang="en-US" dirty="0"/>
              <a:t>08</a:t>
            </a:r>
          </a:p>
        </p:txBody>
      </p:sp>
    </p:spTree>
    <p:extLst>
      <p:ext uri="{BB962C8B-B14F-4D97-AF65-F5344CB8AC3E}">
        <p14:creationId xmlns:p14="http://schemas.microsoft.com/office/powerpoint/2010/main" val="615032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6A915C-7940-42A0-BB13-DE3959974A8E}"/>
              </a:ext>
            </a:extLst>
          </p:cNvPr>
          <p:cNvSpPr/>
          <p:nvPr userDrawn="1"/>
        </p:nvSpPr>
        <p:spPr>
          <a:xfrm>
            <a:off x="0" y="-23403"/>
            <a:ext cx="12192000" cy="1280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l"/>
            <a:endParaRPr lang="en-US" dirty="0"/>
          </a:p>
        </p:txBody>
      </p:sp>
      <p:sp>
        <p:nvSpPr>
          <p:cNvPr id="4" name="Freeform: Shape 3">
            <a:extLst>
              <a:ext uri="{FF2B5EF4-FFF2-40B4-BE49-F238E27FC236}">
                <a16:creationId xmlns:a16="http://schemas.microsoft.com/office/drawing/2014/main" id="{DAC76E5D-BCBE-44FE-85FF-DC576C2CB66F}"/>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5">
            <a:extLst>
              <a:ext uri="{FF2B5EF4-FFF2-40B4-BE49-F238E27FC236}">
                <a16:creationId xmlns:a16="http://schemas.microsoft.com/office/drawing/2014/main" id="{422048B3-517C-4174-992F-6E57E5E11810}"/>
              </a:ext>
            </a:extLst>
          </p:cNvPr>
          <p:cNvSpPr>
            <a:spLocks noGrp="1"/>
          </p:cNvSpPr>
          <p:nvPr>
            <p:ph type="body" sz="quarter" idx="11"/>
          </p:nvPr>
        </p:nvSpPr>
        <p:spPr>
          <a:xfrm>
            <a:off x="671396" y="492675"/>
            <a:ext cx="9977554" cy="569363"/>
          </a:xfrm>
          <a:prstGeom prst="rect">
            <a:avLst/>
          </a:prstGeom>
        </p:spPr>
        <p:txBody>
          <a:bodyPr wrap="square" lIns="0" tIns="0" rIns="0" bIns="0">
            <a:noAutofit/>
          </a:bodyPr>
          <a:lstStyle>
            <a:lvl1pPr>
              <a:lnSpc>
                <a:spcPts val="4600"/>
              </a:lnSpc>
              <a:buNone/>
              <a:defRPr sz="3600" b="1">
                <a:solidFill>
                  <a:schemeClr val="bg1"/>
                </a:solidFill>
              </a:defRPr>
            </a:lvl1pPr>
          </a:lstStyle>
          <a:p>
            <a:pPr lvl="0"/>
            <a:endParaRPr lang="en-US" dirty="0"/>
          </a:p>
        </p:txBody>
      </p:sp>
      <p:sp>
        <p:nvSpPr>
          <p:cNvPr id="6" name="Text Placeholder 35">
            <a:extLst>
              <a:ext uri="{FF2B5EF4-FFF2-40B4-BE49-F238E27FC236}">
                <a16:creationId xmlns:a16="http://schemas.microsoft.com/office/drawing/2014/main" id="{356F3798-35BD-4728-AED6-BFDF85B8F83B}"/>
              </a:ext>
            </a:extLst>
          </p:cNvPr>
          <p:cNvSpPr>
            <a:spLocks noGrp="1"/>
          </p:cNvSpPr>
          <p:nvPr>
            <p:ph type="body" sz="quarter" idx="15"/>
          </p:nvPr>
        </p:nvSpPr>
        <p:spPr>
          <a:xfrm>
            <a:off x="671395" y="1773378"/>
            <a:ext cx="10573547" cy="4591947"/>
          </a:xfrm>
          <a:prstGeom prst="rect">
            <a:avLst/>
          </a:prstGeom>
        </p:spPr>
        <p:txBody>
          <a:bodyPr wrap="square" lIns="0" tIns="0" rIns="0" bIns="0">
            <a:noAutofit/>
          </a:bodyPr>
          <a:lstStyle>
            <a:lvl1pPr marL="91440" indent="0">
              <a:lnSpc>
                <a:spcPct val="100000"/>
              </a:lnSpc>
              <a:spcBef>
                <a:spcPts val="1200"/>
              </a:spcBef>
              <a:spcAft>
                <a:spcPts val="0"/>
              </a:spcAft>
              <a:buFontTx/>
              <a:buNone/>
              <a:defRPr sz="2400" b="0">
                <a:solidFill>
                  <a:schemeClr val="tx1"/>
                </a:solidFill>
              </a:defRPr>
            </a:lvl1pPr>
          </a:lstStyle>
          <a:p>
            <a:pPr lvl="0"/>
            <a:endParaRPr lang="en-US" dirty="0"/>
          </a:p>
        </p:txBody>
      </p:sp>
    </p:spTree>
    <p:extLst>
      <p:ext uri="{BB962C8B-B14F-4D97-AF65-F5344CB8AC3E}">
        <p14:creationId xmlns:p14="http://schemas.microsoft.com/office/powerpoint/2010/main" val="269831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27EEE8-4B90-46FF-B6E1-8A6727684BAA}"/>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35">
            <a:extLst>
              <a:ext uri="{FF2B5EF4-FFF2-40B4-BE49-F238E27FC236}">
                <a16:creationId xmlns:a16="http://schemas.microsoft.com/office/drawing/2014/main" id="{969F52B7-196D-46A2-A864-6AFEEACD996D}"/>
              </a:ext>
            </a:extLst>
          </p:cNvPr>
          <p:cNvSpPr>
            <a:spLocks noGrp="1"/>
          </p:cNvSpPr>
          <p:nvPr>
            <p:ph type="body" sz="quarter" idx="11"/>
          </p:nvPr>
        </p:nvSpPr>
        <p:spPr>
          <a:xfrm>
            <a:off x="2951386" y="3086080"/>
            <a:ext cx="6115049" cy="1990746"/>
          </a:xfrm>
          <a:prstGeom prst="rect">
            <a:avLst/>
          </a:prstGeom>
        </p:spPr>
        <p:txBody>
          <a:bodyPr wrap="square" lIns="0" tIns="0" rIns="0" bIns="0">
            <a:noAutofit/>
          </a:bodyPr>
          <a:lstStyle>
            <a:lvl1pPr marL="0" indent="0" algn="ctr">
              <a:lnSpc>
                <a:spcPct val="100000"/>
              </a:lnSpc>
              <a:spcBef>
                <a:spcPts val="0"/>
              </a:spcBef>
              <a:spcAft>
                <a:spcPts val="0"/>
              </a:spcAft>
              <a:buNone/>
              <a:defRPr sz="3600" b="1">
                <a:solidFill>
                  <a:schemeClr val="bg1"/>
                </a:solidFill>
              </a:defRPr>
            </a:lvl1pPr>
          </a:lstStyle>
          <a:p>
            <a:pPr lvl="0"/>
            <a:endParaRPr lang="en-US" dirty="0"/>
          </a:p>
        </p:txBody>
      </p:sp>
    </p:spTree>
    <p:extLst>
      <p:ext uri="{BB962C8B-B14F-4D97-AF65-F5344CB8AC3E}">
        <p14:creationId xmlns:p14="http://schemas.microsoft.com/office/powerpoint/2010/main" val="4242253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6A915C-7940-42A0-BB13-DE3959974A8E}"/>
              </a:ext>
            </a:extLst>
          </p:cNvPr>
          <p:cNvSpPr/>
          <p:nvPr userDrawn="1"/>
        </p:nvSpPr>
        <p:spPr>
          <a:xfrm>
            <a:off x="0" y="-23403"/>
            <a:ext cx="12192000" cy="1280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l"/>
            <a:endParaRPr lang="en-US" dirty="0"/>
          </a:p>
        </p:txBody>
      </p:sp>
      <p:sp>
        <p:nvSpPr>
          <p:cNvPr id="4" name="Freeform: Shape 3">
            <a:extLst>
              <a:ext uri="{FF2B5EF4-FFF2-40B4-BE49-F238E27FC236}">
                <a16:creationId xmlns:a16="http://schemas.microsoft.com/office/drawing/2014/main" id="{DAC76E5D-BCBE-44FE-85FF-DC576C2CB66F}"/>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5">
            <a:extLst>
              <a:ext uri="{FF2B5EF4-FFF2-40B4-BE49-F238E27FC236}">
                <a16:creationId xmlns:a16="http://schemas.microsoft.com/office/drawing/2014/main" id="{422048B3-517C-4174-992F-6E57E5E11810}"/>
              </a:ext>
            </a:extLst>
          </p:cNvPr>
          <p:cNvSpPr>
            <a:spLocks noGrp="1"/>
          </p:cNvSpPr>
          <p:nvPr>
            <p:ph type="body" sz="quarter" idx="11"/>
          </p:nvPr>
        </p:nvSpPr>
        <p:spPr>
          <a:xfrm>
            <a:off x="671396" y="492675"/>
            <a:ext cx="4757738" cy="569363"/>
          </a:xfrm>
          <a:prstGeom prst="rect">
            <a:avLst/>
          </a:prstGeom>
        </p:spPr>
        <p:txBody>
          <a:bodyPr wrap="square" lIns="0" tIns="0" rIns="0" bIns="0">
            <a:noAutofit/>
          </a:bodyPr>
          <a:lstStyle>
            <a:lvl1pPr>
              <a:lnSpc>
                <a:spcPts val="4600"/>
              </a:lnSpc>
              <a:buNone/>
              <a:defRPr sz="3600" b="1">
                <a:solidFill>
                  <a:schemeClr val="bg1"/>
                </a:solidFill>
              </a:defRPr>
            </a:lvl1pPr>
          </a:lstStyle>
          <a:p>
            <a:pPr lvl="0"/>
            <a:endParaRPr lang="en-US" dirty="0"/>
          </a:p>
        </p:txBody>
      </p:sp>
      <p:sp>
        <p:nvSpPr>
          <p:cNvPr id="6" name="Text Placeholder 35">
            <a:extLst>
              <a:ext uri="{FF2B5EF4-FFF2-40B4-BE49-F238E27FC236}">
                <a16:creationId xmlns:a16="http://schemas.microsoft.com/office/drawing/2014/main" id="{356F3798-35BD-4728-AED6-BFDF85B8F83B}"/>
              </a:ext>
            </a:extLst>
          </p:cNvPr>
          <p:cNvSpPr>
            <a:spLocks noGrp="1"/>
          </p:cNvSpPr>
          <p:nvPr>
            <p:ph type="body" sz="quarter" idx="15"/>
          </p:nvPr>
        </p:nvSpPr>
        <p:spPr>
          <a:xfrm>
            <a:off x="1661996" y="5739593"/>
            <a:ext cx="3614738" cy="399954"/>
          </a:xfrm>
          <a:prstGeom prst="rect">
            <a:avLst/>
          </a:prstGeom>
        </p:spPr>
        <p:txBody>
          <a:bodyPr wrap="square" lIns="0" tIns="0" rIns="0" bIns="0">
            <a:noAutofit/>
          </a:bodyPr>
          <a:lstStyle>
            <a:lvl1pPr marL="91440" indent="0" algn="ctr">
              <a:lnSpc>
                <a:spcPct val="150000"/>
              </a:lnSpc>
              <a:spcBef>
                <a:spcPts val="1200"/>
              </a:spcBef>
              <a:spcAft>
                <a:spcPts val="0"/>
              </a:spcAft>
              <a:buFontTx/>
              <a:buNone/>
              <a:defRPr sz="2400" b="0">
                <a:solidFill>
                  <a:schemeClr val="tx1"/>
                </a:solidFill>
              </a:defRPr>
            </a:lvl1pPr>
          </a:lstStyle>
          <a:p>
            <a:pPr lvl="0"/>
            <a:endParaRPr lang="en-US" dirty="0"/>
          </a:p>
        </p:txBody>
      </p:sp>
      <p:sp>
        <p:nvSpPr>
          <p:cNvPr id="7" name="Text Placeholder 35">
            <a:extLst>
              <a:ext uri="{FF2B5EF4-FFF2-40B4-BE49-F238E27FC236}">
                <a16:creationId xmlns:a16="http://schemas.microsoft.com/office/drawing/2014/main" id="{AD782D0D-CB44-254A-A6F8-781B6EA41A35}"/>
              </a:ext>
            </a:extLst>
          </p:cNvPr>
          <p:cNvSpPr>
            <a:spLocks noGrp="1"/>
          </p:cNvSpPr>
          <p:nvPr>
            <p:ph type="body" sz="quarter" idx="16"/>
          </p:nvPr>
        </p:nvSpPr>
        <p:spPr>
          <a:xfrm>
            <a:off x="6650774" y="5739593"/>
            <a:ext cx="3614738" cy="399954"/>
          </a:xfrm>
          <a:prstGeom prst="rect">
            <a:avLst/>
          </a:prstGeom>
        </p:spPr>
        <p:txBody>
          <a:bodyPr wrap="square" lIns="0" tIns="0" rIns="0" bIns="0">
            <a:noAutofit/>
          </a:bodyPr>
          <a:lstStyle>
            <a:lvl1pPr marL="91440" indent="0" algn="ctr">
              <a:lnSpc>
                <a:spcPct val="150000"/>
              </a:lnSpc>
              <a:spcBef>
                <a:spcPts val="1200"/>
              </a:spcBef>
              <a:spcAft>
                <a:spcPts val="0"/>
              </a:spcAft>
              <a:buFontTx/>
              <a:buNone/>
              <a:defRPr sz="2400" b="0">
                <a:solidFill>
                  <a:schemeClr val="tx1"/>
                </a:solidFill>
              </a:defRPr>
            </a:lvl1pPr>
          </a:lstStyle>
          <a:p>
            <a:pPr lvl="0"/>
            <a:endParaRPr lang="en-US" dirty="0"/>
          </a:p>
        </p:txBody>
      </p:sp>
      <p:sp>
        <p:nvSpPr>
          <p:cNvPr id="8" name="Picture Placeholder 7">
            <a:extLst>
              <a:ext uri="{FF2B5EF4-FFF2-40B4-BE49-F238E27FC236}">
                <a16:creationId xmlns:a16="http://schemas.microsoft.com/office/drawing/2014/main" id="{8599B6F1-C8D1-FC49-8890-4F482D15137A}"/>
              </a:ext>
            </a:extLst>
          </p:cNvPr>
          <p:cNvSpPr>
            <a:spLocks noGrp="1"/>
          </p:cNvSpPr>
          <p:nvPr>
            <p:ph type="pic" sz="quarter" idx="17"/>
          </p:nvPr>
        </p:nvSpPr>
        <p:spPr>
          <a:xfrm>
            <a:off x="1661995" y="2008759"/>
            <a:ext cx="3614738" cy="3179763"/>
          </a:xfrm>
          <a:prstGeom prst="rect">
            <a:avLst/>
          </a:prstGeom>
        </p:spPr>
        <p:txBody>
          <a:bodyPr/>
          <a:lstStyle/>
          <a:p>
            <a:endParaRPr lang="en-US"/>
          </a:p>
        </p:txBody>
      </p:sp>
      <p:sp>
        <p:nvSpPr>
          <p:cNvPr id="9" name="Picture Placeholder 7">
            <a:extLst>
              <a:ext uri="{FF2B5EF4-FFF2-40B4-BE49-F238E27FC236}">
                <a16:creationId xmlns:a16="http://schemas.microsoft.com/office/drawing/2014/main" id="{0C2F9D4B-D5D3-FC44-BA47-1AD5B109BDC3}"/>
              </a:ext>
            </a:extLst>
          </p:cNvPr>
          <p:cNvSpPr>
            <a:spLocks noGrp="1"/>
          </p:cNvSpPr>
          <p:nvPr>
            <p:ph type="pic" sz="quarter" idx="18"/>
          </p:nvPr>
        </p:nvSpPr>
        <p:spPr>
          <a:xfrm>
            <a:off x="6650773" y="2008759"/>
            <a:ext cx="3614738" cy="3179763"/>
          </a:xfrm>
          <a:prstGeom prst="rect">
            <a:avLst/>
          </a:prstGeom>
        </p:spPr>
        <p:txBody>
          <a:bodyPr/>
          <a:lstStyle/>
          <a:p>
            <a:endParaRPr lang="en-US"/>
          </a:p>
        </p:txBody>
      </p:sp>
    </p:spTree>
    <p:extLst>
      <p:ext uri="{BB962C8B-B14F-4D97-AF65-F5344CB8AC3E}">
        <p14:creationId xmlns:p14="http://schemas.microsoft.com/office/powerpoint/2010/main" val="2156705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A40BD83C-BA9E-43E3-80CB-00549081D911}"/>
              </a:ext>
            </a:extLst>
          </p:cNvPr>
          <p:cNvSpPr/>
          <p:nvPr userDrawn="1"/>
        </p:nvSpPr>
        <p:spPr>
          <a:xfrm>
            <a:off x="606424" y="3171824"/>
            <a:ext cx="2451102" cy="3394075"/>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4BBB107-6C1D-42E5-A7C9-E8C580E0998B}"/>
              </a:ext>
            </a:extLst>
          </p:cNvPr>
          <p:cNvSpPr/>
          <p:nvPr userDrawn="1"/>
        </p:nvSpPr>
        <p:spPr>
          <a:xfrm>
            <a:off x="1203247" y="2488220"/>
            <a:ext cx="1295284" cy="1295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7B4D379-7DC3-49E1-A3E2-580A20AC7354}"/>
              </a:ext>
            </a:extLst>
          </p:cNvPr>
          <p:cNvSpPr/>
          <p:nvPr userDrawn="1"/>
        </p:nvSpPr>
        <p:spPr>
          <a:xfrm>
            <a:off x="1228453" y="2531381"/>
            <a:ext cx="1244872" cy="120896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EED850-6DCC-4C1B-B75D-77D723C32E10}"/>
              </a:ext>
            </a:extLst>
          </p:cNvPr>
          <p:cNvSpPr/>
          <p:nvPr userDrawn="1"/>
        </p:nvSpPr>
        <p:spPr>
          <a:xfrm>
            <a:off x="0" y="1"/>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230FB3CB-121B-4FB5-90A5-28630A2D675E}"/>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5">
            <a:extLst>
              <a:ext uri="{FF2B5EF4-FFF2-40B4-BE49-F238E27FC236}">
                <a16:creationId xmlns:a16="http://schemas.microsoft.com/office/drawing/2014/main" id="{DECAAF6E-908D-4F76-85B5-126A2DD19151}"/>
              </a:ext>
            </a:extLst>
          </p:cNvPr>
          <p:cNvSpPr>
            <a:spLocks noGrp="1"/>
          </p:cNvSpPr>
          <p:nvPr>
            <p:ph type="body" sz="quarter" idx="11"/>
          </p:nvPr>
        </p:nvSpPr>
        <p:spPr>
          <a:xfrm>
            <a:off x="671396" y="492675"/>
            <a:ext cx="4757738" cy="569363"/>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6" name="Text Placeholder 35">
            <a:extLst>
              <a:ext uri="{FF2B5EF4-FFF2-40B4-BE49-F238E27FC236}">
                <a16:creationId xmlns:a16="http://schemas.microsoft.com/office/drawing/2014/main" id="{DAE6F64E-2278-45CA-A55F-B972F5457DEE}"/>
              </a:ext>
            </a:extLst>
          </p:cNvPr>
          <p:cNvSpPr>
            <a:spLocks noGrp="1"/>
          </p:cNvSpPr>
          <p:nvPr>
            <p:ph type="body" sz="quarter" idx="12"/>
          </p:nvPr>
        </p:nvSpPr>
        <p:spPr>
          <a:xfrm>
            <a:off x="671395" y="1229763"/>
            <a:ext cx="8215429" cy="569363"/>
          </a:xfrm>
          <a:prstGeom prst="rect">
            <a:avLst/>
          </a:prstGeom>
        </p:spPr>
        <p:txBody>
          <a:bodyPr wrap="square" lIns="0" tIns="0" rIns="0" bIns="0">
            <a:noAutofit/>
          </a:bodyPr>
          <a:lstStyle>
            <a:lvl1pPr indent="0">
              <a:lnSpc>
                <a:spcPts val="2000"/>
              </a:lnSpc>
              <a:spcBef>
                <a:spcPts val="800"/>
              </a:spcBef>
              <a:spcAft>
                <a:spcPts val="0"/>
              </a:spcAft>
              <a:buNone/>
              <a:defRPr sz="2400" b="0">
                <a:solidFill>
                  <a:schemeClr val="bg1"/>
                </a:solidFill>
              </a:defRPr>
            </a:lvl1pPr>
          </a:lstStyle>
          <a:p>
            <a:pPr lvl="0"/>
            <a:endParaRPr lang="en-US" dirty="0"/>
          </a:p>
        </p:txBody>
      </p:sp>
      <p:sp>
        <p:nvSpPr>
          <p:cNvPr id="7" name="Text Placeholder 35">
            <a:extLst>
              <a:ext uri="{FF2B5EF4-FFF2-40B4-BE49-F238E27FC236}">
                <a16:creationId xmlns:a16="http://schemas.microsoft.com/office/drawing/2014/main" id="{5AABFCA0-2F60-46C4-95D3-20989DD9B466}"/>
              </a:ext>
            </a:extLst>
          </p:cNvPr>
          <p:cNvSpPr>
            <a:spLocks noGrp="1"/>
          </p:cNvSpPr>
          <p:nvPr>
            <p:ph type="body" sz="quarter" idx="13" hasCustomPrompt="1"/>
          </p:nvPr>
        </p:nvSpPr>
        <p:spPr>
          <a:xfrm>
            <a:off x="735056" y="4044872"/>
            <a:ext cx="2173084" cy="335916"/>
          </a:xfrm>
          <a:prstGeom prst="rect">
            <a:avLst/>
          </a:prstGeom>
        </p:spPr>
        <p:txBody>
          <a:bodyPr wrap="square" lIns="0" tIns="0" rIns="0" bIns="0">
            <a:noAutofit/>
          </a:bodyPr>
          <a:lstStyle>
            <a:lvl1pPr algn="ctr">
              <a:lnSpc>
                <a:spcPts val="2000"/>
              </a:lnSpc>
              <a:spcBef>
                <a:spcPts val="800"/>
              </a:spcBef>
              <a:spcAft>
                <a:spcPts val="0"/>
              </a:spcAft>
              <a:defRPr sz="1400" b="1">
                <a:solidFill>
                  <a:schemeClr val="bg1"/>
                </a:solidFill>
              </a:defRPr>
            </a:lvl1pPr>
          </a:lstStyle>
          <a:p>
            <a:pPr lvl="0"/>
            <a:r>
              <a:rPr lang="en-US" dirty="0"/>
              <a:t>Your Title Text One</a:t>
            </a:r>
          </a:p>
        </p:txBody>
      </p:sp>
      <p:sp>
        <p:nvSpPr>
          <p:cNvPr id="8" name="Text Placeholder 35">
            <a:extLst>
              <a:ext uri="{FF2B5EF4-FFF2-40B4-BE49-F238E27FC236}">
                <a16:creationId xmlns:a16="http://schemas.microsoft.com/office/drawing/2014/main" id="{D6351B0F-EE1C-4875-B36B-C9F23CCE0399}"/>
              </a:ext>
            </a:extLst>
          </p:cNvPr>
          <p:cNvSpPr>
            <a:spLocks noGrp="1"/>
          </p:cNvSpPr>
          <p:nvPr>
            <p:ph type="body" sz="quarter" idx="16" hasCustomPrompt="1"/>
          </p:nvPr>
        </p:nvSpPr>
        <p:spPr>
          <a:xfrm>
            <a:off x="735056" y="4450785"/>
            <a:ext cx="2173084" cy="1676415"/>
          </a:xfrm>
          <a:prstGeom prst="rect">
            <a:avLst/>
          </a:prstGeom>
        </p:spPr>
        <p:txBody>
          <a:bodyPr wrap="square" lIns="0" tIns="0" rIns="0" bIns="0">
            <a:noAutofit/>
          </a:bodyPr>
          <a:lstStyle>
            <a:lvl1pPr indent="0">
              <a:lnSpc>
                <a:spcPts val="1700"/>
              </a:lnSpc>
              <a:spcBef>
                <a:spcPts val="800"/>
              </a:spcBef>
              <a:spcAft>
                <a:spcPts val="0"/>
              </a:spcAft>
              <a:buNone/>
              <a:defRPr sz="1400" b="0" kern="1200" baseline="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64" name="Rectangle: Top Corners Rounded 63">
            <a:extLst>
              <a:ext uri="{FF2B5EF4-FFF2-40B4-BE49-F238E27FC236}">
                <a16:creationId xmlns:a16="http://schemas.microsoft.com/office/drawing/2014/main" id="{5FA25577-5860-4435-BE03-F602478B3451}"/>
              </a:ext>
            </a:extLst>
          </p:cNvPr>
          <p:cNvSpPr/>
          <p:nvPr userDrawn="1"/>
        </p:nvSpPr>
        <p:spPr>
          <a:xfrm>
            <a:off x="3425802" y="3171825"/>
            <a:ext cx="2451102" cy="3394074"/>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E3F8E74-4582-41B3-9466-5455BB9FE978}"/>
              </a:ext>
            </a:extLst>
          </p:cNvPr>
          <p:cNvSpPr/>
          <p:nvPr userDrawn="1"/>
        </p:nvSpPr>
        <p:spPr>
          <a:xfrm>
            <a:off x="4022625" y="2488220"/>
            <a:ext cx="1295284" cy="1295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B8A0472-14A3-442A-9C43-3B3E5A48430C}"/>
              </a:ext>
            </a:extLst>
          </p:cNvPr>
          <p:cNvSpPr/>
          <p:nvPr userDrawn="1"/>
        </p:nvSpPr>
        <p:spPr>
          <a:xfrm>
            <a:off x="4047831" y="2531381"/>
            <a:ext cx="1244872" cy="120896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35">
            <a:extLst>
              <a:ext uri="{FF2B5EF4-FFF2-40B4-BE49-F238E27FC236}">
                <a16:creationId xmlns:a16="http://schemas.microsoft.com/office/drawing/2014/main" id="{1A246515-948D-4931-8398-80E1170B2716}"/>
              </a:ext>
            </a:extLst>
          </p:cNvPr>
          <p:cNvSpPr>
            <a:spLocks noGrp="1"/>
          </p:cNvSpPr>
          <p:nvPr>
            <p:ph type="body" sz="quarter" idx="17" hasCustomPrompt="1"/>
          </p:nvPr>
        </p:nvSpPr>
        <p:spPr>
          <a:xfrm>
            <a:off x="3554434" y="4044872"/>
            <a:ext cx="2173084" cy="335916"/>
          </a:xfrm>
          <a:prstGeom prst="rect">
            <a:avLst/>
          </a:prstGeom>
        </p:spPr>
        <p:txBody>
          <a:bodyPr wrap="square" lIns="0" tIns="0" rIns="0" bIns="0">
            <a:noAutofit/>
          </a:bodyPr>
          <a:lstStyle>
            <a:lvl1pPr algn="ctr">
              <a:lnSpc>
                <a:spcPts val="2000"/>
              </a:lnSpc>
              <a:spcBef>
                <a:spcPts val="800"/>
              </a:spcBef>
              <a:spcAft>
                <a:spcPts val="0"/>
              </a:spcAft>
              <a:defRPr sz="1400" b="1">
                <a:solidFill>
                  <a:schemeClr val="bg1"/>
                </a:solidFill>
              </a:defRPr>
            </a:lvl1pPr>
          </a:lstStyle>
          <a:p>
            <a:pPr lvl="0"/>
            <a:r>
              <a:rPr lang="en-US" dirty="0"/>
              <a:t>Your Title Text One</a:t>
            </a:r>
          </a:p>
        </p:txBody>
      </p:sp>
      <p:sp>
        <p:nvSpPr>
          <p:cNvPr id="68" name="Text Placeholder 35">
            <a:extLst>
              <a:ext uri="{FF2B5EF4-FFF2-40B4-BE49-F238E27FC236}">
                <a16:creationId xmlns:a16="http://schemas.microsoft.com/office/drawing/2014/main" id="{4D08D25A-639C-4E1E-A7CF-84A6367490AA}"/>
              </a:ext>
            </a:extLst>
          </p:cNvPr>
          <p:cNvSpPr>
            <a:spLocks noGrp="1"/>
          </p:cNvSpPr>
          <p:nvPr>
            <p:ph type="body" sz="quarter" idx="18" hasCustomPrompt="1"/>
          </p:nvPr>
        </p:nvSpPr>
        <p:spPr>
          <a:xfrm>
            <a:off x="3554434" y="4450785"/>
            <a:ext cx="2173084" cy="1676415"/>
          </a:xfrm>
          <a:prstGeom prst="rect">
            <a:avLst/>
          </a:prstGeom>
        </p:spPr>
        <p:txBody>
          <a:bodyPr wrap="square" lIns="0" tIns="0" rIns="0" bIns="0">
            <a:noAutofit/>
          </a:bodyPr>
          <a:lstStyle>
            <a:lvl1pPr indent="0">
              <a:lnSpc>
                <a:spcPts val="1700"/>
              </a:lnSpc>
              <a:spcBef>
                <a:spcPts val="800"/>
              </a:spcBef>
              <a:spcAft>
                <a:spcPts val="0"/>
              </a:spcAft>
              <a:buNone/>
              <a:defRPr sz="1400" b="0" kern="1200" baseline="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69" name="Rectangle: Top Corners Rounded 68">
            <a:extLst>
              <a:ext uri="{FF2B5EF4-FFF2-40B4-BE49-F238E27FC236}">
                <a16:creationId xmlns:a16="http://schemas.microsoft.com/office/drawing/2014/main" id="{0E551575-3D20-419F-8047-0D312EF9AFE6}"/>
              </a:ext>
            </a:extLst>
          </p:cNvPr>
          <p:cNvSpPr/>
          <p:nvPr userDrawn="1"/>
        </p:nvSpPr>
        <p:spPr>
          <a:xfrm>
            <a:off x="6283008" y="3171824"/>
            <a:ext cx="2451102" cy="3394073"/>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9D4DC56-B9B0-41C2-A6F8-BAE0404EA22C}"/>
              </a:ext>
            </a:extLst>
          </p:cNvPr>
          <p:cNvSpPr/>
          <p:nvPr userDrawn="1"/>
        </p:nvSpPr>
        <p:spPr>
          <a:xfrm>
            <a:off x="6879831" y="2488220"/>
            <a:ext cx="1295284" cy="1295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2BF7A8C-9417-4381-B013-FF20B41FE20F}"/>
              </a:ext>
            </a:extLst>
          </p:cNvPr>
          <p:cNvSpPr/>
          <p:nvPr userDrawn="1"/>
        </p:nvSpPr>
        <p:spPr>
          <a:xfrm>
            <a:off x="6905037" y="2531381"/>
            <a:ext cx="1244872" cy="120896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35">
            <a:extLst>
              <a:ext uri="{FF2B5EF4-FFF2-40B4-BE49-F238E27FC236}">
                <a16:creationId xmlns:a16="http://schemas.microsoft.com/office/drawing/2014/main" id="{BFF25152-6BDD-4B2D-84B9-98B2AD9AE7E5}"/>
              </a:ext>
            </a:extLst>
          </p:cNvPr>
          <p:cNvSpPr>
            <a:spLocks noGrp="1"/>
          </p:cNvSpPr>
          <p:nvPr>
            <p:ph type="body" sz="quarter" idx="19" hasCustomPrompt="1"/>
          </p:nvPr>
        </p:nvSpPr>
        <p:spPr>
          <a:xfrm>
            <a:off x="6411640" y="4044872"/>
            <a:ext cx="2173084" cy="335916"/>
          </a:xfrm>
          <a:prstGeom prst="rect">
            <a:avLst/>
          </a:prstGeom>
        </p:spPr>
        <p:txBody>
          <a:bodyPr wrap="square" lIns="0" tIns="0" rIns="0" bIns="0">
            <a:noAutofit/>
          </a:bodyPr>
          <a:lstStyle>
            <a:lvl1pPr algn="ctr">
              <a:lnSpc>
                <a:spcPts val="2000"/>
              </a:lnSpc>
              <a:spcBef>
                <a:spcPts val="800"/>
              </a:spcBef>
              <a:spcAft>
                <a:spcPts val="0"/>
              </a:spcAft>
              <a:defRPr sz="1400" b="1">
                <a:solidFill>
                  <a:schemeClr val="bg1"/>
                </a:solidFill>
              </a:defRPr>
            </a:lvl1pPr>
          </a:lstStyle>
          <a:p>
            <a:pPr lvl="0"/>
            <a:r>
              <a:rPr lang="en-US" dirty="0"/>
              <a:t>Your Title Text One</a:t>
            </a:r>
          </a:p>
        </p:txBody>
      </p:sp>
      <p:sp>
        <p:nvSpPr>
          <p:cNvPr id="73" name="Text Placeholder 35">
            <a:extLst>
              <a:ext uri="{FF2B5EF4-FFF2-40B4-BE49-F238E27FC236}">
                <a16:creationId xmlns:a16="http://schemas.microsoft.com/office/drawing/2014/main" id="{3ACAC007-135F-45AF-B761-7083E7841043}"/>
              </a:ext>
            </a:extLst>
          </p:cNvPr>
          <p:cNvSpPr>
            <a:spLocks noGrp="1"/>
          </p:cNvSpPr>
          <p:nvPr>
            <p:ph type="body" sz="quarter" idx="20" hasCustomPrompt="1"/>
          </p:nvPr>
        </p:nvSpPr>
        <p:spPr>
          <a:xfrm>
            <a:off x="6411640" y="4450785"/>
            <a:ext cx="2173084" cy="1676415"/>
          </a:xfrm>
          <a:prstGeom prst="rect">
            <a:avLst/>
          </a:prstGeom>
        </p:spPr>
        <p:txBody>
          <a:bodyPr wrap="square" lIns="0" tIns="0" rIns="0" bIns="0">
            <a:noAutofit/>
          </a:bodyPr>
          <a:lstStyle>
            <a:lvl1pPr indent="0">
              <a:lnSpc>
                <a:spcPts val="1700"/>
              </a:lnSpc>
              <a:spcBef>
                <a:spcPts val="800"/>
              </a:spcBef>
              <a:spcAft>
                <a:spcPts val="0"/>
              </a:spcAft>
              <a:buNone/>
              <a:defRPr sz="1400" b="0" kern="1200" baseline="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74" name="Rectangle: Top Corners Rounded 73">
            <a:extLst>
              <a:ext uri="{FF2B5EF4-FFF2-40B4-BE49-F238E27FC236}">
                <a16:creationId xmlns:a16="http://schemas.microsoft.com/office/drawing/2014/main" id="{7CFC3FEA-C10D-4F93-A761-91CBFCF599CB}"/>
              </a:ext>
            </a:extLst>
          </p:cNvPr>
          <p:cNvSpPr/>
          <p:nvPr userDrawn="1"/>
        </p:nvSpPr>
        <p:spPr>
          <a:xfrm>
            <a:off x="9102386" y="3171825"/>
            <a:ext cx="2451102" cy="339407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657DC56A-85BD-4416-BACF-4AC398B5E27A}"/>
              </a:ext>
            </a:extLst>
          </p:cNvPr>
          <p:cNvSpPr/>
          <p:nvPr userDrawn="1"/>
        </p:nvSpPr>
        <p:spPr>
          <a:xfrm>
            <a:off x="9699209" y="2488220"/>
            <a:ext cx="1295284" cy="1295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149AAAC4-0A3D-40CD-BEBF-A22AA9D7D084}"/>
              </a:ext>
            </a:extLst>
          </p:cNvPr>
          <p:cNvSpPr/>
          <p:nvPr userDrawn="1"/>
        </p:nvSpPr>
        <p:spPr>
          <a:xfrm>
            <a:off x="9724415" y="2531381"/>
            <a:ext cx="1244872" cy="120896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35">
            <a:extLst>
              <a:ext uri="{FF2B5EF4-FFF2-40B4-BE49-F238E27FC236}">
                <a16:creationId xmlns:a16="http://schemas.microsoft.com/office/drawing/2014/main" id="{44DE8FDE-DA2C-4CB5-AE9D-E222255717BA}"/>
              </a:ext>
            </a:extLst>
          </p:cNvPr>
          <p:cNvSpPr>
            <a:spLocks noGrp="1"/>
          </p:cNvSpPr>
          <p:nvPr>
            <p:ph type="body" sz="quarter" idx="21" hasCustomPrompt="1"/>
          </p:nvPr>
        </p:nvSpPr>
        <p:spPr>
          <a:xfrm>
            <a:off x="9231018" y="4044872"/>
            <a:ext cx="2173084" cy="335916"/>
          </a:xfrm>
          <a:prstGeom prst="rect">
            <a:avLst/>
          </a:prstGeom>
        </p:spPr>
        <p:txBody>
          <a:bodyPr wrap="square" lIns="0" tIns="0" rIns="0" bIns="0">
            <a:noAutofit/>
          </a:bodyPr>
          <a:lstStyle>
            <a:lvl1pPr algn="ctr">
              <a:lnSpc>
                <a:spcPts val="2000"/>
              </a:lnSpc>
              <a:spcBef>
                <a:spcPts val="800"/>
              </a:spcBef>
              <a:spcAft>
                <a:spcPts val="0"/>
              </a:spcAft>
              <a:defRPr sz="1400" b="1">
                <a:solidFill>
                  <a:schemeClr val="bg1"/>
                </a:solidFill>
              </a:defRPr>
            </a:lvl1pPr>
          </a:lstStyle>
          <a:p>
            <a:pPr lvl="0"/>
            <a:r>
              <a:rPr lang="en-US" dirty="0"/>
              <a:t>Your Title Text One</a:t>
            </a:r>
          </a:p>
        </p:txBody>
      </p:sp>
      <p:sp>
        <p:nvSpPr>
          <p:cNvPr id="78" name="Text Placeholder 35">
            <a:extLst>
              <a:ext uri="{FF2B5EF4-FFF2-40B4-BE49-F238E27FC236}">
                <a16:creationId xmlns:a16="http://schemas.microsoft.com/office/drawing/2014/main" id="{BE4DB033-71D4-42BB-ADD1-5539A56D66EB}"/>
              </a:ext>
            </a:extLst>
          </p:cNvPr>
          <p:cNvSpPr>
            <a:spLocks noGrp="1"/>
          </p:cNvSpPr>
          <p:nvPr>
            <p:ph type="body" sz="quarter" idx="22" hasCustomPrompt="1"/>
          </p:nvPr>
        </p:nvSpPr>
        <p:spPr>
          <a:xfrm>
            <a:off x="9231018" y="4450785"/>
            <a:ext cx="2173084" cy="1676415"/>
          </a:xfrm>
          <a:prstGeom prst="rect">
            <a:avLst/>
          </a:prstGeom>
        </p:spPr>
        <p:txBody>
          <a:bodyPr wrap="square" lIns="0" tIns="0" rIns="0" bIns="0">
            <a:noAutofit/>
          </a:bodyPr>
          <a:lstStyle>
            <a:lvl1pPr indent="0">
              <a:lnSpc>
                <a:spcPts val="1700"/>
              </a:lnSpc>
              <a:spcBef>
                <a:spcPts val="800"/>
              </a:spcBef>
              <a:spcAft>
                <a:spcPts val="0"/>
              </a:spcAft>
              <a:buNone/>
              <a:defRPr sz="1400" b="0" kern="1200" baseline="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Tree>
    <p:extLst>
      <p:ext uri="{BB962C8B-B14F-4D97-AF65-F5344CB8AC3E}">
        <p14:creationId xmlns:p14="http://schemas.microsoft.com/office/powerpoint/2010/main" val="2979571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285AF4-4837-4158-BA79-29C6A48B98E1}"/>
              </a:ext>
            </a:extLst>
          </p:cNvPr>
          <p:cNvSpPr/>
          <p:nvPr userDrawn="1"/>
        </p:nvSpPr>
        <p:spPr>
          <a:xfrm>
            <a:off x="0" y="1"/>
            <a:ext cx="12192000" cy="1880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936D0F63-75BC-4F29-A2E5-42476DDB9BE3}"/>
              </a:ext>
            </a:extLst>
          </p:cNvPr>
          <p:cNvSpPr/>
          <p:nvPr userDrawn="1"/>
        </p:nvSpPr>
        <p:spPr>
          <a:xfrm>
            <a:off x="10648951" y="1"/>
            <a:ext cx="1543050" cy="3105150"/>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 Placeholder 35">
            <a:extLst>
              <a:ext uri="{FF2B5EF4-FFF2-40B4-BE49-F238E27FC236}">
                <a16:creationId xmlns:a16="http://schemas.microsoft.com/office/drawing/2014/main" id="{43631D58-B8A1-49D7-898C-EC7DA5BF05C4}"/>
              </a:ext>
            </a:extLst>
          </p:cNvPr>
          <p:cNvSpPr>
            <a:spLocks noGrp="1"/>
          </p:cNvSpPr>
          <p:nvPr>
            <p:ph type="body" sz="quarter" idx="11"/>
          </p:nvPr>
        </p:nvSpPr>
        <p:spPr>
          <a:xfrm>
            <a:off x="671396" y="371908"/>
            <a:ext cx="4757738" cy="569363"/>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9" name="Text Placeholder 35">
            <a:extLst>
              <a:ext uri="{FF2B5EF4-FFF2-40B4-BE49-F238E27FC236}">
                <a16:creationId xmlns:a16="http://schemas.microsoft.com/office/drawing/2014/main" id="{F78F97F0-41EC-4062-AF0A-E796DB0261E4}"/>
              </a:ext>
            </a:extLst>
          </p:cNvPr>
          <p:cNvSpPr>
            <a:spLocks noGrp="1"/>
          </p:cNvSpPr>
          <p:nvPr>
            <p:ph type="body" sz="quarter" idx="12"/>
          </p:nvPr>
        </p:nvSpPr>
        <p:spPr>
          <a:xfrm>
            <a:off x="671395" y="1048614"/>
            <a:ext cx="8215429" cy="569363"/>
          </a:xfrm>
          <a:prstGeom prst="rect">
            <a:avLst/>
          </a:prstGeom>
        </p:spPr>
        <p:txBody>
          <a:bodyPr wrap="square" lIns="0" tIns="0" rIns="0" bIns="0">
            <a:noAutofit/>
          </a:bodyPr>
          <a:lstStyle>
            <a:lvl1pPr indent="0">
              <a:lnSpc>
                <a:spcPts val="2000"/>
              </a:lnSpc>
              <a:spcBef>
                <a:spcPts val="800"/>
              </a:spcBef>
              <a:spcAft>
                <a:spcPts val="0"/>
              </a:spcAft>
              <a:buNone/>
              <a:defRPr sz="1400" b="0">
                <a:solidFill>
                  <a:schemeClr val="bg1"/>
                </a:solidFill>
              </a:defRPr>
            </a:lvl1pPr>
          </a:lstStyle>
          <a:p>
            <a:pPr lvl="0"/>
            <a:endParaRPr lang="en-US" dirty="0"/>
          </a:p>
        </p:txBody>
      </p:sp>
      <p:sp>
        <p:nvSpPr>
          <p:cNvPr id="31" name="Picture Placeholder 30">
            <a:extLst>
              <a:ext uri="{FF2B5EF4-FFF2-40B4-BE49-F238E27FC236}">
                <a16:creationId xmlns:a16="http://schemas.microsoft.com/office/drawing/2014/main" id="{BA426539-AF80-4525-8D9F-573058E5CC32}"/>
              </a:ext>
            </a:extLst>
          </p:cNvPr>
          <p:cNvSpPr>
            <a:spLocks noGrp="1"/>
          </p:cNvSpPr>
          <p:nvPr>
            <p:ph type="pic" sz="quarter" idx="13"/>
          </p:nvPr>
        </p:nvSpPr>
        <p:spPr>
          <a:xfrm>
            <a:off x="671395" y="2261596"/>
            <a:ext cx="1355725" cy="1393825"/>
          </a:xfrm>
          <a:prstGeom prst="rect">
            <a:avLst/>
          </a:prstGeom>
          <a:solidFill>
            <a:schemeClr val="bg1"/>
          </a:solidFill>
          <a:ln>
            <a:solidFill>
              <a:schemeClr val="tx1"/>
            </a:solidFill>
          </a:ln>
        </p:spPr>
        <p:txBody>
          <a:bodyPr/>
          <a:lstStyle/>
          <a:p>
            <a:endParaRPr lang="en-US"/>
          </a:p>
        </p:txBody>
      </p:sp>
      <p:sp>
        <p:nvSpPr>
          <p:cNvPr id="33" name="Picture Placeholder 30">
            <a:extLst>
              <a:ext uri="{FF2B5EF4-FFF2-40B4-BE49-F238E27FC236}">
                <a16:creationId xmlns:a16="http://schemas.microsoft.com/office/drawing/2014/main" id="{9BF08F61-1492-4EA6-A579-9C95325536F0}"/>
              </a:ext>
            </a:extLst>
          </p:cNvPr>
          <p:cNvSpPr>
            <a:spLocks noGrp="1"/>
          </p:cNvSpPr>
          <p:nvPr>
            <p:ph type="pic" sz="quarter" idx="14"/>
          </p:nvPr>
        </p:nvSpPr>
        <p:spPr>
          <a:xfrm>
            <a:off x="671395" y="4462273"/>
            <a:ext cx="1355725" cy="1393825"/>
          </a:xfrm>
          <a:prstGeom prst="rect">
            <a:avLst/>
          </a:prstGeom>
          <a:solidFill>
            <a:schemeClr val="bg1"/>
          </a:solidFill>
          <a:ln>
            <a:solidFill>
              <a:schemeClr val="tx1"/>
            </a:solidFill>
          </a:ln>
        </p:spPr>
        <p:txBody>
          <a:bodyPr/>
          <a:lstStyle/>
          <a:p>
            <a:endParaRPr lang="en-US"/>
          </a:p>
        </p:txBody>
      </p:sp>
      <p:sp>
        <p:nvSpPr>
          <p:cNvPr id="35" name="Picture Placeholder 30">
            <a:extLst>
              <a:ext uri="{FF2B5EF4-FFF2-40B4-BE49-F238E27FC236}">
                <a16:creationId xmlns:a16="http://schemas.microsoft.com/office/drawing/2014/main" id="{A76867CA-4EA1-4E29-8A70-6B8F3EFEB554}"/>
              </a:ext>
            </a:extLst>
          </p:cNvPr>
          <p:cNvSpPr>
            <a:spLocks noGrp="1"/>
          </p:cNvSpPr>
          <p:nvPr>
            <p:ph type="pic" sz="quarter" idx="15"/>
          </p:nvPr>
        </p:nvSpPr>
        <p:spPr>
          <a:xfrm>
            <a:off x="3423221" y="2261596"/>
            <a:ext cx="1355725" cy="1393825"/>
          </a:xfrm>
          <a:prstGeom prst="rect">
            <a:avLst/>
          </a:prstGeom>
          <a:solidFill>
            <a:schemeClr val="bg1"/>
          </a:solidFill>
          <a:ln>
            <a:solidFill>
              <a:schemeClr val="tx1"/>
            </a:solidFill>
          </a:ln>
        </p:spPr>
        <p:txBody>
          <a:bodyPr/>
          <a:lstStyle/>
          <a:p>
            <a:endParaRPr lang="en-US"/>
          </a:p>
        </p:txBody>
      </p:sp>
      <p:sp>
        <p:nvSpPr>
          <p:cNvPr id="37" name="Picture Placeholder 30">
            <a:extLst>
              <a:ext uri="{FF2B5EF4-FFF2-40B4-BE49-F238E27FC236}">
                <a16:creationId xmlns:a16="http://schemas.microsoft.com/office/drawing/2014/main" id="{033BF282-8CDF-4AD2-A1CC-6495E296166C}"/>
              </a:ext>
            </a:extLst>
          </p:cNvPr>
          <p:cNvSpPr>
            <a:spLocks noGrp="1"/>
          </p:cNvSpPr>
          <p:nvPr>
            <p:ph type="pic" sz="quarter" idx="16"/>
          </p:nvPr>
        </p:nvSpPr>
        <p:spPr>
          <a:xfrm>
            <a:off x="3423221" y="4462273"/>
            <a:ext cx="1355725" cy="1393825"/>
          </a:xfrm>
          <a:prstGeom prst="rect">
            <a:avLst/>
          </a:prstGeom>
          <a:solidFill>
            <a:schemeClr val="bg1"/>
          </a:solidFill>
          <a:ln>
            <a:solidFill>
              <a:schemeClr val="tx1"/>
            </a:solidFill>
          </a:ln>
        </p:spPr>
        <p:txBody>
          <a:bodyPr/>
          <a:lstStyle/>
          <a:p>
            <a:endParaRPr lang="en-US"/>
          </a:p>
        </p:txBody>
      </p:sp>
      <p:sp>
        <p:nvSpPr>
          <p:cNvPr id="39" name="Picture Placeholder 30">
            <a:extLst>
              <a:ext uri="{FF2B5EF4-FFF2-40B4-BE49-F238E27FC236}">
                <a16:creationId xmlns:a16="http://schemas.microsoft.com/office/drawing/2014/main" id="{8BF63908-3DDA-4F33-9483-4850C35703EC}"/>
              </a:ext>
            </a:extLst>
          </p:cNvPr>
          <p:cNvSpPr>
            <a:spLocks noGrp="1"/>
          </p:cNvSpPr>
          <p:nvPr>
            <p:ph type="pic" sz="quarter" idx="17"/>
          </p:nvPr>
        </p:nvSpPr>
        <p:spPr>
          <a:xfrm>
            <a:off x="6175047" y="2261596"/>
            <a:ext cx="1355725" cy="1393825"/>
          </a:xfrm>
          <a:prstGeom prst="rect">
            <a:avLst/>
          </a:prstGeom>
          <a:solidFill>
            <a:schemeClr val="bg1"/>
          </a:solidFill>
          <a:ln>
            <a:solidFill>
              <a:schemeClr val="tx1"/>
            </a:solidFill>
          </a:ln>
        </p:spPr>
        <p:txBody>
          <a:bodyPr/>
          <a:lstStyle/>
          <a:p>
            <a:endParaRPr lang="en-US"/>
          </a:p>
        </p:txBody>
      </p:sp>
      <p:sp>
        <p:nvSpPr>
          <p:cNvPr id="41" name="Picture Placeholder 30">
            <a:extLst>
              <a:ext uri="{FF2B5EF4-FFF2-40B4-BE49-F238E27FC236}">
                <a16:creationId xmlns:a16="http://schemas.microsoft.com/office/drawing/2014/main" id="{82CA4889-0ECA-470F-B1CE-701025E8C3F5}"/>
              </a:ext>
            </a:extLst>
          </p:cNvPr>
          <p:cNvSpPr>
            <a:spLocks noGrp="1"/>
          </p:cNvSpPr>
          <p:nvPr>
            <p:ph type="pic" sz="quarter" idx="18"/>
          </p:nvPr>
        </p:nvSpPr>
        <p:spPr>
          <a:xfrm>
            <a:off x="6175047" y="4462273"/>
            <a:ext cx="1355725" cy="1393825"/>
          </a:xfrm>
          <a:prstGeom prst="rect">
            <a:avLst/>
          </a:prstGeom>
          <a:solidFill>
            <a:schemeClr val="bg1"/>
          </a:solidFill>
          <a:ln>
            <a:solidFill>
              <a:schemeClr val="tx1"/>
            </a:solidFill>
          </a:ln>
        </p:spPr>
        <p:txBody>
          <a:bodyPr/>
          <a:lstStyle/>
          <a:p>
            <a:endParaRPr lang="en-US"/>
          </a:p>
        </p:txBody>
      </p:sp>
      <p:sp>
        <p:nvSpPr>
          <p:cNvPr id="43" name="Picture Placeholder 30">
            <a:extLst>
              <a:ext uri="{FF2B5EF4-FFF2-40B4-BE49-F238E27FC236}">
                <a16:creationId xmlns:a16="http://schemas.microsoft.com/office/drawing/2014/main" id="{4FF72A38-249E-4E4B-8410-E5F29375F7F6}"/>
              </a:ext>
            </a:extLst>
          </p:cNvPr>
          <p:cNvSpPr>
            <a:spLocks noGrp="1"/>
          </p:cNvSpPr>
          <p:nvPr>
            <p:ph type="pic" sz="quarter" idx="19"/>
          </p:nvPr>
        </p:nvSpPr>
        <p:spPr>
          <a:xfrm>
            <a:off x="8926873" y="2261596"/>
            <a:ext cx="1355725" cy="1393825"/>
          </a:xfrm>
          <a:prstGeom prst="rect">
            <a:avLst/>
          </a:prstGeom>
          <a:solidFill>
            <a:schemeClr val="bg1"/>
          </a:solidFill>
          <a:ln>
            <a:solidFill>
              <a:schemeClr val="tx1"/>
            </a:solidFill>
          </a:ln>
        </p:spPr>
        <p:txBody>
          <a:bodyPr/>
          <a:lstStyle/>
          <a:p>
            <a:endParaRPr lang="en-US"/>
          </a:p>
        </p:txBody>
      </p:sp>
      <p:sp>
        <p:nvSpPr>
          <p:cNvPr id="45" name="Picture Placeholder 30">
            <a:extLst>
              <a:ext uri="{FF2B5EF4-FFF2-40B4-BE49-F238E27FC236}">
                <a16:creationId xmlns:a16="http://schemas.microsoft.com/office/drawing/2014/main" id="{E10A55E7-1CCB-4793-A043-B87C8163B6DE}"/>
              </a:ext>
            </a:extLst>
          </p:cNvPr>
          <p:cNvSpPr>
            <a:spLocks noGrp="1"/>
          </p:cNvSpPr>
          <p:nvPr>
            <p:ph type="pic" sz="quarter" idx="20"/>
          </p:nvPr>
        </p:nvSpPr>
        <p:spPr>
          <a:xfrm>
            <a:off x="8926873" y="4462273"/>
            <a:ext cx="1355725" cy="1393825"/>
          </a:xfrm>
          <a:prstGeom prst="rect">
            <a:avLst/>
          </a:prstGeom>
          <a:solidFill>
            <a:schemeClr val="bg1"/>
          </a:solidFill>
          <a:ln>
            <a:solidFill>
              <a:schemeClr val="tx1"/>
            </a:solidFill>
          </a:ln>
        </p:spPr>
        <p:txBody>
          <a:bodyPr/>
          <a:lstStyle/>
          <a:p>
            <a:endParaRPr lang="en-US"/>
          </a:p>
        </p:txBody>
      </p:sp>
      <p:sp>
        <p:nvSpPr>
          <p:cNvPr id="46" name="Text Placeholder 35">
            <a:extLst>
              <a:ext uri="{FF2B5EF4-FFF2-40B4-BE49-F238E27FC236}">
                <a16:creationId xmlns:a16="http://schemas.microsoft.com/office/drawing/2014/main" id="{8D2B34DD-BE5D-4855-8E4D-D66219B02E07}"/>
              </a:ext>
            </a:extLst>
          </p:cNvPr>
          <p:cNvSpPr>
            <a:spLocks noGrp="1"/>
          </p:cNvSpPr>
          <p:nvPr>
            <p:ph type="body" sz="quarter" idx="21"/>
          </p:nvPr>
        </p:nvSpPr>
        <p:spPr>
          <a:xfrm>
            <a:off x="602650" y="3730464"/>
            <a:ext cx="2166429" cy="176217"/>
          </a:xfrm>
          <a:prstGeom prst="rect">
            <a:avLst/>
          </a:prstGeom>
        </p:spPr>
        <p:txBody>
          <a:bodyPr wrap="square" lIns="0" tIns="0" rIns="0" bIns="0">
            <a:noAutofit/>
          </a:bodyPr>
          <a:lstStyle>
            <a:lvl1pPr>
              <a:lnSpc>
                <a:spcPts val="1600"/>
              </a:lnSpc>
              <a:defRPr sz="1100" b="1">
                <a:solidFill>
                  <a:schemeClr val="tx1"/>
                </a:solidFill>
              </a:defRPr>
            </a:lvl1pPr>
          </a:lstStyle>
          <a:p>
            <a:pPr lvl="0"/>
            <a:endParaRPr lang="en-US" dirty="0"/>
          </a:p>
        </p:txBody>
      </p:sp>
      <p:sp>
        <p:nvSpPr>
          <p:cNvPr id="47" name="Text Placeholder 35">
            <a:extLst>
              <a:ext uri="{FF2B5EF4-FFF2-40B4-BE49-F238E27FC236}">
                <a16:creationId xmlns:a16="http://schemas.microsoft.com/office/drawing/2014/main" id="{A4321706-3EE2-4044-961A-6E07DD065ABB}"/>
              </a:ext>
            </a:extLst>
          </p:cNvPr>
          <p:cNvSpPr>
            <a:spLocks noGrp="1"/>
          </p:cNvSpPr>
          <p:nvPr>
            <p:ph type="body" sz="quarter" idx="22"/>
          </p:nvPr>
        </p:nvSpPr>
        <p:spPr>
          <a:xfrm>
            <a:off x="602650" y="3940032"/>
            <a:ext cx="2166429" cy="372803"/>
          </a:xfrm>
          <a:prstGeom prst="rect">
            <a:avLst/>
          </a:prstGeom>
        </p:spPr>
        <p:txBody>
          <a:bodyPr wrap="square" lIns="0" tIns="0" rIns="0" bIns="0">
            <a:noAutofit/>
          </a:bodyPr>
          <a:lstStyle>
            <a:lvl1pPr>
              <a:lnSpc>
                <a:spcPts val="1600"/>
              </a:lnSpc>
              <a:defRPr sz="1000" b="0">
                <a:solidFill>
                  <a:schemeClr val="tx1"/>
                </a:solidFill>
              </a:defRPr>
            </a:lvl1pPr>
          </a:lstStyle>
          <a:p>
            <a:pPr lvl="0"/>
            <a:endParaRPr lang="en-US" dirty="0"/>
          </a:p>
        </p:txBody>
      </p:sp>
      <p:sp>
        <p:nvSpPr>
          <p:cNvPr id="48" name="Text Placeholder 35">
            <a:extLst>
              <a:ext uri="{FF2B5EF4-FFF2-40B4-BE49-F238E27FC236}">
                <a16:creationId xmlns:a16="http://schemas.microsoft.com/office/drawing/2014/main" id="{7A7AF777-7ABD-41F6-AFDB-E656A967876D}"/>
              </a:ext>
            </a:extLst>
          </p:cNvPr>
          <p:cNvSpPr>
            <a:spLocks noGrp="1"/>
          </p:cNvSpPr>
          <p:nvPr>
            <p:ph type="body" sz="quarter" idx="23"/>
          </p:nvPr>
        </p:nvSpPr>
        <p:spPr>
          <a:xfrm>
            <a:off x="3312998" y="3730464"/>
            <a:ext cx="2166429" cy="176217"/>
          </a:xfrm>
          <a:prstGeom prst="rect">
            <a:avLst/>
          </a:prstGeom>
        </p:spPr>
        <p:txBody>
          <a:bodyPr wrap="square" lIns="0" tIns="0" rIns="0" bIns="0">
            <a:noAutofit/>
          </a:bodyPr>
          <a:lstStyle>
            <a:lvl1pPr>
              <a:lnSpc>
                <a:spcPts val="1600"/>
              </a:lnSpc>
              <a:defRPr sz="1100" b="1">
                <a:solidFill>
                  <a:schemeClr val="tx1"/>
                </a:solidFill>
              </a:defRPr>
            </a:lvl1pPr>
          </a:lstStyle>
          <a:p>
            <a:pPr lvl="0"/>
            <a:endParaRPr lang="en-US" dirty="0"/>
          </a:p>
        </p:txBody>
      </p:sp>
      <p:sp>
        <p:nvSpPr>
          <p:cNvPr id="49" name="Text Placeholder 35">
            <a:extLst>
              <a:ext uri="{FF2B5EF4-FFF2-40B4-BE49-F238E27FC236}">
                <a16:creationId xmlns:a16="http://schemas.microsoft.com/office/drawing/2014/main" id="{D1DBAC68-FD83-4B99-B6A2-E1A8212BA8DB}"/>
              </a:ext>
            </a:extLst>
          </p:cNvPr>
          <p:cNvSpPr>
            <a:spLocks noGrp="1"/>
          </p:cNvSpPr>
          <p:nvPr>
            <p:ph type="body" sz="quarter" idx="24"/>
          </p:nvPr>
        </p:nvSpPr>
        <p:spPr>
          <a:xfrm>
            <a:off x="3312998" y="3940032"/>
            <a:ext cx="2166429" cy="372803"/>
          </a:xfrm>
          <a:prstGeom prst="rect">
            <a:avLst/>
          </a:prstGeom>
        </p:spPr>
        <p:txBody>
          <a:bodyPr wrap="square" lIns="0" tIns="0" rIns="0" bIns="0">
            <a:noAutofit/>
          </a:bodyPr>
          <a:lstStyle>
            <a:lvl1pPr>
              <a:lnSpc>
                <a:spcPts val="1600"/>
              </a:lnSpc>
              <a:defRPr sz="1000" b="0">
                <a:solidFill>
                  <a:schemeClr val="tx1"/>
                </a:solidFill>
              </a:defRPr>
            </a:lvl1pPr>
          </a:lstStyle>
          <a:p>
            <a:pPr lvl="0"/>
            <a:endParaRPr lang="en-US" dirty="0"/>
          </a:p>
        </p:txBody>
      </p:sp>
      <p:sp>
        <p:nvSpPr>
          <p:cNvPr id="50" name="Text Placeholder 35">
            <a:extLst>
              <a:ext uri="{FF2B5EF4-FFF2-40B4-BE49-F238E27FC236}">
                <a16:creationId xmlns:a16="http://schemas.microsoft.com/office/drawing/2014/main" id="{2CC4466B-0100-4C1E-BC9F-4E933E2D51C0}"/>
              </a:ext>
            </a:extLst>
          </p:cNvPr>
          <p:cNvSpPr>
            <a:spLocks noGrp="1"/>
          </p:cNvSpPr>
          <p:nvPr>
            <p:ph type="body" sz="quarter" idx="25"/>
          </p:nvPr>
        </p:nvSpPr>
        <p:spPr>
          <a:xfrm>
            <a:off x="6078748" y="3730464"/>
            <a:ext cx="2166429" cy="176217"/>
          </a:xfrm>
          <a:prstGeom prst="rect">
            <a:avLst/>
          </a:prstGeom>
        </p:spPr>
        <p:txBody>
          <a:bodyPr wrap="square" lIns="0" tIns="0" rIns="0" bIns="0">
            <a:noAutofit/>
          </a:bodyPr>
          <a:lstStyle>
            <a:lvl1pPr>
              <a:lnSpc>
                <a:spcPts val="1600"/>
              </a:lnSpc>
              <a:defRPr sz="1100" b="1">
                <a:solidFill>
                  <a:schemeClr val="tx1"/>
                </a:solidFill>
              </a:defRPr>
            </a:lvl1pPr>
          </a:lstStyle>
          <a:p>
            <a:pPr lvl="0"/>
            <a:endParaRPr lang="en-US" dirty="0"/>
          </a:p>
        </p:txBody>
      </p:sp>
      <p:sp>
        <p:nvSpPr>
          <p:cNvPr id="51" name="Text Placeholder 35">
            <a:extLst>
              <a:ext uri="{FF2B5EF4-FFF2-40B4-BE49-F238E27FC236}">
                <a16:creationId xmlns:a16="http://schemas.microsoft.com/office/drawing/2014/main" id="{AB821E02-4E07-4569-88C1-82EE932F9DDD}"/>
              </a:ext>
            </a:extLst>
          </p:cNvPr>
          <p:cNvSpPr>
            <a:spLocks noGrp="1"/>
          </p:cNvSpPr>
          <p:nvPr>
            <p:ph type="body" sz="quarter" idx="26"/>
          </p:nvPr>
        </p:nvSpPr>
        <p:spPr>
          <a:xfrm>
            <a:off x="6078748" y="3940032"/>
            <a:ext cx="2166429" cy="372803"/>
          </a:xfrm>
          <a:prstGeom prst="rect">
            <a:avLst/>
          </a:prstGeom>
        </p:spPr>
        <p:txBody>
          <a:bodyPr wrap="square" lIns="0" tIns="0" rIns="0" bIns="0">
            <a:noAutofit/>
          </a:bodyPr>
          <a:lstStyle>
            <a:lvl1pPr>
              <a:lnSpc>
                <a:spcPts val="1600"/>
              </a:lnSpc>
              <a:defRPr sz="1000" b="0">
                <a:solidFill>
                  <a:schemeClr val="tx1"/>
                </a:solidFill>
              </a:defRPr>
            </a:lvl1pPr>
          </a:lstStyle>
          <a:p>
            <a:pPr lvl="0"/>
            <a:endParaRPr lang="en-US" dirty="0"/>
          </a:p>
        </p:txBody>
      </p:sp>
      <p:sp>
        <p:nvSpPr>
          <p:cNvPr id="52" name="Text Placeholder 35">
            <a:extLst>
              <a:ext uri="{FF2B5EF4-FFF2-40B4-BE49-F238E27FC236}">
                <a16:creationId xmlns:a16="http://schemas.microsoft.com/office/drawing/2014/main" id="{6CFAE9DA-289A-4D13-B052-6576EDFC9E19}"/>
              </a:ext>
            </a:extLst>
          </p:cNvPr>
          <p:cNvSpPr>
            <a:spLocks noGrp="1"/>
          </p:cNvSpPr>
          <p:nvPr>
            <p:ph type="body" sz="quarter" idx="27"/>
          </p:nvPr>
        </p:nvSpPr>
        <p:spPr>
          <a:xfrm>
            <a:off x="8835068" y="3730464"/>
            <a:ext cx="2166429" cy="176217"/>
          </a:xfrm>
          <a:prstGeom prst="rect">
            <a:avLst/>
          </a:prstGeom>
        </p:spPr>
        <p:txBody>
          <a:bodyPr wrap="square" lIns="0" tIns="0" rIns="0" bIns="0">
            <a:noAutofit/>
          </a:bodyPr>
          <a:lstStyle>
            <a:lvl1pPr>
              <a:lnSpc>
                <a:spcPts val="1600"/>
              </a:lnSpc>
              <a:defRPr sz="1100" b="1">
                <a:solidFill>
                  <a:schemeClr val="tx1"/>
                </a:solidFill>
              </a:defRPr>
            </a:lvl1pPr>
          </a:lstStyle>
          <a:p>
            <a:pPr lvl="0"/>
            <a:endParaRPr lang="en-US" dirty="0"/>
          </a:p>
        </p:txBody>
      </p:sp>
      <p:sp>
        <p:nvSpPr>
          <p:cNvPr id="53" name="Text Placeholder 35">
            <a:extLst>
              <a:ext uri="{FF2B5EF4-FFF2-40B4-BE49-F238E27FC236}">
                <a16:creationId xmlns:a16="http://schemas.microsoft.com/office/drawing/2014/main" id="{0C861862-BD48-4293-80A5-A61DD0683F27}"/>
              </a:ext>
            </a:extLst>
          </p:cNvPr>
          <p:cNvSpPr>
            <a:spLocks noGrp="1"/>
          </p:cNvSpPr>
          <p:nvPr>
            <p:ph type="body" sz="quarter" idx="28"/>
          </p:nvPr>
        </p:nvSpPr>
        <p:spPr>
          <a:xfrm>
            <a:off x="8835068" y="3940032"/>
            <a:ext cx="2166429" cy="372803"/>
          </a:xfrm>
          <a:prstGeom prst="rect">
            <a:avLst/>
          </a:prstGeom>
        </p:spPr>
        <p:txBody>
          <a:bodyPr wrap="square" lIns="0" tIns="0" rIns="0" bIns="0">
            <a:noAutofit/>
          </a:bodyPr>
          <a:lstStyle>
            <a:lvl1pPr>
              <a:lnSpc>
                <a:spcPts val="1600"/>
              </a:lnSpc>
              <a:defRPr sz="1000" b="0">
                <a:solidFill>
                  <a:schemeClr val="tx1"/>
                </a:solidFill>
              </a:defRPr>
            </a:lvl1pPr>
          </a:lstStyle>
          <a:p>
            <a:pPr lvl="0"/>
            <a:endParaRPr lang="en-US" dirty="0"/>
          </a:p>
        </p:txBody>
      </p:sp>
      <p:sp>
        <p:nvSpPr>
          <p:cNvPr id="54" name="Text Placeholder 35">
            <a:extLst>
              <a:ext uri="{FF2B5EF4-FFF2-40B4-BE49-F238E27FC236}">
                <a16:creationId xmlns:a16="http://schemas.microsoft.com/office/drawing/2014/main" id="{C150BCCE-1C04-448E-A8D1-B31820AA20B7}"/>
              </a:ext>
            </a:extLst>
          </p:cNvPr>
          <p:cNvSpPr>
            <a:spLocks noGrp="1"/>
          </p:cNvSpPr>
          <p:nvPr>
            <p:ph type="body" sz="quarter" idx="29"/>
          </p:nvPr>
        </p:nvSpPr>
        <p:spPr>
          <a:xfrm>
            <a:off x="602650" y="5908801"/>
            <a:ext cx="2166429" cy="176217"/>
          </a:xfrm>
          <a:prstGeom prst="rect">
            <a:avLst/>
          </a:prstGeom>
        </p:spPr>
        <p:txBody>
          <a:bodyPr wrap="square" lIns="0" tIns="0" rIns="0" bIns="0">
            <a:noAutofit/>
          </a:bodyPr>
          <a:lstStyle>
            <a:lvl1pPr>
              <a:lnSpc>
                <a:spcPts val="1600"/>
              </a:lnSpc>
              <a:defRPr sz="1100" b="1">
                <a:solidFill>
                  <a:schemeClr val="tx1"/>
                </a:solidFill>
              </a:defRPr>
            </a:lvl1pPr>
          </a:lstStyle>
          <a:p>
            <a:pPr lvl="0"/>
            <a:endParaRPr lang="en-US" dirty="0"/>
          </a:p>
        </p:txBody>
      </p:sp>
      <p:sp>
        <p:nvSpPr>
          <p:cNvPr id="55" name="Text Placeholder 35">
            <a:extLst>
              <a:ext uri="{FF2B5EF4-FFF2-40B4-BE49-F238E27FC236}">
                <a16:creationId xmlns:a16="http://schemas.microsoft.com/office/drawing/2014/main" id="{4B2E6F56-88BF-46B4-A505-8B589C5E8191}"/>
              </a:ext>
            </a:extLst>
          </p:cNvPr>
          <p:cNvSpPr>
            <a:spLocks noGrp="1"/>
          </p:cNvSpPr>
          <p:nvPr>
            <p:ph type="body" sz="quarter" idx="30"/>
          </p:nvPr>
        </p:nvSpPr>
        <p:spPr>
          <a:xfrm>
            <a:off x="602650" y="6118369"/>
            <a:ext cx="2166429" cy="372803"/>
          </a:xfrm>
          <a:prstGeom prst="rect">
            <a:avLst/>
          </a:prstGeom>
        </p:spPr>
        <p:txBody>
          <a:bodyPr wrap="square" lIns="0" tIns="0" rIns="0" bIns="0">
            <a:noAutofit/>
          </a:bodyPr>
          <a:lstStyle>
            <a:lvl1pPr>
              <a:lnSpc>
                <a:spcPts val="1600"/>
              </a:lnSpc>
              <a:defRPr sz="1000" b="0">
                <a:solidFill>
                  <a:schemeClr val="tx1"/>
                </a:solidFill>
              </a:defRPr>
            </a:lvl1pPr>
          </a:lstStyle>
          <a:p>
            <a:pPr lvl="0"/>
            <a:endParaRPr lang="en-US" dirty="0"/>
          </a:p>
        </p:txBody>
      </p:sp>
      <p:sp>
        <p:nvSpPr>
          <p:cNvPr id="56" name="Text Placeholder 35">
            <a:extLst>
              <a:ext uri="{FF2B5EF4-FFF2-40B4-BE49-F238E27FC236}">
                <a16:creationId xmlns:a16="http://schemas.microsoft.com/office/drawing/2014/main" id="{DC19AF77-7EA8-47CD-BF40-3448E4F63625}"/>
              </a:ext>
            </a:extLst>
          </p:cNvPr>
          <p:cNvSpPr>
            <a:spLocks noGrp="1"/>
          </p:cNvSpPr>
          <p:nvPr>
            <p:ph type="body" sz="quarter" idx="31"/>
          </p:nvPr>
        </p:nvSpPr>
        <p:spPr>
          <a:xfrm>
            <a:off x="3312998" y="5908801"/>
            <a:ext cx="2166429" cy="176217"/>
          </a:xfrm>
          <a:prstGeom prst="rect">
            <a:avLst/>
          </a:prstGeom>
        </p:spPr>
        <p:txBody>
          <a:bodyPr wrap="square" lIns="0" tIns="0" rIns="0" bIns="0">
            <a:noAutofit/>
          </a:bodyPr>
          <a:lstStyle>
            <a:lvl1pPr>
              <a:lnSpc>
                <a:spcPts val="1600"/>
              </a:lnSpc>
              <a:defRPr sz="1100" b="1">
                <a:solidFill>
                  <a:schemeClr val="tx1"/>
                </a:solidFill>
              </a:defRPr>
            </a:lvl1pPr>
          </a:lstStyle>
          <a:p>
            <a:pPr lvl="0"/>
            <a:endParaRPr lang="en-US" dirty="0"/>
          </a:p>
        </p:txBody>
      </p:sp>
      <p:sp>
        <p:nvSpPr>
          <p:cNvPr id="57" name="Text Placeholder 35">
            <a:extLst>
              <a:ext uri="{FF2B5EF4-FFF2-40B4-BE49-F238E27FC236}">
                <a16:creationId xmlns:a16="http://schemas.microsoft.com/office/drawing/2014/main" id="{6677D49F-8511-4C29-9710-72F3F8F1CA86}"/>
              </a:ext>
            </a:extLst>
          </p:cNvPr>
          <p:cNvSpPr>
            <a:spLocks noGrp="1"/>
          </p:cNvSpPr>
          <p:nvPr>
            <p:ph type="body" sz="quarter" idx="32"/>
          </p:nvPr>
        </p:nvSpPr>
        <p:spPr>
          <a:xfrm>
            <a:off x="3312998" y="6118369"/>
            <a:ext cx="2166429" cy="372803"/>
          </a:xfrm>
          <a:prstGeom prst="rect">
            <a:avLst/>
          </a:prstGeom>
        </p:spPr>
        <p:txBody>
          <a:bodyPr wrap="square" lIns="0" tIns="0" rIns="0" bIns="0">
            <a:noAutofit/>
          </a:bodyPr>
          <a:lstStyle>
            <a:lvl1pPr>
              <a:lnSpc>
                <a:spcPts val="1600"/>
              </a:lnSpc>
              <a:defRPr sz="1000" b="0">
                <a:solidFill>
                  <a:schemeClr val="tx1"/>
                </a:solidFill>
              </a:defRPr>
            </a:lvl1pPr>
          </a:lstStyle>
          <a:p>
            <a:pPr lvl="0"/>
            <a:endParaRPr lang="en-US" dirty="0"/>
          </a:p>
        </p:txBody>
      </p:sp>
      <p:sp>
        <p:nvSpPr>
          <p:cNvPr id="58" name="Text Placeholder 35">
            <a:extLst>
              <a:ext uri="{FF2B5EF4-FFF2-40B4-BE49-F238E27FC236}">
                <a16:creationId xmlns:a16="http://schemas.microsoft.com/office/drawing/2014/main" id="{5732BEF8-F968-4286-B410-8665E47795F5}"/>
              </a:ext>
            </a:extLst>
          </p:cNvPr>
          <p:cNvSpPr>
            <a:spLocks noGrp="1"/>
          </p:cNvSpPr>
          <p:nvPr>
            <p:ph type="body" sz="quarter" idx="33"/>
          </p:nvPr>
        </p:nvSpPr>
        <p:spPr>
          <a:xfrm>
            <a:off x="6078748" y="5908801"/>
            <a:ext cx="2166429" cy="176217"/>
          </a:xfrm>
          <a:prstGeom prst="rect">
            <a:avLst/>
          </a:prstGeom>
        </p:spPr>
        <p:txBody>
          <a:bodyPr wrap="square" lIns="0" tIns="0" rIns="0" bIns="0">
            <a:noAutofit/>
          </a:bodyPr>
          <a:lstStyle>
            <a:lvl1pPr>
              <a:lnSpc>
                <a:spcPts val="1600"/>
              </a:lnSpc>
              <a:defRPr sz="1100" b="1">
                <a:solidFill>
                  <a:schemeClr val="tx1"/>
                </a:solidFill>
              </a:defRPr>
            </a:lvl1pPr>
          </a:lstStyle>
          <a:p>
            <a:pPr lvl="0"/>
            <a:endParaRPr lang="en-US" dirty="0"/>
          </a:p>
        </p:txBody>
      </p:sp>
      <p:sp>
        <p:nvSpPr>
          <p:cNvPr id="59" name="Text Placeholder 35">
            <a:extLst>
              <a:ext uri="{FF2B5EF4-FFF2-40B4-BE49-F238E27FC236}">
                <a16:creationId xmlns:a16="http://schemas.microsoft.com/office/drawing/2014/main" id="{CDF56D1D-6B13-4478-9A28-504AF0F106A6}"/>
              </a:ext>
            </a:extLst>
          </p:cNvPr>
          <p:cNvSpPr>
            <a:spLocks noGrp="1"/>
          </p:cNvSpPr>
          <p:nvPr>
            <p:ph type="body" sz="quarter" idx="34"/>
          </p:nvPr>
        </p:nvSpPr>
        <p:spPr>
          <a:xfrm>
            <a:off x="6078748" y="6118369"/>
            <a:ext cx="2166429" cy="372803"/>
          </a:xfrm>
          <a:prstGeom prst="rect">
            <a:avLst/>
          </a:prstGeom>
        </p:spPr>
        <p:txBody>
          <a:bodyPr wrap="square" lIns="0" tIns="0" rIns="0" bIns="0">
            <a:noAutofit/>
          </a:bodyPr>
          <a:lstStyle>
            <a:lvl1pPr>
              <a:lnSpc>
                <a:spcPts val="1600"/>
              </a:lnSpc>
              <a:defRPr sz="1000" b="0">
                <a:solidFill>
                  <a:schemeClr val="tx1"/>
                </a:solidFill>
              </a:defRPr>
            </a:lvl1pPr>
          </a:lstStyle>
          <a:p>
            <a:pPr lvl="0"/>
            <a:endParaRPr lang="en-US" dirty="0"/>
          </a:p>
        </p:txBody>
      </p:sp>
      <p:sp>
        <p:nvSpPr>
          <p:cNvPr id="60" name="Text Placeholder 35">
            <a:extLst>
              <a:ext uri="{FF2B5EF4-FFF2-40B4-BE49-F238E27FC236}">
                <a16:creationId xmlns:a16="http://schemas.microsoft.com/office/drawing/2014/main" id="{F492086F-6B7A-42D0-875F-F5DD92D67FBC}"/>
              </a:ext>
            </a:extLst>
          </p:cNvPr>
          <p:cNvSpPr>
            <a:spLocks noGrp="1"/>
          </p:cNvSpPr>
          <p:nvPr>
            <p:ph type="body" sz="quarter" idx="35"/>
          </p:nvPr>
        </p:nvSpPr>
        <p:spPr>
          <a:xfrm>
            <a:off x="8835068" y="5908801"/>
            <a:ext cx="2166429" cy="176217"/>
          </a:xfrm>
          <a:prstGeom prst="rect">
            <a:avLst/>
          </a:prstGeom>
        </p:spPr>
        <p:txBody>
          <a:bodyPr wrap="square" lIns="0" tIns="0" rIns="0" bIns="0">
            <a:noAutofit/>
          </a:bodyPr>
          <a:lstStyle>
            <a:lvl1pPr>
              <a:lnSpc>
                <a:spcPts val="1600"/>
              </a:lnSpc>
              <a:defRPr sz="1100" b="1">
                <a:solidFill>
                  <a:schemeClr val="tx1"/>
                </a:solidFill>
              </a:defRPr>
            </a:lvl1pPr>
          </a:lstStyle>
          <a:p>
            <a:pPr lvl="0"/>
            <a:endParaRPr lang="en-US" dirty="0"/>
          </a:p>
        </p:txBody>
      </p:sp>
      <p:sp>
        <p:nvSpPr>
          <p:cNvPr id="61" name="Text Placeholder 35">
            <a:extLst>
              <a:ext uri="{FF2B5EF4-FFF2-40B4-BE49-F238E27FC236}">
                <a16:creationId xmlns:a16="http://schemas.microsoft.com/office/drawing/2014/main" id="{D32D31A4-61D5-4E94-9441-F82ADA852BD3}"/>
              </a:ext>
            </a:extLst>
          </p:cNvPr>
          <p:cNvSpPr>
            <a:spLocks noGrp="1"/>
          </p:cNvSpPr>
          <p:nvPr>
            <p:ph type="body" sz="quarter" idx="36"/>
          </p:nvPr>
        </p:nvSpPr>
        <p:spPr>
          <a:xfrm>
            <a:off x="8835068" y="6118369"/>
            <a:ext cx="2166429" cy="372803"/>
          </a:xfrm>
          <a:prstGeom prst="rect">
            <a:avLst/>
          </a:prstGeom>
        </p:spPr>
        <p:txBody>
          <a:bodyPr wrap="square" lIns="0" tIns="0" rIns="0" bIns="0">
            <a:noAutofit/>
          </a:bodyPr>
          <a:lstStyle>
            <a:lvl1pPr>
              <a:lnSpc>
                <a:spcPts val="1600"/>
              </a:lnSpc>
              <a:defRPr sz="1000" b="0">
                <a:solidFill>
                  <a:schemeClr val="tx1"/>
                </a:solidFill>
              </a:defRPr>
            </a:lvl1pPr>
          </a:lstStyle>
          <a:p>
            <a:pPr lvl="0"/>
            <a:endParaRPr lang="en-US" dirty="0"/>
          </a:p>
        </p:txBody>
      </p:sp>
    </p:spTree>
    <p:extLst>
      <p:ext uri="{BB962C8B-B14F-4D97-AF65-F5344CB8AC3E}">
        <p14:creationId xmlns:p14="http://schemas.microsoft.com/office/powerpoint/2010/main" val="1476433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30">
            <a:extLst>
              <a:ext uri="{FF2B5EF4-FFF2-40B4-BE49-F238E27FC236}">
                <a16:creationId xmlns:a16="http://schemas.microsoft.com/office/drawing/2014/main" id="{957A5FA9-8887-4F20-8D9F-5C7BA8022FFF}"/>
              </a:ext>
            </a:extLst>
          </p:cNvPr>
          <p:cNvSpPr>
            <a:spLocks noGrp="1"/>
          </p:cNvSpPr>
          <p:nvPr>
            <p:ph type="pic" sz="quarter" idx="10"/>
          </p:nvPr>
        </p:nvSpPr>
        <p:spPr>
          <a:xfrm flipH="1">
            <a:off x="1" y="0"/>
            <a:ext cx="4688866" cy="6858000"/>
          </a:xfrm>
          <a:custGeom>
            <a:avLst/>
            <a:gdLst>
              <a:gd name="connsiteX0" fmla="*/ 1276350 w 4679341"/>
              <a:gd name="connsiteY0" fmla="*/ 0 h 6858000"/>
              <a:gd name="connsiteX1" fmla="*/ 4679341 w 4679341"/>
              <a:gd name="connsiteY1" fmla="*/ 0 h 6858000"/>
              <a:gd name="connsiteX2" fmla="*/ 4679341 w 4679341"/>
              <a:gd name="connsiteY2" fmla="*/ 6858000 h 6858000"/>
              <a:gd name="connsiteX3" fmla="*/ 0 w 4679341"/>
              <a:gd name="connsiteY3" fmla="*/ 6858000 h 6858000"/>
              <a:gd name="connsiteX4" fmla="*/ 79375 w 4679341"/>
              <a:gd name="connsiteY4" fmla="*/ 6432550 h 6858000"/>
              <a:gd name="connsiteX5" fmla="*/ 1196975 w 4679341"/>
              <a:gd name="connsiteY5" fmla="*/ 425450 h 6858000"/>
              <a:gd name="connsiteX0" fmla="*/ 1276350 w 4679341"/>
              <a:gd name="connsiteY0" fmla="*/ 0 h 6858000"/>
              <a:gd name="connsiteX1" fmla="*/ 4679341 w 4679341"/>
              <a:gd name="connsiteY1" fmla="*/ 0 h 6858000"/>
              <a:gd name="connsiteX2" fmla="*/ 4679341 w 4679341"/>
              <a:gd name="connsiteY2" fmla="*/ 6858000 h 6858000"/>
              <a:gd name="connsiteX3" fmla="*/ 0 w 4679341"/>
              <a:gd name="connsiteY3" fmla="*/ 6858000 h 6858000"/>
              <a:gd name="connsiteX4" fmla="*/ 79375 w 4679341"/>
              <a:gd name="connsiteY4" fmla="*/ 6432550 h 6858000"/>
              <a:gd name="connsiteX5" fmla="*/ 1276350 w 4679341"/>
              <a:gd name="connsiteY5" fmla="*/ 0 h 6858000"/>
              <a:gd name="connsiteX0" fmla="*/ 0 w 4860316"/>
              <a:gd name="connsiteY0" fmla="*/ 0 h 6858000"/>
              <a:gd name="connsiteX1" fmla="*/ 4860316 w 4860316"/>
              <a:gd name="connsiteY1" fmla="*/ 0 h 6858000"/>
              <a:gd name="connsiteX2" fmla="*/ 4860316 w 4860316"/>
              <a:gd name="connsiteY2" fmla="*/ 6858000 h 6858000"/>
              <a:gd name="connsiteX3" fmla="*/ 180975 w 4860316"/>
              <a:gd name="connsiteY3" fmla="*/ 6858000 h 6858000"/>
              <a:gd name="connsiteX4" fmla="*/ 260350 w 4860316"/>
              <a:gd name="connsiteY4" fmla="*/ 6432550 h 6858000"/>
              <a:gd name="connsiteX5" fmla="*/ 0 w 4860316"/>
              <a:gd name="connsiteY5" fmla="*/ 0 h 6858000"/>
              <a:gd name="connsiteX0" fmla="*/ 0 w 4860316"/>
              <a:gd name="connsiteY0" fmla="*/ 0 h 6858000"/>
              <a:gd name="connsiteX1" fmla="*/ 4860316 w 4860316"/>
              <a:gd name="connsiteY1" fmla="*/ 0 h 6858000"/>
              <a:gd name="connsiteX2" fmla="*/ 4860316 w 4860316"/>
              <a:gd name="connsiteY2" fmla="*/ 6858000 h 6858000"/>
              <a:gd name="connsiteX3" fmla="*/ 180975 w 4860316"/>
              <a:gd name="connsiteY3" fmla="*/ 6858000 h 6858000"/>
              <a:gd name="connsiteX4" fmla="*/ 0 w 4860316"/>
              <a:gd name="connsiteY4" fmla="*/ 0 h 6858000"/>
              <a:gd name="connsiteX0" fmla="*/ 0 w 4860316"/>
              <a:gd name="connsiteY0" fmla="*/ 0 h 6858000"/>
              <a:gd name="connsiteX1" fmla="*/ 4860316 w 4860316"/>
              <a:gd name="connsiteY1" fmla="*/ 0 h 6858000"/>
              <a:gd name="connsiteX2" fmla="*/ 4860316 w 4860316"/>
              <a:gd name="connsiteY2" fmla="*/ 6858000 h 6858000"/>
              <a:gd name="connsiteX3" fmla="*/ 1076325 w 4860316"/>
              <a:gd name="connsiteY3" fmla="*/ 6858000 h 6858000"/>
              <a:gd name="connsiteX4" fmla="*/ 0 w 4860316"/>
              <a:gd name="connsiteY4" fmla="*/ 0 h 6858000"/>
              <a:gd name="connsiteX0" fmla="*/ 0 w 4860316"/>
              <a:gd name="connsiteY0" fmla="*/ 0 h 6858000"/>
              <a:gd name="connsiteX1" fmla="*/ 4860316 w 4860316"/>
              <a:gd name="connsiteY1" fmla="*/ 0 h 6858000"/>
              <a:gd name="connsiteX2" fmla="*/ 4860316 w 4860316"/>
              <a:gd name="connsiteY2" fmla="*/ 6858000 h 6858000"/>
              <a:gd name="connsiteX3" fmla="*/ 1466850 w 4860316"/>
              <a:gd name="connsiteY3" fmla="*/ 6848475 h 6858000"/>
              <a:gd name="connsiteX4" fmla="*/ 0 w 4860316"/>
              <a:gd name="connsiteY4" fmla="*/ 0 h 6858000"/>
              <a:gd name="connsiteX0" fmla="*/ 0 w 4688866"/>
              <a:gd name="connsiteY0" fmla="*/ 0 h 6858000"/>
              <a:gd name="connsiteX1" fmla="*/ 4688866 w 4688866"/>
              <a:gd name="connsiteY1" fmla="*/ 0 h 6858000"/>
              <a:gd name="connsiteX2" fmla="*/ 4688866 w 4688866"/>
              <a:gd name="connsiteY2" fmla="*/ 6858000 h 6858000"/>
              <a:gd name="connsiteX3" fmla="*/ 1295400 w 4688866"/>
              <a:gd name="connsiteY3" fmla="*/ 6848475 h 6858000"/>
              <a:gd name="connsiteX4" fmla="*/ 0 w 4688866"/>
              <a:gd name="connsiteY4" fmla="*/ 0 h 6858000"/>
              <a:gd name="connsiteX0" fmla="*/ 0 w 4688866"/>
              <a:gd name="connsiteY0" fmla="*/ 0 h 6858000"/>
              <a:gd name="connsiteX1" fmla="*/ 4688866 w 4688866"/>
              <a:gd name="connsiteY1" fmla="*/ 0 h 6858000"/>
              <a:gd name="connsiteX2" fmla="*/ 4688866 w 4688866"/>
              <a:gd name="connsiteY2" fmla="*/ 6858000 h 6858000"/>
              <a:gd name="connsiteX3" fmla="*/ 1276350 w 4688866"/>
              <a:gd name="connsiteY3" fmla="*/ 6848475 h 6858000"/>
              <a:gd name="connsiteX4" fmla="*/ 0 w 46888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866" h="6858000">
                <a:moveTo>
                  <a:pt x="0" y="0"/>
                </a:moveTo>
                <a:lnTo>
                  <a:pt x="4688866" y="0"/>
                </a:lnTo>
                <a:lnTo>
                  <a:pt x="4688866" y="6858000"/>
                </a:lnTo>
                <a:lnTo>
                  <a:pt x="1276350" y="6848475"/>
                </a:lnTo>
                <a:lnTo>
                  <a:pt x="0" y="0"/>
                </a:lnTo>
                <a:close/>
              </a:path>
            </a:pathLst>
          </a:custGeom>
        </p:spPr>
        <p:txBody>
          <a:bodyPr wrap="square">
            <a:noAutofit/>
          </a:bodyPr>
          <a:lstStyle/>
          <a:p>
            <a:endParaRPr lang="en-US" dirty="0"/>
          </a:p>
        </p:txBody>
      </p:sp>
      <p:grpSp>
        <p:nvGrpSpPr>
          <p:cNvPr id="9" name="Group 8">
            <a:extLst>
              <a:ext uri="{FF2B5EF4-FFF2-40B4-BE49-F238E27FC236}">
                <a16:creationId xmlns:a16="http://schemas.microsoft.com/office/drawing/2014/main" id="{8675DE8A-B613-4813-B9F7-81D5E2D41105}"/>
              </a:ext>
            </a:extLst>
          </p:cNvPr>
          <p:cNvGrpSpPr/>
          <p:nvPr userDrawn="1"/>
        </p:nvGrpSpPr>
        <p:grpSpPr>
          <a:xfrm rot="10800000">
            <a:off x="3402991" y="0"/>
            <a:ext cx="8789009" cy="6858000"/>
            <a:chOff x="0" y="0"/>
            <a:chExt cx="8789009" cy="6858000"/>
          </a:xfrm>
        </p:grpSpPr>
        <p:sp>
          <p:nvSpPr>
            <p:cNvPr id="4" name="Freeform 5">
              <a:extLst>
                <a:ext uri="{FF2B5EF4-FFF2-40B4-BE49-F238E27FC236}">
                  <a16:creationId xmlns:a16="http://schemas.microsoft.com/office/drawing/2014/main" id="{CCC404BA-84EB-47B9-9062-FD7FF9283B55}"/>
                </a:ext>
              </a:extLst>
            </p:cNvPr>
            <p:cNvSpPr>
              <a:spLocks/>
            </p:cNvSpPr>
            <p:nvPr userDrawn="1"/>
          </p:nvSpPr>
          <p:spPr bwMode="auto">
            <a:xfrm>
              <a:off x="0" y="425450"/>
              <a:ext cx="8701088" cy="6007100"/>
            </a:xfrm>
            <a:custGeom>
              <a:avLst/>
              <a:gdLst/>
              <a:ahLst/>
              <a:cxnLst>
                <a:cxn ang="0">
                  <a:pos x="5481" y="0"/>
                </a:cxn>
                <a:cxn ang="0">
                  <a:pos x="4777" y="3784"/>
                </a:cxn>
                <a:cxn ang="0">
                  <a:pos x="0" y="3784"/>
                </a:cxn>
                <a:cxn ang="0">
                  <a:pos x="0" y="0"/>
                </a:cxn>
                <a:cxn ang="0">
                  <a:pos x="5481" y="0"/>
                </a:cxn>
              </a:cxnLst>
              <a:rect l="0" t="0" r="r" b="b"/>
              <a:pathLst>
                <a:path w="5481" h="3784">
                  <a:moveTo>
                    <a:pt x="5481" y="0"/>
                  </a:moveTo>
                  <a:lnTo>
                    <a:pt x="4777" y="3784"/>
                  </a:lnTo>
                  <a:lnTo>
                    <a:pt x="0" y="3784"/>
                  </a:lnTo>
                  <a:lnTo>
                    <a:pt x="0" y="0"/>
                  </a:lnTo>
                  <a:lnTo>
                    <a:pt x="5481"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B9E85D7A-6944-4C1B-838E-37171D431EB2}"/>
                </a:ext>
              </a:extLst>
            </p:cNvPr>
            <p:cNvSpPr>
              <a:spLocks/>
            </p:cNvSpPr>
            <p:nvPr userDrawn="1"/>
          </p:nvSpPr>
          <p:spPr bwMode="auto">
            <a:xfrm>
              <a:off x="6960209" y="0"/>
              <a:ext cx="1828800" cy="6858000"/>
            </a:xfrm>
            <a:custGeom>
              <a:avLst/>
              <a:gdLst/>
              <a:ahLst/>
              <a:cxnLst>
                <a:cxn ang="0">
                  <a:pos x="1152" y="0"/>
                </a:cxn>
                <a:cxn ang="0">
                  <a:pos x="1102" y="268"/>
                </a:cxn>
                <a:cxn ang="0">
                  <a:pos x="398" y="4052"/>
                </a:cxn>
                <a:cxn ang="0">
                  <a:pos x="348" y="4320"/>
                </a:cxn>
                <a:cxn ang="0">
                  <a:pos x="0" y="4320"/>
                </a:cxn>
                <a:cxn ang="0">
                  <a:pos x="50" y="4052"/>
                </a:cxn>
                <a:cxn ang="0">
                  <a:pos x="754" y="268"/>
                </a:cxn>
                <a:cxn ang="0">
                  <a:pos x="804" y="0"/>
                </a:cxn>
                <a:cxn ang="0">
                  <a:pos x="1152" y="0"/>
                </a:cxn>
              </a:cxnLst>
              <a:rect l="0" t="0" r="r" b="b"/>
              <a:pathLst>
                <a:path w="1152" h="4320">
                  <a:moveTo>
                    <a:pt x="1152" y="0"/>
                  </a:moveTo>
                  <a:lnTo>
                    <a:pt x="1102" y="268"/>
                  </a:lnTo>
                  <a:lnTo>
                    <a:pt x="398" y="4052"/>
                  </a:lnTo>
                  <a:lnTo>
                    <a:pt x="348" y="4320"/>
                  </a:lnTo>
                  <a:lnTo>
                    <a:pt x="0" y="4320"/>
                  </a:lnTo>
                  <a:lnTo>
                    <a:pt x="50" y="4052"/>
                  </a:lnTo>
                  <a:lnTo>
                    <a:pt x="754" y="268"/>
                  </a:lnTo>
                  <a:lnTo>
                    <a:pt x="804" y="0"/>
                  </a:lnTo>
                  <a:lnTo>
                    <a:pt x="1152"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ext Placeholder 35">
            <a:extLst>
              <a:ext uri="{FF2B5EF4-FFF2-40B4-BE49-F238E27FC236}">
                <a16:creationId xmlns:a16="http://schemas.microsoft.com/office/drawing/2014/main" id="{D09040B5-EC43-4689-BF43-15DD4A3B5916}"/>
              </a:ext>
            </a:extLst>
          </p:cNvPr>
          <p:cNvSpPr>
            <a:spLocks noGrp="1"/>
          </p:cNvSpPr>
          <p:nvPr>
            <p:ph type="body" sz="quarter" idx="11"/>
          </p:nvPr>
        </p:nvSpPr>
        <p:spPr>
          <a:xfrm>
            <a:off x="5429250" y="2014677"/>
            <a:ext cx="6115049" cy="569363"/>
          </a:xfrm>
          <a:prstGeom prst="rect">
            <a:avLst/>
          </a:prstGeom>
        </p:spPr>
        <p:txBody>
          <a:bodyPr wrap="square" lIns="0" tIns="0" rIns="0" bIns="0">
            <a:noAutofit/>
          </a:bodyPr>
          <a:lstStyle>
            <a:lvl1pPr marL="91440" indent="0">
              <a:lnSpc>
                <a:spcPts val="4600"/>
              </a:lnSpc>
              <a:spcBef>
                <a:spcPts val="0"/>
              </a:spcBef>
              <a:spcAft>
                <a:spcPts val="0"/>
              </a:spcAft>
              <a:buNone/>
              <a:defRPr sz="3600" b="1">
                <a:solidFill>
                  <a:schemeClr val="bg1"/>
                </a:solidFill>
              </a:defRPr>
            </a:lvl1pPr>
          </a:lstStyle>
          <a:p>
            <a:pPr lvl="0"/>
            <a:endParaRPr lang="en-US" dirty="0"/>
          </a:p>
        </p:txBody>
      </p:sp>
      <p:sp>
        <p:nvSpPr>
          <p:cNvPr id="8" name="Text Placeholder 35">
            <a:extLst>
              <a:ext uri="{FF2B5EF4-FFF2-40B4-BE49-F238E27FC236}">
                <a16:creationId xmlns:a16="http://schemas.microsoft.com/office/drawing/2014/main" id="{7CEC34F8-42B4-4AEF-8EA4-AFB356322F43}"/>
              </a:ext>
            </a:extLst>
          </p:cNvPr>
          <p:cNvSpPr>
            <a:spLocks noGrp="1"/>
          </p:cNvSpPr>
          <p:nvPr>
            <p:ph type="body" sz="quarter" idx="12"/>
          </p:nvPr>
        </p:nvSpPr>
        <p:spPr>
          <a:xfrm>
            <a:off x="5429250" y="2660240"/>
            <a:ext cx="6115049" cy="1038225"/>
          </a:xfrm>
          <a:prstGeom prst="rect">
            <a:avLst/>
          </a:prstGeom>
        </p:spPr>
        <p:txBody>
          <a:bodyPr wrap="square" lIns="0" tIns="0" rIns="0" bIns="0">
            <a:noAutofit/>
          </a:bodyPr>
          <a:lstStyle>
            <a:lvl1pPr indent="0">
              <a:lnSpc>
                <a:spcPts val="2000"/>
              </a:lnSpc>
              <a:spcBef>
                <a:spcPts val="800"/>
              </a:spcBef>
              <a:spcAft>
                <a:spcPts val="0"/>
              </a:spcAft>
              <a:buNone/>
              <a:defRPr sz="1400" b="0">
                <a:solidFill>
                  <a:schemeClr val="bg1"/>
                </a:solidFill>
              </a:defRPr>
            </a:lvl1pPr>
          </a:lstStyle>
          <a:p>
            <a:pPr lvl="0"/>
            <a:endParaRPr lang="en-US" dirty="0"/>
          </a:p>
        </p:txBody>
      </p:sp>
    </p:spTree>
    <p:extLst>
      <p:ext uri="{BB962C8B-B14F-4D97-AF65-F5344CB8AC3E}">
        <p14:creationId xmlns:p14="http://schemas.microsoft.com/office/powerpoint/2010/main" val="3630102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3AF8D21A-6CCE-CD43-8AE8-35782B027FA3}"/>
              </a:ext>
            </a:extLst>
          </p:cNvPr>
          <p:cNvSpPr>
            <a:spLocks noGrp="1"/>
          </p:cNvSpPr>
          <p:nvPr>
            <p:ph type="pic" sz="quarter" idx="22"/>
          </p:nvPr>
        </p:nvSpPr>
        <p:spPr>
          <a:xfrm>
            <a:off x="6644167" y="1085795"/>
            <a:ext cx="6993192" cy="438037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3673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930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675DE8A-B613-4813-B9F7-81D5E2D41105}"/>
              </a:ext>
            </a:extLst>
          </p:cNvPr>
          <p:cNvGrpSpPr/>
          <p:nvPr userDrawn="1"/>
        </p:nvGrpSpPr>
        <p:grpSpPr>
          <a:xfrm rot="10800000">
            <a:off x="4595854" y="0"/>
            <a:ext cx="7596143" cy="6858000"/>
            <a:chOff x="1" y="0"/>
            <a:chExt cx="7906080" cy="6858000"/>
          </a:xfrm>
        </p:grpSpPr>
        <p:sp>
          <p:nvSpPr>
            <p:cNvPr id="4" name="Freeform 5">
              <a:extLst>
                <a:ext uri="{FF2B5EF4-FFF2-40B4-BE49-F238E27FC236}">
                  <a16:creationId xmlns:a16="http://schemas.microsoft.com/office/drawing/2014/main" id="{CCC404BA-84EB-47B9-9062-FD7FF9283B55}"/>
                </a:ext>
              </a:extLst>
            </p:cNvPr>
            <p:cNvSpPr>
              <a:spLocks/>
            </p:cNvSpPr>
            <p:nvPr userDrawn="1"/>
          </p:nvSpPr>
          <p:spPr bwMode="auto">
            <a:xfrm>
              <a:off x="1" y="425450"/>
              <a:ext cx="7429169" cy="6007100"/>
            </a:xfrm>
            <a:prstGeom prst="rect">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B9E85D7A-6944-4C1B-838E-37171D431EB2}"/>
                </a:ext>
              </a:extLst>
            </p:cNvPr>
            <p:cNvSpPr>
              <a:spLocks/>
            </p:cNvSpPr>
            <p:nvPr userDrawn="1"/>
          </p:nvSpPr>
          <p:spPr bwMode="auto">
            <a:xfrm>
              <a:off x="7429170" y="0"/>
              <a:ext cx="476911" cy="6858000"/>
            </a:xfrm>
            <a:prstGeom prst="rect">
              <a:avLst/>
            </a:pr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ext Placeholder 35">
            <a:extLst>
              <a:ext uri="{FF2B5EF4-FFF2-40B4-BE49-F238E27FC236}">
                <a16:creationId xmlns:a16="http://schemas.microsoft.com/office/drawing/2014/main" id="{D09040B5-EC43-4689-BF43-15DD4A3B5916}"/>
              </a:ext>
            </a:extLst>
          </p:cNvPr>
          <p:cNvSpPr>
            <a:spLocks noGrp="1"/>
          </p:cNvSpPr>
          <p:nvPr>
            <p:ph type="body" sz="quarter" idx="11"/>
          </p:nvPr>
        </p:nvSpPr>
        <p:spPr>
          <a:xfrm>
            <a:off x="6313336" y="2014677"/>
            <a:ext cx="5230963" cy="569363"/>
          </a:xfrm>
          <a:prstGeom prst="rect">
            <a:avLst/>
          </a:prstGeom>
        </p:spPr>
        <p:txBody>
          <a:bodyPr wrap="square" lIns="0" tIns="0" rIns="0" bIns="0">
            <a:noAutofit/>
          </a:bodyPr>
          <a:lstStyle>
            <a:lvl1pPr marL="91440" indent="0">
              <a:lnSpc>
                <a:spcPts val="4600"/>
              </a:lnSpc>
              <a:spcBef>
                <a:spcPts val="0"/>
              </a:spcBef>
              <a:spcAft>
                <a:spcPts val="0"/>
              </a:spcAft>
              <a:buNone/>
              <a:defRPr sz="3600" b="1">
                <a:solidFill>
                  <a:schemeClr val="bg1"/>
                </a:solidFill>
              </a:defRPr>
            </a:lvl1pPr>
          </a:lstStyle>
          <a:p>
            <a:pPr lvl="0"/>
            <a:endParaRPr lang="en-US" dirty="0"/>
          </a:p>
        </p:txBody>
      </p:sp>
      <p:sp>
        <p:nvSpPr>
          <p:cNvPr id="8" name="Text Placeholder 35">
            <a:extLst>
              <a:ext uri="{FF2B5EF4-FFF2-40B4-BE49-F238E27FC236}">
                <a16:creationId xmlns:a16="http://schemas.microsoft.com/office/drawing/2014/main" id="{7CEC34F8-42B4-4AEF-8EA4-AFB356322F43}"/>
              </a:ext>
            </a:extLst>
          </p:cNvPr>
          <p:cNvSpPr>
            <a:spLocks noGrp="1"/>
          </p:cNvSpPr>
          <p:nvPr>
            <p:ph type="body" sz="quarter" idx="12"/>
          </p:nvPr>
        </p:nvSpPr>
        <p:spPr>
          <a:xfrm>
            <a:off x="6313336" y="2660240"/>
            <a:ext cx="5230963" cy="1038225"/>
          </a:xfrm>
          <a:prstGeom prst="rect">
            <a:avLst/>
          </a:prstGeom>
        </p:spPr>
        <p:txBody>
          <a:bodyPr wrap="square" lIns="0" tIns="0" rIns="0" bIns="0">
            <a:noAutofit/>
          </a:bodyPr>
          <a:lstStyle>
            <a:lvl1pPr indent="0">
              <a:lnSpc>
                <a:spcPts val="2000"/>
              </a:lnSpc>
              <a:spcBef>
                <a:spcPts val="800"/>
              </a:spcBef>
              <a:spcAft>
                <a:spcPts val="0"/>
              </a:spcAft>
              <a:buNone/>
              <a:defRPr sz="1400" b="0">
                <a:solidFill>
                  <a:schemeClr val="bg1"/>
                </a:solidFill>
              </a:defRPr>
            </a:lvl1pPr>
          </a:lstStyle>
          <a:p>
            <a:pPr lvl="0"/>
            <a:endParaRPr lang="en-US" dirty="0"/>
          </a:p>
        </p:txBody>
      </p:sp>
    </p:spTree>
    <p:extLst>
      <p:ext uri="{BB962C8B-B14F-4D97-AF65-F5344CB8AC3E}">
        <p14:creationId xmlns:p14="http://schemas.microsoft.com/office/powerpoint/2010/main" val="405770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2C0F8A78-7393-4921-ABBC-2315B75625E1}"/>
              </a:ext>
            </a:extLst>
          </p:cNvPr>
          <p:cNvSpPr>
            <a:spLocks noGrp="1"/>
          </p:cNvSpPr>
          <p:nvPr>
            <p:ph type="pic" sz="quarter" idx="10"/>
          </p:nvPr>
        </p:nvSpPr>
        <p:spPr>
          <a:xfrm>
            <a:off x="0" y="0"/>
            <a:ext cx="7367588" cy="6858000"/>
          </a:xfrm>
          <a:prstGeom prst="rect">
            <a:avLst/>
          </a:prstGeom>
        </p:spPr>
        <p:txBody>
          <a:bodyPr/>
          <a:lstStyle/>
          <a:p>
            <a:endParaRPr lang="en-US"/>
          </a:p>
        </p:txBody>
      </p:sp>
      <p:sp>
        <p:nvSpPr>
          <p:cNvPr id="4" name="Rectangle 3">
            <a:extLst>
              <a:ext uri="{FF2B5EF4-FFF2-40B4-BE49-F238E27FC236}">
                <a16:creationId xmlns:a16="http://schemas.microsoft.com/office/drawing/2014/main" id="{8883EF65-F535-44FF-8705-9C5DF7AE52FA}"/>
              </a:ext>
            </a:extLst>
          </p:cNvPr>
          <p:cNvSpPr/>
          <p:nvPr userDrawn="1"/>
        </p:nvSpPr>
        <p:spPr>
          <a:xfrm>
            <a:off x="7077075" y="0"/>
            <a:ext cx="51149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5">
            <a:extLst>
              <a:ext uri="{FF2B5EF4-FFF2-40B4-BE49-F238E27FC236}">
                <a16:creationId xmlns:a16="http://schemas.microsoft.com/office/drawing/2014/main" id="{3DE1F1F2-5A17-4555-95AB-48C1724F4B43}"/>
              </a:ext>
            </a:extLst>
          </p:cNvPr>
          <p:cNvSpPr>
            <a:spLocks noGrp="1"/>
          </p:cNvSpPr>
          <p:nvPr>
            <p:ph type="body" sz="quarter" idx="11"/>
          </p:nvPr>
        </p:nvSpPr>
        <p:spPr>
          <a:xfrm>
            <a:off x="7859210" y="497714"/>
            <a:ext cx="3656514" cy="4641448"/>
          </a:xfrm>
          <a:prstGeom prst="rect">
            <a:avLst/>
          </a:prstGeom>
        </p:spPr>
        <p:txBody>
          <a:bodyPr wrap="square" lIns="0" tIns="0" rIns="0" bIns="0">
            <a:noAutofit/>
          </a:bodyPr>
          <a:lstStyle>
            <a:lvl1pPr marL="0" indent="0" algn="l">
              <a:lnSpc>
                <a:spcPct val="100000"/>
              </a:lnSpc>
              <a:spcBef>
                <a:spcPts val="0"/>
              </a:spcBef>
              <a:spcAft>
                <a:spcPts val="0"/>
              </a:spcAft>
              <a:buNone/>
              <a:defRPr sz="3200" b="1">
                <a:solidFill>
                  <a:schemeClr val="bg1"/>
                </a:solidFill>
              </a:defRPr>
            </a:lvl1pPr>
          </a:lstStyle>
          <a:p>
            <a:pPr lvl="0"/>
            <a:endParaRPr lang="en-US" dirty="0"/>
          </a:p>
        </p:txBody>
      </p:sp>
    </p:spTree>
    <p:extLst>
      <p:ext uri="{BB962C8B-B14F-4D97-AF65-F5344CB8AC3E}">
        <p14:creationId xmlns:p14="http://schemas.microsoft.com/office/powerpoint/2010/main" val="394113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2C0F8A78-7393-4921-ABBC-2315B75625E1}"/>
              </a:ext>
            </a:extLst>
          </p:cNvPr>
          <p:cNvSpPr>
            <a:spLocks noGrp="1"/>
          </p:cNvSpPr>
          <p:nvPr>
            <p:ph type="pic" sz="quarter" idx="10"/>
          </p:nvPr>
        </p:nvSpPr>
        <p:spPr>
          <a:xfrm>
            <a:off x="0" y="0"/>
            <a:ext cx="4757351" cy="6858000"/>
          </a:xfrm>
          <a:prstGeom prst="rect">
            <a:avLst/>
          </a:prstGeom>
        </p:spPr>
        <p:txBody>
          <a:bodyPr/>
          <a:lstStyle/>
          <a:p>
            <a:endParaRPr lang="en-US"/>
          </a:p>
        </p:txBody>
      </p:sp>
      <p:sp>
        <p:nvSpPr>
          <p:cNvPr id="4" name="Rectangle 3">
            <a:extLst>
              <a:ext uri="{FF2B5EF4-FFF2-40B4-BE49-F238E27FC236}">
                <a16:creationId xmlns:a16="http://schemas.microsoft.com/office/drawing/2014/main" id="{8883EF65-F535-44FF-8705-9C5DF7AE52FA}"/>
              </a:ext>
            </a:extLst>
          </p:cNvPr>
          <p:cNvSpPr/>
          <p:nvPr userDrawn="1"/>
        </p:nvSpPr>
        <p:spPr>
          <a:xfrm>
            <a:off x="4757351" y="0"/>
            <a:ext cx="74346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5">
            <a:extLst>
              <a:ext uri="{FF2B5EF4-FFF2-40B4-BE49-F238E27FC236}">
                <a16:creationId xmlns:a16="http://schemas.microsoft.com/office/drawing/2014/main" id="{3DE1F1F2-5A17-4555-95AB-48C1724F4B43}"/>
              </a:ext>
            </a:extLst>
          </p:cNvPr>
          <p:cNvSpPr>
            <a:spLocks noGrp="1"/>
          </p:cNvSpPr>
          <p:nvPr>
            <p:ph type="body" sz="quarter" idx="11"/>
          </p:nvPr>
        </p:nvSpPr>
        <p:spPr>
          <a:xfrm>
            <a:off x="5424616" y="497714"/>
            <a:ext cx="6091108" cy="6162578"/>
          </a:xfrm>
          <a:prstGeom prst="rect">
            <a:avLst/>
          </a:prstGeom>
        </p:spPr>
        <p:txBody>
          <a:bodyPr wrap="square" lIns="0" tIns="0" rIns="0" bIns="0">
            <a:noAutofit/>
          </a:bodyPr>
          <a:lstStyle>
            <a:lvl1pPr marL="0" indent="0" algn="l">
              <a:lnSpc>
                <a:spcPct val="100000"/>
              </a:lnSpc>
              <a:spcBef>
                <a:spcPts val="0"/>
              </a:spcBef>
              <a:spcAft>
                <a:spcPts val="0"/>
              </a:spcAft>
              <a:buNone/>
              <a:defRPr sz="3200" b="1">
                <a:solidFill>
                  <a:schemeClr val="bg1"/>
                </a:solidFill>
              </a:defRPr>
            </a:lvl1pPr>
          </a:lstStyle>
          <a:p>
            <a:pPr lvl="0"/>
            <a:endParaRPr lang="en-US" dirty="0"/>
          </a:p>
        </p:txBody>
      </p:sp>
    </p:spTree>
    <p:extLst>
      <p:ext uri="{BB962C8B-B14F-4D97-AF65-F5344CB8AC3E}">
        <p14:creationId xmlns:p14="http://schemas.microsoft.com/office/powerpoint/2010/main" val="272123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716E379-6806-4045-954E-C006D53D73B6}"/>
              </a:ext>
            </a:extLst>
          </p:cNvPr>
          <p:cNvSpPr>
            <a:spLocks noGrp="1"/>
          </p:cNvSpPr>
          <p:nvPr>
            <p:ph type="pic" sz="quarter" idx="10"/>
          </p:nvPr>
        </p:nvSpPr>
        <p:spPr>
          <a:xfrm>
            <a:off x="7512659" y="0"/>
            <a:ext cx="4679341" cy="6858000"/>
          </a:xfrm>
          <a:custGeom>
            <a:avLst/>
            <a:gdLst>
              <a:gd name="connsiteX0" fmla="*/ 1276350 w 4679341"/>
              <a:gd name="connsiteY0" fmla="*/ 0 h 6858000"/>
              <a:gd name="connsiteX1" fmla="*/ 4679341 w 4679341"/>
              <a:gd name="connsiteY1" fmla="*/ 0 h 6858000"/>
              <a:gd name="connsiteX2" fmla="*/ 4679341 w 4679341"/>
              <a:gd name="connsiteY2" fmla="*/ 6858000 h 6858000"/>
              <a:gd name="connsiteX3" fmla="*/ 0 w 4679341"/>
              <a:gd name="connsiteY3" fmla="*/ 6858000 h 6858000"/>
              <a:gd name="connsiteX4" fmla="*/ 79375 w 4679341"/>
              <a:gd name="connsiteY4" fmla="*/ 6432550 h 6858000"/>
              <a:gd name="connsiteX5" fmla="*/ 1196975 w 4679341"/>
              <a:gd name="connsiteY5" fmla="*/ 425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9341" h="6858000">
                <a:moveTo>
                  <a:pt x="1276350" y="0"/>
                </a:moveTo>
                <a:lnTo>
                  <a:pt x="4679341" y="0"/>
                </a:lnTo>
                <a:lnTo>
                  <a:pt x="4679341" y="6858000"/>
                </a:lnTo>
                <a:lnTo>
                  <a:pt x="0" y="6858000"/>
                </a:lnTo>
                <a:lnTo>
                  <a:pt x="79375" y="6432550"/>
                </a:lnTo>
                <a:lnTo>
                  <a:pt x="1196975" y="425450"/>
                </a:lnTo>
                <a:close/>
              </a:path>
            </a:pathLst>
          </a:custGeom>
        </p:spPr>
        <p:txBody>
          <a:bodyPr wrap="square">
            <a:noAutofit/>
          </a:bodyPr>
          <a:lstStyle/>
          <a:p>
            <a:endParaRPr lang="en-US" dirty="0"/>
          </a:p>
        </p:txBody>
      </p:sp>
      <p:sp>
        <p:nvSpPr>
          <p:cNvPr id="32" name="Freeform 5">
            <a:extLst>
              <a:ext uri="{FF2B5EF4-FFF2-40B4-BE49-F238E27FC236}">
                <a16:creationId xmlns:a16="http://schemas.microsoft.com/office/drawing/2014/main" id="{24D0DDBB-6C4B-4E97-B8ED-9A4380E7B997}"/>
              </a:ext>
            </a:extLst>
          </p:cNvPr>
          <p:cNvSpPr>
            <a:spLocks/>
          </p:cNvSpPr>
          <p:nvPr userDrawn="1"/>
        </p:nvSpPr>
        <p:spPr bwMode="auto">
          <a:xfrm>
            <a:off x="0" y="425450"/>
            <a:ext cx="8701088" cy="6007100"/>
          </a:xfrm>
          <a:custGeom>
            <a:avLst/>
            <a:gdLst/>
            <a:ahLst/>
            <a:cxnLst>
              <a:cxn ang="0">
                <a:pos x="5481" y="0"/>
              </a:cxn>
              <a:cxn ang="0">
                <a:pos x="4777" y="3784"/>
              </a:cxn>
              <a:cxn ang="0">
                <a:pos x="0" y="3784"/>
              </a:cxn>
              <a:cxn ang="0">
                <a:pos x="0" y="0"/>
              </a:cxn>
              <a:cxn ang="0">
                <a:pos x="5481" y="0"/>
              </a:cxn>
            </a:cxnLst>
            <a:rect l="0" t="0" r="r" b="b"/>
            <a:pathLst>
              <a:path w="5481" h="3784">
                <a:moveTo>
                  <a:pt x="5481" y="0"/>
                </a:moveTo>
                <a:lnTo>
                  <a:pt x="4777" y="3784"/>
                </a:lnTo>
                <a:lnTo>
                  <a:pt x="0" y="3784"/>
                </a:lnTo>
                <a:lnTo>
                  <a:pt x="0" y="0"/>
                </a:lnTo>
                <a:lnTo>
                  <a:pt x="5481"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6">
            <a:extLst>
              <a:ext uri="{FF2B5EF4-FFF2-40B4-BE49-F238E27FC236}">
                <a16:creationId xmlns:a16="http://schemas.microsoft.com/office/drawing/2014/main" id="{F9403155-9A13-496C-883C-5A4402D5F26B}"/>
              </a:ext>
            </a:extLst>
          </p:cNvPr>
          <p:cNvSpPr>
            <a:spLocks/>
          </p:cNvSpPr>
          <p:nvPr userDrawn="1"/>
        </p:nvSpPr>
        <p:spPr bwMode="auto">
          <a:xfrm>
            <a:off x="6960209" y="0"/>
            <a:ext cx="1828800" cy="6858000"/>
          </a:xfrm>
          <a:custGeom>
            <a:avLst/>
            <a:gdLst/>
            <a:ahLst/>
            <a:cxnLst>
              <a:cxn ang="0">
                <a:pos x="1152" y="0"/>
              </a:cxn>
              <a:cxn ang="0">
                <a:pos x="1102" y="268"/>
              </a:cxn>
              <a:cxn ang="0">
                <a:pos x="398" y="4052"/>
              </a:cxn>
              <a:cxn ang="0">
                <a:pos x="348" y="4320"/>
              </a:cxn>
              <a:cxn ang="0">
                <a:pos x="0" y="4320"/>
              </a:cxn>
              <a:cxn ang="0">
                <a:pos x="50" y="4052"/>
              </a:cxn>
              <a:cxn ang="0">
                <a:pos x="754" y="268"/>
              </a:cxn>
              <a:cxn ang="0">
                <a:pos x="804" y="0"/>
              </a:cxn>
              <a:cxn ang="0">
                <a:pos x="1152" y="0"/>
              </a:cxn>
            </a:cxnLst>
            <a:rect l="0" t="0" r="r" b="b"/>
            <a:pathLst>
              <a:path w="1152" h="4320">
                <a:moveTo>
                  <a:pt x="1152" y="0"/>
                </a:moveTo>
                <a:lnTo>
                  <a:pt x="1102" y="268"/>
                </a:lnTo>
                <a:lnTo>
                  <a:pt x="398" y="4052"/>
                </a:lnTo>
                <a:lnTo>
                  <a:pt x="348" y="4320"/>
                </a:lnTo>
                <a:lnTo>
                  <a:pt x="0" y="4320"/>
                </a:lnTo>
                <a:lnTo>
                  <a:pt x="50" y="4052"/>
                </a:lnTo>
                <a:lnTo>
                  <a:pt x="754" y="268"/>
                </a:lnTo>
                <a:lnTo>
                  <a:pt x="804" y="0"/>
                </a:lnTo>
                <a:lnTo>
                  <a:pt x="1152"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Text Placeholder 35">
            <a:extLst>
              <a:ext uri="{FF2B5EF4-FFF2-40B4-BE49-F238E27FC236}">
                <a16:creationId xmlns:a16="http://schemas.microsoft.com/office/drawing/2014/main" id="{9D8F8DD3-058E-4A04-B92F-84E7185CE794}"/>
              </a:ext>
            </a:extLst>
          </p:cNvPr>
          <p:cNvSpPr>
            <a:spLocks noGrp="1"/>
          </p:cNvSpPr>
          <p:nvPr>
            <p:ph type="body" sz="quarter" idx="11"/>
          </p:nvPr>
        </p:nvSpPr>
        <p:spPr>
          <a:xfrm>
            <a:off x="619125" y="2059537"/>
            <a:ext cx="6115049" cy="1474238"/>
          </a:xfrm>
          <a:prstGeom prst="rect">
            <a:avLst/>
          </a:prstGeom>
        </p:spPr>
        <p:txBody>
          <a:bodyPr wrap="square" lIns="0" tIns="0" rIns="0" bIns="0">
            <a:noAutofit/>
          </a:bodyPr>
          <a:lstStyle>
            <a:lvl1pPr marL="91440" indent="0">
              <a:lnSpc>
                <a:spcPts val="4600"/>
              </a:lnSpc>
              <a:spcBef>
                <a:spcPts val="0"/>
              </a:spcBef>
              <a:spcAft>
                <a:spcPts val="0"/>
              </a:spcAft>
              <a:buNone/>
              <a:defRPr sz="3600" b="1">
                <a:solidFill>
                  <a:schemeClr val="bg1"/>
                </a:solidFill>
              </a:defRPr>
            </a:lvl1pPr>
          </a:lstStyle>
          <a:p>
            <a:pPr lvl="0"/>
            <a:endParaRPr lang="en-US" dirty="0"/>
          </a:p>
        </p:txBody>
      </p:sp>
      <p:sp>
        <p:nvSpPr>
          <p:cNvPr id="38" name="Text Placeholder 35">
            <a:extLst>
              <a:ext uri="{FF2B5EF4-FFF2-40B4-BE49-F238E27FC236}">
                <a16:creationId xmlns:a16="http://schemas.microsoft.com/office/drawing/2014/main" id="{12F1B782-84DB-4536-8A90-DD64BC96715F}"/>
              </a:ext>
            </a:extLst>
          </p:cNvPr>
          <p:cNvSpPr>
            <a:spLocks noGrp="1"/>
          </p:cNvSpPr>
          <p:nvPr>
            <p:ph type="body" sz="quarter" idx="12"/>
          </p:nvPr>
        </p:nvSpPr>
        <p:spPr>
          <a:xfrm>
            <a:off x="619125" y="3753888"/>
            <a:ext cx="6115049" cy="1474238"/>
          </a:xfrm>
          <a:prstGeom prst="rect">
            <a:avLst/>
          </a:prstGeom>
        </p:spPr>
        <p:txBody>
          <a:bodyPr wrap="square" lIns="0" tIns="0" rIns="0" bIns="0">
            <a:noAutofit/>
          </a:bodyPr>
          <a:lstStyle>
            <a:lvl1pPr indent="0">
              <a:lnSpc>
                <a:spcPts val="2000"/>
              </a:lnSpc>
              <a:spcBef>
                <a:spcPts val="800"/>
              </a:spcBef>
              <a:spcAft>
                <a:spcPts val="0"/>
              </a:spcAft>
              <a:buNone/>
              <a:defRPr sz="2400" b="0">
                <a:solidFill>
                  <a:schemeClr val="bg1"/>
                </a:solidFill>
              </a:defRPr>
            </a:lvl1pPr>
          </a:lstStyle>
          <a:p>
            <a:pPr lvl="0"/>
            <a:endParaRPr lang="en-US" dirty="0"/>
          </a:p>
        </p:txBody>
      </p:sp>
      <p:pic>
        <p:nvPicPr>
          <p:cNvPr id="8" name="Picture 7">
            <a:extLst>
              <a:ext uri="{FF2B5EF4-FFF2-40B4-BE49-F238E27FC236}">
                <a16:creationId xmlns:a16="http://schemas.microsoft.com/office/drawing/2014/main" id="{A2A03455-2E94-824C-A864-839C63421C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9125" y="855114"/>
            <a:ext cx="5689078" cy="8173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716E379-6806-4045-954E-C006D53D73B6}"/>
              </a:ext>
            </a:extLst>
          </p:cNvPr>
          <p:cNvSpPr>
            <a:spLocks noGrp="1"/>
          </p:cNvSpPr>
          <p:nvPr>
            <p:ph type="pic" sz="quarter" idx="10"/>
          </p:nvPr>
        </p:nvSpPr>
        <p:spPr>
          <a:xfrm>
            <a:off x="7512659" y="0"/>
            <a:ext cx="4679341" cy="6858000"/>
          </a:xfrm>
          <a:custGeom>
            <a:avLst/>
            <a:gdLst>
              <a:gd name="connsiteX0" fmla="*/ 1276350 w 4679341"/>
              <a:gd name="connsiteY0" fmla="*/ 0 h 6858000"/>
              <a:gd name="connsiteX1" fmla="*/ 4679341 w 4679341"/>
              <a:gd name="connsiteY1" fmla="*/ 0 h 6858000"/>
              <a:gd name="connsiteX2" fmla="*/ 4679341 w 4679341"/>
              <a:gd name="connsiteY2" fmla="*/ 6858000 h 6858000"/>
              <a:gd name="connsiteX3" fmla="*/ 0 w 4679341"/>
              <a:gd name="connsiteY3" fmla="*/ 6858000 h 6858000"/>
              <a:gd name="connsiteX4" fmla="*/ 79375 w 4679341"/>
              <a:gd name="connsiteY4" fmla="*/ 6432550 h 6858000"/>
              <a:gd name="connsiteX5" fmla="*/ 1196975 w 4679341"/>
              <a:gd name="connsiteY5" fmla="*/ 425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9341" h="6858000">
                <a:moveTo>
                  <a:pt x="1276350" y="0"/>
                </a:moveTo>
                <a:lnTo>
                  <a:pt x="4679341" y="0"/>
                </a:lnTo>
                <a:lnTo>
                  <a:pt x="4679341" y="6858000"/>
                </a:lnTo>
                <a:lnTo>
                  <a:pt x="0" y="6858000"/>
                </a:lnTo>
                <a:lnTo>
                  <a:pt x="79375" y="6432550"/>
                </a:lnTo>
                <a:lnTo>
                  <a:pt x="1196975" y="425450"/>
                </a:lnTo>
                <a:close/>
              </a:path>
            </a:pathLst>
          </a:custGeom>
        </p:spPr>
        <p:txBody>
          <a:bodyPr wrap="square">
            <a:noAutofit/>
          </a:bodyPr>
          <a:lstStyle/>
          <a:p>
            <a:endParaRPr lang="en-US" dirty="0"/>
          </a:p>
        </p:txBody>
      </p:sp>
      <p:sp>
        <p:nvSpPr>
          <p:cNvPr id="32" name="Freeform 5">
            <a:extLst>
              <a:ext uri="{FF2B5EF4-FFF2-40B4-BE49-F238E27FC236}">
                <a16:creationId xmlns:a16="http://schemas.microsoft.com/office/drawing/2014/main" id="{24D0DDBB-6C4B-4E97-B8ED-9A4380E7B997}"/>
              </a:ext>
            </a:extLst>
          </p:cNvPr>
          <p:cNvSpPr>
            <a:spLocks/>
          </p:cNvSpPr>
          <p:nvPr userDrawn="1"/>
        </p:nvSpPr>
        <p:spPr bwMode="auto">
          <a:xfrm>
            <a:off x="0" y="425450"/>
            <a:ext cx="8701088" cy="6007100"/>
          </a:xfrm>
          <a:custGeom>
            <a:avLst/>
            <a:gdLst/>
            <a:ahLst/>
            <a:cxnLst>
              <a:cxn ang="0">
                <a:pos x="5481" y="0"/>
              </a:cxn>
              <a:cxn ang="0">
                <a:pos x="4777" y="3784"/>
              </a:cxn>
              <a:cxn ang="0">
                <a:pos x="0" y="3784"/>
              </a:cxn>
              <a:cxn ang="0">
                <a:pos x="0" y="0"/>
              </a:cxn>
              <a:cxn ang="0">
                <a:pos x="5481" y="0"/>
              </a:cxn>
            </a:cxnLst>
            <a:rect l="0" t="0" r="r" b="b"/>
            <a:pathLst>
              <a:path w="5481" h="3784">
                <a:moveTo>
                  <a:pt x="5481" y="0"/>
                </a:moveTo>
                <a:lnTo>
                  <a:pt x="4777" y="3784"/>
                </a:lnTo>
                <a:lnTo>
                  <a:pt x="0" y="3784"/>
                </a:lnTo>
                <a:lnTo>
                  <a:pt x="0" y="0"/>
                </a:lnTo>
                <a:lnTo>
                  <a:pt x="5481"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6">
            <a:extLst>
              <a:ext uri="{FF2B5EF4-FFF2-40B4-BE49-F238E27FC236}">
                <a16:creationId xmlns:a16="http://schemas.microsoft.com/office/drawing/2014/main" id="{F9403155-9A13-496C-883C-5A4402D5F26B}"/>
              </a:ext>
            </a:extLst>
          </p:cNvPr>
          <p:cNvSpPr>
            <a:spLocks/>
          </p:cNvSpPr>
          <p:nvPr userDrawn="1"/>
        </p:nvSpPr>
        <p:spPr bwMode="auto">
          <a:xfrm>
            <a:off x="6960209" y="0"/>
            <a:ext cx="1828800" cy="6858000"/>
          </a:xfrm>
          <a:custGeom>
            <a:avLst/>
            <a:gdLst/>
            <a:ahLst/>
            <a:cxnLst>
              <a:cxn ang="0">
                <a:pos x="1152" y="0"/>
              </a:cxn>
              <a:cxn ang="0">
                <a:pos x="1102" y="268"/>
              </a:cxn>
              <a:cxn ang="0">
                <a:pos x="398" y="4052"/>
              </a:cxn>
              <a:cxn ang="0">
                <a:pos x="348" y="4320"/>
              </a:cxn>
              <a:cxn ang="0">
                <a:pos x="0" y="4320"/>
              </a:cxn>
              <a:cxn ang="0">
                <a:pos x="50" y="4052"/>
              </a:cxn>
              <a:cxn ang="0">
                <a:pos x="754" y="268"/>
              </a:cxn>
              <a:cxn ang="0">
                <a:pos x="804" y="0"/>
              </a:cxn>
              <a:cxn ang="0">
                <a:pos x="1152" y="0"/>
              </a:cxn>
            </a:cxnLst>
            <a:rect l="0" t="0" r="r" b="b"/>
            <a:pathLst>
              <a:path w="1152" h="4320">
                <a:moveTo>
                  <a:pt x="1152" y="0"/>
                </a:moveTo>
                <a:lnTo>
                  <a:pt x="1102" y="268"/>
                </a:lnTo>
                <a:lnTo>
                  <a:pt x="398" y="4052"/>
                </a:lnTo>
                <a:lnTo>
                  <a:pt x="348" y="4320"/>
                </a:lnTo>
                <a:lnTo>
                  <a:pt x="0" y="4320"/>
                </a:lnTo>
                <a:lnTo>
                  <a:pt x="50" y="4052"/>
                </a:lnTo>
                <a:lnTo>
                  <a:pt x="754" y="268"/>
                </a:lnTo>
                <a:lnTo>
                  <a:pt x="804" y="0"/>
                </a:lnTo>
                <a:lnTo>
                  <a:pt x="1152"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Text Placeholder 35">
            <a:extLst>
              <a:ext uri="{FF2B5EF4-FFF2-40B4-BE49-F238E27FC236}">
                <a16:creationId xmlns:a16="http://schemas.microsoft.com/office/drawing/2014/main" id="{9D8F8DD3-058E-4A04-B92F-84E7185CE794}"/>
              </a:ext>
            </a:extLst>
          </p:cNvPr>
          <p:cNvSpPr>
            <a:spLocks noGrp="1"/>
          </p:cNvSpPr>
          <p:nvPr>
            <p:ph type="body" sz="quarter" idx="11"/>
          </p:nvPr>
        </p:nvSpPr>
        <p:spPr>
          <a:xfrm>
            <a:off x="336321" y="892755"/>
            <a:ext cx="6115049" cy="1474238"/>
          </a:xfrm>
          <a:prstGeom prst="rect">
            <a:avLst/>
          </a:prstGeom>
        </p:spPr>
        <p:txBody>
          <a:bodyPr wrap="square" lIns="0" tIns="0" rIns="0" bIns="0">
            <a:noAutofit/>
          </a:bodyPr>
          <a:lstStyle>
            <a:lvl1pPr marL="91440" indent="0">
              <a:lnSpc>
                <a:spcPct val="100000"/>
              </a:lnSpc>
              <a:spcBef>
                <a:spcPts val="0"/>
              </a:spcBef>
              <a:spcAft>
                <a:spcPts val="0"/>
              </a:spcAft>
              <a:buNone/>
              <a:defRPr sz="3600" b="1">
                <a:solidFill>
                  <a:schemeClr val="bg1"/>
                </a:solidFill>
              </a:defRPr>
            </a:lvl1pPr>
          </a:lstStyle>
          <a:p>
            <a:pPr lvl="0"/>
            <a:endParaRPr lang="en-US" dirty="0"/>
          </a:p>
        </p:txBody>
      </p:sp>
      <p:sp>
        <p:nvSpPr>
          <p:cNvPr id="38" name="Text Placeholder 35">
            <a:extLst>
              <a:ext uri="{FF2B5EF4-FFF2-40B4-BE49-F238E27FC236}">
                <a16:creationId xmlns:a16="http://schemas.microsoft.com/office/drawing/2014/main" id="{12F1B782-84DB-4536-8A90-DD64BC96715F}"/>
              </a:ext>
            </a:extLst>
          </p:cNvPr>
          <p:cNvSpPr>
            <a:spLocks noGrp="1"/>
          </p:cNvSpPr>
          <p:nvPr>
            <p:ph type="body" sz="quarter" idx="12"/>
          </p:nvPr>
        </p:nvSpPr>
        <p:spPr>
          <a:xfrm>
            <a:off x="336320" y="3141146"/>
            <a:ext cx="6115049" cy="1474238"/>
          </a:xfrm>
          <a:prstGeom prst="rect">
            <a:avLst/>
          </a:prstGeom>
        </p:spPr>
        <p:txBody>
          <a:bodyPr wrap="square" lIns="0" tIns="0" rIns="0" bIns="0">
            <a:noAutofit/>
          </a:bodyPr>
          <a:lstStyle>
            <a:lvl1pPr indent="0">
              <a:lnSpc>
                <a:spcPct val="100000"/>
              </a:lnSpc>
              <a:spcBef>
                <a:spcPts val="800"/>
              </a:spcBef>
              <a:spcAft>
                <a:spcPts val="0"/>
              </a:spcAft>
              <a:buNone/>
              <a:defRPr sz="2400" b="0">
                <a:solidFill>
                  <a:schemeClr val="bg1"/>
                </a:solidFill>
              </a:defRPr>
            </a:lvl1pPr>
          </a:lstStyle>
          <a:p>
            <a:pPr lvl="0"/>
            <a:endParaRPr lang="en-US" dirty="0"/>
          </a:p>
        </p:txBody>
      </p:sp>
    </p:spTree>
    <p:extLst>
      <p:ext uri="{BB962C8B-B14F-4D97-AF65-F5344CB8AC3E}">
        <p14:creationId xmlns:p14="http://schemas.microsoft.com/office/powerpoint/2010/main" val="28349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B095C223-9521-4FE9-A8CB-BF8E1D12A661}"/>
              </a:ext>
            </a:extLst>
          </p:cNvPr>
          <p:cNvSpPr/>
          <p:nvPr userDrawn="1"/>
        </p:nvSpPr>
        <p:spPr>
          <a:xfrm>
            <a:off x="0" y="425450"/>
            <a:ext cx="7877175" cy="6007100"/>
          </a:xfrm>
          <a:custGeom>
            <a:avLst/>
            <a:gdLst>
              <a:gd name="connsiteX0" fmla="*/ 0 w 7877175"/>
              <a:gd name="connsiteY0" fmla="*/ 0 h 6007100"/>
              <a:gd name="connsiteX1" fmla="*/ 485774 w 7877175"/>
              <a:gd name="connsiteY1" fmla="*/ 0 h 6007100"/>
              <a:gd name="connsiteX2" fmla="*/ 2919413 w 7877175"/>
              <a:gd name="connsiteY2" fmla="*/ 0 h 6007100"/>
              <a:gd name="connsiteX3" fmla="*/ 5532508 w 7877175"/>
              <a:gd name="connsiteY3" fmla="*/ 0 h 6007100"/>
              <a:gd name="connsiteX4" fmla="*/ 7877175 w 7877175"/>
              <a:gd name="connsiteY4" fmla="*/ 6007100 h 6007100"/>
              <a:gd name="connsiteX5" fmla="*/ 2919413 w 7877175"/>
              <a:gd name="connsiteY5" fmla="*/ 6007100 h 6007100"/>
              <a:gd name="connsiteX6" fmla="*/ 485774 w 7877175"/>
              <a:gd name="connsiteY6" fmla="*/ 6007100 h 6007100"/>
              <a:gd name="connsiteX7" fmla="*/ 0 w 7877175"/>
              <a:gd name="connsiteY7" fmla="*/ 6007100 h 600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7175" h="6007100">
                <a:moveTo>
                  <a:pt x="0" y="0"/>
                </a:moveTo>
                <a:lnTo>
                  <a:pt x="485774" y="0"/>
                </a:lnTo>
                <a:lnTo>
                  <a:pt x="2919413" y="0"/>
                </a:lnTo>
                <a:lnTo>
                  <a:pt x="5532508" y="0"/>
                </a:lnTo>
                <a:lnTo>
                  <a:pt x="7877175" y="6007100"/>
                </a:lnTo>
                <a:lnTo>
                  <a:pt x="2919413" y="6007100"/>
                </a:lnTo>
                <a:lnTo>
                  <a:pt x="485774" y="6007100"/>
                </a:lnTo>
                <a:lnTo>
                  <a:pt x="0" y="60071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35">
            <a:extLst>
              <a:ext uri="{FF2B5EF4-FFF2-40B4-BE49-F238E27FC236}">
                <a16:creationId xmlns:a16="http://schemas.microsoft.com/office/drawing/2014/main" id="{36DD984D-3F28-4A40-BFBA-A12D6F8B3E6A}"/>
              </a:ext>
            </a:extLst>
          </p:cNvPr>
          <p:cNvSpPr>
            <a:spLocks noGrp="1"/>
          </p:cNvSpPr>
          <p:nvPr>
            <p:ph type="body" sz="quarter" idx="11"/>
          </p:nvPr>
        </p:nvSpPr>
        <p:spPr>
          <a:xfrm>
            <a:off x="733426" y="1540425"/>
            <a:ext cx="4757738" cy="569363"/>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7" name="Text Placeholder 35">
            <a:extLst>
              <a:ext uri="{FF2B5EF4-FFF2-40B4-BE49-F238E27FC236}">
                <a16:creationId xmlns:a16="http://schemas.microsoft.com/office/drawing/2014/main" id="{F9DF2AE0-4795-4A74-A5CD-19945ACD09A4}"/>
              </a:ext>
            </a:extLst>
          </p:cNvPr>
          <p:cNvSpPr>
            <a:spLocks noGrp="1"/>
          </p:cNvSpPr>
          <p:nvPr>
            <p:ph type="body" sz="quarter" idx="12"/>
          </p:nvPr>
        </p:nvSpPr>
        <p:spPr>
          <a:xfrm>
            <a:off x="733426" y="2429912"/>
            <a:ext cx="5257800" cy="2808837"/>
          </a:xfrm>
          <a:prstGeom prst="rect">
            <a:avLst/>
          </a:prstGeom>
        </p:spPr>
        <p:txBody>
          <a:bodyPr wrap="square" lIns="0" tIns="0" rIns="0" bIns="0">
            <a:noAutofit/>
          </a:bodyPr>
          <a:lstStyle>
            <a:lvl1pPr indent="0">
              <a:lnSpc>
                <a:spcPts val="2000"/>
              </a:lnSpc>
              <a:spcBef>
                <a:spcPts val="800"/>
              </a:spcBef>
              <a:spcAft>
                <a:spcPts val="0"/>
              </a:spcAft>
              <a:buNone/>
              <a:defRPr sz="2400" b="0">
                <a:solidFill>
                  <a:schemeClr val="bg1"/>
                </a:solidFill>
              </a:defRPr>
            </a:lvl1pPr>
          </a:lstStyle>
          <a:p>
            <a:pPr lvl="0"/>
            <a:endParaRPr lang="en-US" dirty="0"/>
          </a:p>
        </p:txBody>
      </p:sp>
      <p:grpSp>
        <p:nvGrpSpPr>
          <p:cNvPr id="11" name="Group 10">
            <a:extLst>
              <a:ext uri="{FF2B5EF4-FFF2-40B4-BE49-F238E27FC236}">
                <a16:creationId xmlns:a16="http://schemas.microsoft.com/office/drawing/2014/main" id="{BE9B6D61-C036-4583-8F90-7A2F944C7829}"/>
              </a:ext>
            </a:extLst>
          </p:cNvPr>
          <p:cNvGrpSpPr/>
          <p:nvPr userDrawn="1"/>
        </p:nvGrpSpPr>
        <p:grpSpPr>
          <a:xfrm>
            <a:off x="5424488" y="788436"/>
            <a:ext cx="866775" cy="733425"/>
            <a:chOff x="8115299" y="1260506"/>
            <a:chExt cx="866775" cy="733425"/>
          </a:xfrm>
        </p:grpSpPr>
        <p:sp>
          <p:nvSpPr>
            <p:cNvPr id="9" name="Oval 8">
              <a:extLst>
                <a:ext uri="{FF2B5EF4-FFF2-40B4-BE49-F238E27FC236}">
                  <a16:creationId xmlns:a16="http://schemas.microsoft.com/office/drawing/2014/main" id="{8DDDF72B-07B5-4496-BB88-E48185133B2C}"/>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ED5BE18-3CD6-4766-A5C3-50265E82986D}"/>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910140E-1C92-4F42-9499-FB3ED8D3BA60}"/>
                </a:ext>
              </a:extLst>
            </p:cNvPr>
            <p:cNvSpPr txBox="1"/>
            <p:nvPr userDrawn="1"/>
          </p:nvSpPr>
          <p:spPr>
            <a:xfrm>
              <a:off x="8115299" y="1473329"/>
              <a:ext cx="866775" cy="307777"/>
            </a:xfrm>
            <a:prstGeom prst="rect">
              <a:avLst/>
            </a:prstGeom>
            <a:noFill/>
          </p:spPr>
          <p:txBody>
            <a:bodyPr wrap="square" rtlCol="0">
              <a:spAutoFit/>
            </a:bodyPr>
            <a:lstStyle/>
            <a:p>
              <a:pPr algn="ctr"/>
              <a:r>
                <a:rPr lang="en-US" sz="1400" b="1" dirty="0">
                  <a:solidFill>
                    <a:schemeClr val="bg1"/>
                  </a:solidFill>
                </a:rPr>
                <a:t>01</a:t>
              </a:r>
            </a:p>
          </p:txBody>
        </p:sp>
      </p:grpSp>
      <p:sp>
        <p:nvSpPr>
          <p:cNvPr id="12" name="Text Placeholder 35">
            <a:extLst>
              <a:ext uri="{FF2B5EF4-FFF2-40B4-BE49-F238E27FC236}">
                <a16:creationId xmlns:a16="http://schemas.microsoft.com/office/drawing/2014/main" id="{6D0C9DB0-30D0-42A4-AD16-33CF7DE39239}"/>
              </a:ext>
            </a:extLst>
          </p:cNvPr>
          <p:cNvSpPr>
            <a:spLocks noGrp="1"/>
          </p:cNvSpPr>
          <p:nvPr>
            <p:ph type="body" sz="quarter" idx="13"/>
          </p:nvPr>
        </p:nvSpPr>
        <p:spPr>
          <a:xfrm>
            <a:off x="6319838" y="855111"/>
            <a:ext cx="3776662"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13" name="Text Placeholder 35">
            <a:extLst>
              <a:ext uri="{FF2B5EF4-FFF2-40B4-BE49-F238E27FC236}">
                <a16:creationId xmlns:a16="http://schemas.microsoft.com/office/drawing/2014/main" id="{7A7C8786-2CFC-42CF-BCA9-AB1B8CE8B0C5}"/>
              </a:ext>
            </a:extLst>
          </p:cNvPr>
          <p:cNvSpPr>
            <a:spLocks noGrp="1"/>
          </p:cNvSpPr>
          <p:nvPr>
            <p:ph type="body" sz="quarter" idx="14"/>
          </p:nvPr>
        </p:nvSpPr>
        <p:spPr>
          <a:xfrm>
            <a:off x="6319838" y="1191273"/>
            <a:ext cx="4595814" cy="73342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grpSp>
        <p:nvGrpSpPr>
          <p:cNvPr id="14" name="Group 13">
            <a:extLst>
              <a:ext uri="{FF2B5EF4-FFF2-40B4-BE49-F238E27FC236}">
                <a16:creationId xmlns:a16="http://schemas.microsoft.com/office/drawing/2014/main" id="{71E3D1D7-90FD-47FD-8C4A-96B3E03B687B}"/>
              </a:ext>
            </a:extLst>
          </p:cNvPr>
          <p:cNvGrpSpPr/>
          <p:nvPr userDrawn="1"/>
        </p:nvGrpSpPr>
        <p:grpSpPr>
          <a:xfrm>
            <a:off x="6034088" y="2235862"/>
            <a:ext cx="866775" cy="733425"/>
            <a:chOff x="8115299" y="1260506"/>
            <a:chExt cx="866775" cy="733425"/>
          </a:xfrm>
        </p:grpSpPr>
        <p:sp>
          <p:nvSpPr>
            <p:cNvPr id="15" name="Oval 14">
              <a:extLst>
                <a:ext uri="{FF2B5EF4-FFF2-40B4-BE49-F238E27FC236}">
                  <a16:creationId xmlns:a16="http://schemas.microsoft.com/office/drawing/2014/main" id="{C73166C7-09C3-4FB1-9C0F-C54BA4C76403}"/>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6D24BA-D669-4C0C-8AD7-09EEC12B2D59}"/>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68E459-CF16-4F13-9671-2200DC94C00A}"/>
                </a:ext>
              </a:extLst>
            </p:cNvPr>
            <p:cNvSpPr txBox="1"/>
            <p:nvPr userDrawn="1"/>
          </p:nvSpPr>
          <p:spPr>
            <a:xfrm>
              <a:off x="8115299" y="1473329"/>
              <a:ext cx="866775" cy="307777"/>
            </a:xfrm>
            <a:prstGeom prst="rect">
              <a:avLst/>
            </a:prstGeom>
            <a:noFill/>
          </p:spPr>
          <p:txBody>
            <a:bodyPr wrap="square" rtlCol="0">
              <a:spAutoFit/>
            </a:bodyPr>
            <a:lstStyle/>
            <a:p>
              <a:pPr algn="ctr"/>
              <a:r>
                <a:rPr lang="en-US" sz="1400" b="1" dirty="0">
                  <a:solidFill>
                    <a:schemeClr val="bg1"/>
                  </a:solidFill>
                </a:rPr>
                <a:t>02</a:t>
              </a:r>
            </a:p>
          </p:txBody>
        </p:sp>
      </p:grpSp>
      <p:sp>
        <p:nvSpPr>
          <p:cNvPr id="18" name="Text Placeholder 35">
            <a:extLst>
              <a:ext uri="{FF2B5EF4-FFF2-40B4-BE49-F238E27FC236}">
                <a16:creationId xmlns:a16="http://schemas.microsoft.com/office/drawing/2014/main" id="{F87A3BE3-9891-497B-9FBC-4A794659C6AE}"/>
              </a:ext>
            </a:extLst>
          </p:cNvPr>
          <p:cNvSpPr>
            <a:spLocks noGrp="1"/>
          </p:cNvSpPr>
          <p:nvPr>
            <p:ph type="body" sz="quarter" idx="15"/>
          </p:nvPr>
        </p:nvSpPr>
        <p:spPr>
          <a:xfrm>
            <a:off x="6929438" y="2302537"/>
            <a:ext cx="3776662"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19" name="Text Placeholder 35">
            <a:extLst>
              <a:ext uri="{FF2B5EF4-FFF2-40B4-BE49-F238E27FC236}">
                <a16:creationId xmlns:a16="http://schemas.microsoft.com/office/drawing/2014/main" id="{CD999772-9399-4ABA-B879-DDB571AD9E93}"/>
              </a:ext>
            </a:extLst>
          </p:cNvPr>
          <p:cNvSpPr>
            <a:spLocks noGrp="1"/>
          </p:cNvSpPr>
          <p:nvPr>
            <p:ph type="body" sz="quarter" idx="16"/>
          </p:nvPr>
        </p:nvSpPr>
        <p:spPr>
          <a:xfrm>
            <a:off x="6929438" y="2638699"/>
            <a:ext cx="4348162" cy="73342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grpSp>
        <p:nvGrpSpPr>
          <p:cNvPr id="20" name="Group 19">
            <a:extLst>
              <a:ext uri="{FF2B5EF4-FFF2-40B4-BE49-F238E27FC236}">
                <a16:creationId xmlns:a16="http://schemas.microsoft.com/office/drawing/2014/main" id="{A4C3396B-A250-4965-844A-AC294184ECED}"/>
              </a:ext>
            </a:extLst>
          </p:cNvPr>
          <p:cNvGrpSpPr/>
          <p:nvPr userDrawn="1"/>
        </p:nvGrpSpPr>
        <p:grpSpPr>
          <a:xfrm>
            <a:off x="6605588" y="3701233"/>
            <a:ext cx="866775" cy="733425"/>
            <a:chOff x="8115299" y="1260506"/>
            <a:chExt cx="866775" cy="733425"/>
          </a:xfrm>
        </p:grpSpPr>
        <p:sp>
          <p:nvSpPr>
            <p:cNvPr id="21" name="Oval 20">
              <a:extLst>
                <a:ext uri="{FF2B5EF4-FFF2-40B4-BE49-F238E27FC236}">
                  <a16:creationId xmlns:a16="http://schemas.microsoft.com/office/drawing/2014/main" id="{0651E840-4CBE-4C3F-AD64-24842C749E6E}"/>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7A9C10-7ADC-44C0-B3B2-1613A0DA0B52}"/>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E31B203-997A-4635-9DD0-45C75DF78B50}"/>
                </a:ext>
              </a:extLst>
            </p:cNvPr>
            <p:cNvSpPr txBox="1"/>
            <p:nvPr userDrawn="1"/>
          </p:nvSpPr>
          <p:spPr>
            <a:xfrm>
              <a:off x="8115299" y="1473329"/>
              <a:ext cx="866775" cy="307777"/>
            </a:xfrm>
            <a:prstGeom prst="rect">
              <a:avLst/>
            </a:prstGeom>
            <a:noFill/>
          </p:spPr>
          <p:txBody>
            <a:bodyPr wrap="square" rtlCol="0">
              <a:spAutoFit/>
            </a:bodyPr>
            <a:lstStyle/>
            <a:p>
              <a:pPr algn="ctr"/>
              <a:r>
                <a:rPr lang="en-US" sz="1400" b="1" dirty="0">
                  <a:solidFill>
                    <a:schemeClr val="bg1"/>
                  </a:solidFill>
                </a:rPr>
                <a:t>03</a:t>
              </a:r>
            </a:p>
          </p:txBody>
        </p:sp>
      </p:grpSp>
      <p:sp>
        <p:nvSpPr>
          <p:cNvPr id="24" name="Text Placeholder 35">
            <a:extLst>
              <a:ext uri="{FF2B5EF4-FFF2-40B4-BE49-F238E27FC236}">
                <a16:creationId xmlns:a16="http://schemas.microsoft.com/office/drawing/2014/main" id="{87EF163E-E9B2-411B-9AC9-F21ACA914083}"/>
              </a:ext>
            </a:extLst>
          </p:cNvPr>
          <p:cNvSpPr>
            <a:spLocks noGrp="1"/>
          </p:cNvSpPr>
          <p:nvPr>
            <p:ph type="body" sz="quarter" idx="17"/>
          </p:nvPr>
        </p:nvSpPr>
        <p:spPr>
          <a:xfrm>
            <a:off x="7500938" y="3767908"/>
            <a:ext cx="3776662"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25" name="Text Placeholder 35">
            <a:extLst>
              <a:ext uri="{FF2B5EF4-FFF2-40B4-BE49-F238E27FC236}">
                <a16:creationId xmlns:a16="http://schemas.microsoft.com/office/drawing/2014/main" id="{4A2B5946-085E-41DE-89E4-FFAC728265B9}"/>
              </a:ext>
            </a:extLst>
          </p:cNvPr>
          <p:cNvSpPr>
            <a:spLocks noGrp="1"/>
          </p:cNvSpPr>
          <p:nvPr>
            <p:ph type="body" sz="quarter" idx="18"/>
          </p:nvPr>
        </p:nvSpPr>
        <p:spPr>
          <a:xfrm>
            <a:off x="7500938" y="4104070"/>
            <a:ext cx="4208462" cy="73342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grpSp>
        <p:nvGrpSpPr>
          <p:cNvPr id="32" name="Group 31">
            <a:extLst>
              <a:ext uri="{FF2B5EF4-FFF2-40B4-BE49-F238E27FC236}">
                <a16:creationId xmlns:a16="http://schemas.microsoft.com/office/drawing/2014/main" id="{2DC31BD4-9614-45FA-BF5E-3CD9E6B62D84}"/>
              </a:ext>
            </a:extLst>
          </p:cNvPr>
          <p:cNvGrpSpPr/>
          <p:nvPr userDrawn="1"/>
        </p:nvGrpSpPr>
        <p:grpSpPr>
          <a:xfrm>
            <a:off x="7158038" y="5095409"/>
            <a:ext cx="866775" cy="733425"/>
            <a:chOff x="8115299" y="1260506"/>
            <a:chExt cx="866775" cy="733425"/>
          </a:xfrm>
        </p:grpSpPr>
        <p:sp>
          <p:nvSpPr>
            <p:cNvPr id="33" name="Oval 32">
              <a:extLst>
                <a:ext uri="{FF2B5EF4-FFF2-40B4-BE49-F238E27FC236}">
                  <a16:creationId xmlns:a16="http://schemas.microsoft.com/office/drawing/2014/main" id="{9EAEDB68-FBD6-4E59-BBB4-3B887D5CA6EE}"/>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9C0AB51-1F39-4C28-B5EC-17D13A2D10DA}"/>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2BAE1FA-32D1-4BED-953E-720CC178E989}"/>
                </a:ext>
              </a:extLst>
            </p:cNvPr>
            <p:cNvSpPr txBox="1"/>
            <p:nvPr userDrawn="1"/>
          </p:nvSpPr>
          <p:spPr>
            <a:xfrm>
              <a:off x="8115299" y="1473329"/>
              <a:ext cx="866775" cy="307777"/>
            </a:xfrm>
            <a:prstGeom prst="rect">
              <a:avLst/>
            </a:prstGeom>
            <a:noFill/>
          </p:spPr>
          <p:txBody>
            <a:bodyPr wrap="square" rtlCol="0">
              <a:spAutoFit/>
            </a:bodyPr>
            <a:lstStyle/>
            <a:p>
              <a:pPr algn="ctr"/>
              <a:r>
                <a:rPr lang="en-US" sz="1400" b="1" dirty="0">
                  <a:solidFill>
                    <a:schemeClr val="bg1"/>
                  </a:solidFill>
                </a:rPr>
                <a:t>04</a:t>
              </a:r>
            </a:p>
          </p:txBody>
        </p:sp>
      </p:grpSp>
      <p:sp>
        <p:nvSpPr>
          <p:cNvPr id="36" name="Text Placeholder 35">
            <a:extLst>
              <a:ext uri="{FF2B5EF4-FFF2-40B4-BE49-F238E27FC236}">
                <a16:creationId xmlns:a16="http://schemas.microsoft.com/office/drawing/2014/main" id="{85177E29-B38E-40C7-8E25-D9A1F92B1E49}"/>
              </a:ext>
            </a:extLst>
          </p:cNvPr>
          <p:cNvSpPr>
            <a:spLocks noGrp="1"/>
          </p:cNvSpPr>
          <p:nvPr>
            <p:ph type="body" sz="quarter" idx="19"/>
          </p:nvPr>
        </p:nvSpPr>
        <p:spPr>
          <a:xfrm>
            <a:off x="8053388" y="5162084"/>
            <a:ext cx="3776662" cy="237639"/>
          </a:xfrm>
          <a:prstGeom prst="rect">
            <a:avLst/>
          </a:prstGeom>
        </p:spPr>
        <p:txBody>
          <a:bodyPr wrap="square" lIns="0" tIns="0" rIns="0" bIns="0">
            <a:noAutofit/>
          </a:bodyPr>
          <a:lstStyle>
            <a:lvl1pPr indent="0">
              <a:lnSpc>
                <a:spcPts val="2000"/>
              </a:lnSpc>
              <a:spcBef>
                <a:spcPts val="800"/>
              </a:spcBef>
              <a:spcAft>
                <a:spcPts val="0"/>
              </a:spcAft>
              <a:defRPr sz="1400" b="1">
                <a:solidFill>
                  <a:schemeClr val="tx1"/>
                </a:solidFill>
              </a:defRPr>
            </a:lvl1pPr>
          </a:lstStyle>
          <a:p>
            <a:pPr lvl="0"/>
            <a:endParaRPr lang="en-US" dirty="0"/>
          </a:p>
        </p:txBody>
      </p:sp>
      <p:sp>
        <p:nvSpPr>
          <p:cNvPr id="37" name="Text Placeholder 35">
            <a:extLst>
              <a:ext uri="{FF2B5EF4-FFF2-40B4-BE49-F238E27FC236}">
                <a16:creationId xmlns:a16="http://schemas.microsoft.com/office/drawing/2014/main" id="{C1752F23-38D9-4671-BCE9-59A453ECE9D5}"/>
              </a:ext>
            </a:extLst>
          </p:cNvPr>
          <p:cNvSpPr>
            <a:spLocks noGrp="1"/>
          </p:cNvSpPr>
          <p:nvPr>
            <p:ph type="body" sz="quarter" idx="20"/>
          </p:nvPr>
        </p:nvSpPr>
        <p:spPr>
          <a:xfrm>
            <a:off x="8053388" y="5498246"/>
            <a:ext cx="3776662" cy="733425"/>
          </a:xfrm>
          <a:prstGeom prst="rect">
            <a:avLst/>
          </a:prstGeom>
        </p:spPr>
        <p:txBody>
          <a:bodyPr wrap="square" lIns="0" tIns="0" rIns="0" bIns="0">
            <a:noAutofit/>
          </a:bodyPr>
          <a:lstStyle>
            <a:lvl1pPr indent="0">
              <a:lnSpc>
                <a:spcPts val="1700"/>
              </a:lnSpc>
              <a:spcBef>
                <a:spcPts val="800"/>
              </a:spcBef>
              <a:spcAft>
                <a:spcPts val="0"/>
              </a:spcAft>
              <a:defRPr sz="1200" b="0" kern="1200" baseline="0">
                <a:solidFill>
                  <a:schemeClr val="tx1"/>
                </a:solidFill>
              </a:defRPr>
            </a:lvl1pPr>
          </a:lstStyle>
          <a:p>
            <a:pPr lvl="0"/>
            <a:endParaRPr lang="en-US" dirty="0"/>
          </a:p>
        </p:txBody>
      </p:sp>
      <p:sp>
        <p:nvSpPr>
          <p:cNvPr id="60" name="Freeform: Shape 59">
            <a:extLst>
              <a:ext uri="{FF2B5EF4-FFF2-40B4-BE49-F238E27FC236}">
                <a16:creationId xmlns:a16="http://schemas.microsoft.com/office/drawing/2014/main" id="{72ADBBA7-DC01-492B-94AC-05FB10D0C479}"/>
              </a:ext>
            </a:extLst>
          </p:cNvPr>
          <p:cNvSpPr/>
          <p:nvPr userDrawn="1"/>
        </p:nvSpPr>
        <p:spPr>
          <a:xfrm>
            <a:off x="10648951" y="0"/>
            <a:ext cx="1543050" cy="3889159"/>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3693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B095C223-9521-4FE9-A8CB-BF8E1D12A661}"/>
              </a:ext>
            </a:extLst>
          </p:cNvPr>
          <p:cNvSpPr/>
          <p:nvPr userDrawn="1"/>
        </p:nvSpPr>
        <p:spPr>
          <a:xfrm>
            <a:off x="0" y="425450"/>
            <a:ext cx="7877175" cy="6007100"/>
          </a:xfrm>
          <a:custGeom>
            <a:avLst/>
            <a:gdLst>
              <a:gd name="connsiteX0" fmla="*/ 0 w 7877175"/>
              <a:gd name="connsiteY0" fmla="*/ 0 h 6007100"/>
              <a:gd name="connsiteX1" fmla="*/ 485774 w 7877175"/>
              <a:gd name="connsiteY1" fmla="*/ 0 h 6007100"/>
              <a:gd name="connsiteX2" fmla="*/ 2919413 w 7877175"/>
              <a:gd name="connsiteY2" fmla="*/ 0 h 6007100"/>
              <a:gd name="connsiteX3" fmla="*/ 5532508 w 7877175"/>
              <a:gd name="connsiteY3" fmla="*/ 0 h 6007100"/>
              <a:gd name="connsiteX4" fmla="*/ 7877175 w 7877175"/>
              <a:gd name="connsiteY4" fmla="*/ 6007100 h 6007100"/>
              <a:gd name="connsiteX5" fmla="*/ 2919413 w 7877175"/>
              <a:gd name="connsiteY5" fmla="*/ 6007100 h 6007100"/>
              <a:gd name="connsiteX6" fmla="*/ 485774 w 7877175"/>
              <a:gd name="connsiteY6" fmla="*/ 6007100 h 6007100"/>
              <a:gd name="connsiteX7" fmla="*/ 0 w 7877175"/>
              <a:gd name="connsiteY7" fmla="*/ 6007100 h 600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7175" h="6007100">
                <a:moveTo>
                  <a:pt x="0" y="0"/>
                </a:moveTo>
                <a:lnTo>
                  <a:pt x="485774" y="0"/>
                </a:lnTo>
                <a:lnTo>
                  <a:pt x="2919413" y="0"/>
                </a:lnTo>
                <a:lnTo>
                  <a:pt x="5532508" y="0"/>
                </a:lnTo>
                <a:lnTo>
                  <a:pt x="7877175" y="6007100"/>
                </a:lnTo>
                <a:lnTo>
                  <a:pt x="2919413" y="6007100"/>
                </a:lnTo>
                <a:lnTo>
                  <a:pt x="485774" y="6007100"/>
                </a:lnTo>
                <a:lnTo>
                  <a:pt x="0" y="60071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35">
            <a:extLst>
              <a:ext uri="{FF2B5EF4-FFF2-40B4-BE49-F238E27FC236}">
                <a16:creationId xmlns:a16="http://schemas.microsoft.com/office/drawing/2014/main" id="{36DD984D-3F28-4A40-BFBA-A12D6F8B3E6A}"/>
              </a:ext>
            </a:extLst>
          </p:cNvPr>
          <p:cNvSpPr>
            <a:spLocks noGrp="1"/>
          </p:cNvSpPr>
          <p:nvPr>
            <p:ph type="body" sz="quarter" idx="11"/>
          </p:nvPr>
        </p:nvSpPr>
        <p:spPr>
          <a:xfrm>
            <a:off x="733426" y="1540425"/>
            <a:ext cx="4757738" cy="569363"/>
          </a:xfrm>
          <a:prstGeom prst="rect">
            <a:avLst/>
          </a:prstGeom>
        </p:spPr>
        <p:txBody>
          <a:bodyPr wrap="square" lIns="0" tIns="0" rIns="0" bIns="0">
            <a:noAutofit/>
          </a:bodyPr>
          <a:lstStyle>
            <a:lvl1pPr indent="0">
              <a:lnSpc>
                <a:spcPts val="4600"/>
              </a:lnSpc>
              <a:buNone/>
              <a:defRPr sz="3600" b="1">
                <a:solidFill>
                  <a:schemeClr val="bg1"/>
                </a:solidFill>
              </a:defRPr>
            </a:lvl1pPr>
          </a:lstStyle>
          <a:p>
            <a:pPr lvl="0"/>
            <a:endParaRPr lang="en-US" dirty="0"/>
          </a:p>
        </p:txBody>
      </p:sp>
      <p:sp>
        <p:nvSpPr>
          <p:cNvPr id="7" name="Text Placeholder 35">
            <a:extLst>
              <a:ext uri="{FF2B5EF4-FFF2-40B4-BE49-F238E27FC236}">
                <a16:creationId xmlns:a16="http://schemas.microsoft.com/office/drawing/2014/main" id="{F9DF2AE0-4795-4A74-A5CD-19945ACD09A4}"/>
              </a:ext>
            </a:extLst>
          </p:cNvPr>
          <p:cNvSpPr>
            <a:spLocks noGrp="1"/>
          </p:cNvSpPr>
          <p:nvPr>
            <p:ph type="body" sz="quarter" idx="12"/>
          </p:nvPr>
        </p:nvSpPr>
        <p:spPr>
          <a:xfrm>
            <a:off x="733426" y="2429912"/>
            <a:ext cx="5257800" cy="2808837"/>
          </a:xfrm>
          <a:prstGeom prst="rect">
            <a:avLst/>
          </a:prstGeom>
        </p:spPr>
        <p:txBody>
          <a:bodyPr wrap="square" lIns="0" tIns="0" rIns="0" bIns="0">
            <a:noAutofit/>
          </a:bodyPr>
          <a:lstStyle>
            <a:lvl1pPr indent="0">
              <a:lnSpc>
                <a:spcPts val="2000"/>
              </a:lnSpc>
              <a:spcBef>
                <a:spcPts val="800"/>
              </a:spcBef>
              <a:spcAft>
                <a:spcPts val="0"/>
              </a:spcAft>
              <a:buNone/>
              <a:defRPr sz="2400" b="0">
                <a:solidFill>
                  <a:schemeClr val="bg1"/>
                </a:solidFill>
              </a:defRPr>
            </a:lvl1pPr>
          </a:lstStyle>
          <a:p>
            <a:pPr lvl="0"/>
            <a:endParaRPr lang="en-US" dirty="0"/>
          </a:p>
        </p:txBody>
      </p:sp>
      <p:grpSp>
        <p:nvGrpSpPr>
          <p:cNvPr id="11" name="Group 10">
            <a:extLst>
              <a:ext uri="{FF2B5EF4-FFF2-40B4-BE49-F238E27FC236}">
                <a16:creationId xmlns:a16="http://schemas.microsoft.com/office/drawing/2014/main" id="{BE9B6D61-C036-4583-8F90-7A2F944C7829}"/>
              </a:ext>
            </a:extLst>
          </p:cNvPr>
          <p:cNvGrpSpPr/>
          <p:nvPr userDrawn="1"/>
        </p:nvGrpSpPr>
        <p:grpSpPr>
          <a:xfrm>
            <a:off x="5491164" y="788436"/>
            <a:ext cx="733425" cy="733425"/>
            <a:chOff x="8181975" y="1260506"/>
            <a:chExt cx="733425" cy="733425"/>
          </a:xfrm>
        </p:grpSpPr>
        <p:sp>
          <p:nvSpPr>
            <p:cNvPr id="9" name="Oval 8">
              <a:extLst>
                <a:ext uri="{FF2B5EF4-FFF2-40B4-BE49-F238E27FC236}">
                  <a16:creationId xmlns:a16="http://schemas.microsoft.com/office/drawing/2014/main" id="{8DDDF72B-07B5-4496-BB88-E48185133B2C}"/>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ED5BE18-3CD6-4766-A5C3-50265E82986D}"/>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35">
            <a:extLst>
              <a:ext uri="{FF2B5EF4-FFF2-40B4-BE49-F238E27FC236}">
                <a16:creationId xmlns:a16="http://schemas.microsoft.com/office/drawing/2014/main" id="{6D0C9DB0-30D0-42A4-AD16-33CF7DE39239}"/>
              </a:ext>
            </a:extLst>
          </p:cNvPr>
          <p:cNvSpPr>
            <a:spLocks noGrp="1"/>
          </p:cNvSpPr>
          <p:nvPr>
            <p:ph type="body" sz="quarter" idx="13"/>
          </p:nvPr>
        </p:nvSpPr>
        <p:spPr>
          <a:xfrm>
            <a:off x="6319838" y="855111"/>
            <a:ext cx="3776662" cy="237639"/>
          </a:xfrm>
          <a:prstGeom prst="rect">
            <a:avLst/>
          </a:prstGeom>
        </p:spPr>
        <p:txBody>
          <a:bodyPr wrap="square" lIns="0" tIns="0" rIns="0" bIns="0">
            <a:noAutofit/>
          </a:bodyPr>
          <a:lstStyle>
            <a:lvl1pPr indent="0">
              <a:lnSpc>
                <a:spcPts val="2000"/>
              </a:lnSpc>
              <a:spcBef>
                <a:spcPts val="800"/>
              </a:spcBef>
              <a:spcAft>
                <a:spcPts val="0"/>
              </a:spcAft>
              <a:defRPr sz="1800" b="0">
                <a:solidFill>
                  <a:schemeClr val="tx1"/>
                </a:solidFill>
              </a:defRPr>
            </a:lvl1pPr>
          </a:lstStyle>
          <a:p>
            <a:pPr lvl="0"/>
            <a:endParaRPr lang="en-US" dirty="0"/>
          </a:p>
        </p:txBody>
      </p:sp>
      <p:grpSp>
        <p:nvGrpSpPr>
          <p:cNvPr id="14" name="Group 13">
            <a:extLst>
              <a:ext uri="{FF2B5EF4-FFF2-40B4-BE49-F238E27FC236}">
                <a16:creationId xmlns:a16="http://schemas.microsoft.com/office/drawing/2014/main" id="{71E3D1D7-90FD-47FD-8C4A-96B3E03B687B}"/>
              </a:ext>
            </a:extLst>
          </p:cNvPr>
          <p:cNvGrpSpPr/>
          <p:nvPr userDrawn="1"/>
        </p:nvGrpSpPr>
        <p:grpSpPr>
          <a:xfrm>
            <a:off x="6100764" y="2235862"/>
            <a:ext cx="733425" cy="733425"/>
            <a:chOff x="8181975" y="1260506"/>
            <a:chExt cx="733425" cy="733425"/>
          </a:xfrm>
        </p:grpSpPr>
        <p:sp>
          <p:nvSpPr>
            <p:cNvPr id="15" name="Oval 14">
              <a:extLst>
                <a:ext uri="{FF2B5EF4-FFF2-40B4-BE49-F238E27FC236}">
                  <a16:creationId xmlns:a16="http://schemas.microsoft.com/office/drawing/2014/main" id="{C73166C7-09C3-4FB1-9C0F-C54BA4C76403}"/>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6D24BA-D669-4C0C-8AD7-09EEC12B2D59}"/>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35">
            <a:extLst>
              <a:ext uri="{FF2B5EF4-FFF2-40B4-BE49-F238E27FC236}">
                <a16:creationId xmlns:a16="http://schemas.microsoft.com/office/drawing/2014/main" id="{F87A3BE3-9891-497B-9FBC-4A794659C6AE}"/>
              </a:ext>
            </a:extLst>
          </p:cNvPr>
          <p:cNvSpPr>
            <a:spLocks noGrp="1"/>
          </p:cNvSpPr>
          <p:nvPr>
            <p:ph type="body" sz="quarter" idx="15"/>
          </p:nvPr>
        </p:nvSpPr>
        <p:spPr>
          <a:xfrm>
            <a:off x="6929438" y="2302537"/>
            <a:ext cx="3776662" cy="237639"/>
          </a:xfrm>
          <a:prstGeom prst="rect">
            <a:avLst/>
          </a:prstGeom>
        </p:spPr>
        <p:txBody>
          <a:bodyPr wrap="square" lIns="0" tIns="0" rIns="0" bIns="0">
            <a:noAutofit/>
          </a:bodyPr>
          <a:lstStyle>
            <a:lvl1pPr indent="0">
              <a:lnSpc>
                <a:spcPts val="2000"/>
              </a:lnSpc>
              <a:spcBef>
                <a:spcPts val="800"/>
              </a:spcBef>
              <a:spcAft>
                <a:spcPts val="0"/>
              </a:spcAft>
              <a:defRPr sz="1800" b="0">
                <a:solidFill>
                  <a:schemeClr val="tx1"/>
                </a:solidFill>
              </a:defRPr>
            </a:lvl1pPr>
          </a:lstStyle>
          <a:p>
            <a:pPr lvl="0"/>
            <a:endParaRPr lang="en-US" dirty="0"/>
          </a:p>
        </p:txBody>
      </p:sp>
      <p:grpSp>
        <p:nvGrpSpPr>
          <p:cNvPr id="20" name="Group 19">
            <a:extLst>
              <a:ext uri="{FF2B5EF4-FFF2-40B4-BE49-F238E27FC236}">
                <a16:creationId xmlns:a16="http://schemas.microsoft.com/office/drawing/2014/main" id="{A4C3396B-A250-4965-844A-AC294184ECED}"/>
              </a:ext>
            </a:extLst>
          </p:cNvPr>
          <p:cNvGrpSpPr/>
          <p:nvPr userDrawn="1"/>
        </p:nvGrpSpPr>
        <p:grpSpPr>
          <a:xfrm>
            <a:off x="6672264" y="3701233"/>
            <a:ext cx="733425" cy="733425"/>
            <a:chOff x="8181975" y="1260506"/>
            <a:chExt cx="733425" cy="733425"/>
          </a:xfrm>
        </p:grpSpPr>
        <p:sp>
          <p:nvSpPr>
            <p:cNvPr id="21" name="Oval 20">
              <a:extLst>
                <a:ext uri="{FF2B5EF4-FFF2-40B4-BE49-F238E27FC236}">
                  <a16:creationId xmlns:a16="http://schemas.microsoft.com/office/drawing/2014/main" id="{0651E840-4CBE-4C3F-AD64-24842C749E6E}"/>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7A9C10-7ADC-44C0-B3B2-1613A0DA0B52}"/>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35">
            <a:extLst>
              <a:ext uri="{FF2B5EF4-FFF2-40B4-BE49-F238E27FC236}">
                <a16:creationId xmlns:a16="http://schemas.microsoft.com/office/drawing/2014/main" id="{87EF163E-E9B2-411B-9AC9-F21ACA914083}"/>
              </a:ext>
            </a:extLst>
          </p:cNvPr>
          <p:cNvSpPr>
            <a:spLocks noGrp="1"/>
          </p:cNvSpPr>
          <p:nvPr>
            <p:ph type="body" sz="quarter" idx="17"/>
          </p:nvPr>
        </p:nvSpPr>
        <p:spPr>
          <a:xfrm>
            <a:off x="7500938" y="3767908"/>
            <a:ext cx="3776662" cy="237639"/>
          </a:xfrm>
          <a:prstGeom prst="rect">
            <a:avLst/>
          </a:prstGeom>
        </p:spPr>
        <p:txBody>
          <a:bodyPr wrap="square" lIns="0" tIns="0" rIns="0" bIns="0">
            <a:noAutofit/>
          </a:bodyPr>
          <a:lstStyle>
            <a:lvl1pPr indent="0">
              <a:lnSpc>
                <a:spcPts val="2000"/>
              </a:lnSpc>
              <a:spcBef>
                <a:spcPts val="800"/>
              </a:spcBef>
              <a:spcAft>
                <a:spcPts val="0"/>
              </a:spcAft>
              <a:defRPr sz="1800" b="0">
                <a:solidFill>
                  <a:schemeClr val="tx1"/>
                </a:solidFill>
              </a:defRPr>
            </a:lvl1pPr>
          </a:lstStyle>
          <a:p>
            <a:pPr lvl="0"/>
            <a:endParaRPr lang="en-US" dirty="0"/>
          </a:p>
        </p:txBody>
      </p:sp>
      <p:grpSp>
        <p:nvGrpSpPr>
          <p:cNvPr id="32" name="Group 31">
            <a:extLst>
              <a:ext uri="{FF2B5EF4-FFF2-40B4-BE49-F238E27FC236}">
                <a16:creationId xmlns:a16="http://schemas.microsoft.com/office/drawing/2014/main" id="{2DC31BD4-9614-45FA-BF5E-3CD9E6B62D84}"/>
              </a:ext>
            </a:extLst>
          </p:cNvPr>
          <p:cNvGrpSpPr/>
          <p:nvPr userDrawn="1"/>
        </p:nvGrpSpPr>
        <p:grpSpPr>
          <a:xfrm>
            <a:off x="7224714" y="5095409"/>
            <a:ext cx="733425" cy="733425"/>
            <a:chOff x="8181975" y="1260506"/>
            <a:chExt cx="733425" cy="733425"/>
          </a:xfrm>
        </p:grpSpPr>
        <p:sp>
          <p:nvSpPr>
            <p:cNvPr id="33" name="Oval 32">
              <a:extLst>
                <a:ext uri="{FF2B5EF4-FFF2-40B4-BE49-F238E27FC236}">
                  <a16:creationId xmlns:a16="http://schemas.microsoft.com/office/drawing/2014/main" id="{9EAEDB68-FBD6-4E59-BBB4-3B887D5CA6EE}"/>
                </a:ext>
              </a:extLst>
            </p:cNvPr>
            <p:cNvSpPr/>
            <p:nvPr userDrawn="1"/>
          </p:nvSpPr>
          <p:spPr>
            <a:xfrm>
              <a:off x="8181975" y="1260506"/>
              <a:ext cx="733425" cy="733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9C0AB51-1F39-4C28-B5EC-17D13A2D10DA}"/>
                </a:ext>
              </a:extLst>
            </p:cNvPr>
            <p:cNvSpPr/>
            <p:nvPr userDrawn="1"/>
          </p:nvSpPr>
          <p:spPr>
            <a:xfrm>
              <a:off x="8248650" y="1327181"/>
              <a:ext cx="600075" cy="6000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 Placeholder 35">
            <a:extLst>
              <a:ext uri="{FF2B5EF4-FFF2-40B4-BE49-F238E27FC236}">
                <a16:creationId xmlns:a16="http://schemas.microsoft.com/office/drawing/2014/main" id="{85177E29-B38E-40C7-8E25-D9A1F92B1E49}"/>
              </a:ext>
            </a:extLst>
          </p:cNvPr>
          <p:cNvSpPr>
            <a:spLocks noGrp="1"/>
          </p:cNvSpPr>
          <p:nvPr>
            <p:ph type="body" sz="quarter" idx="19"/>
          </p:nvPr>
        </p:nvSpPr>
        <p:spPr>
          <a:xfrm>
            <a:off x="8053388" y="5162084"/>
            <a:ext cx="3776662" cy="237639"/>
          </a:xfrm>
          <a:prstGeom prst="rect">
            <a:avLst/>
          </a:prstGeom>
        </p:spPr>
        <p:txBody>
          <a:bodyPr wrap="square" lIns="0" tIns="0" rIns="0" bIns="0">
            <a:noAutofit/>
          </a:bodyPr>
          <a:lstStyle>
            <a:lvl1pPr indent="0">
              <a:lnSpc>
                <a:spcPts val="2000"/>
              </a:lnSpc>
              <a:spcBef>
                <a:spcPts val="800"/>
              </a:spcBef>
              <a:spcAft>
                <a:spcPts val="0"/>
              </a:spcAft>
              <a:defRPr sz="1800" b="0">
                <a:solidFill>
                  <a:schemeClr val="tx1"/>
                </a:solidFill>
              </a:defRPr>
            </a:lvl1pPr>
          </a:lstStyle>
          <a:p>
            <a:pPr lvl="0"/>
            <a:endParaRPr lang="en-US" dirty="0"/>
          </a:p>
        </p:txBody>
      </p:sp>
      <p:sp>
        <p:nvSpPr>
          <p:cNvPr id="60" name="Freeform: Shape 59">
            <a:extLst>
              <a:ext uri="{FF2B5EF4-FFF2-40B4-BE49-F238E27FC236}">
                <a16:creationId xmlns:a16="http://schemas.microsoft.com/office/drawing/2014/main" id="{72ADBBA7-DC01-492B-94AC-05FB10D0C479}"/>
              </a:ext>
            </a:extLst>
          </p:cNvPr>
          <p:cNvSpPr/>
          <p:nvPr userDrawn="1"/>
        </p:nvSpPr>
        <p:spPr>
          <a:xfrm>
            <a:off x="10648951" y="0"/>
            <a:ext cx="1543050" cy="3889159"/>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707074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7" r:id="rId2"/>
    <p:sldLayoutId id="2147483659" r:id="rId3"/>
    <p:sldLayoutId id="2147483660" r:id="rId4"/>
    <p:sldLayoutId id="2147483681" r:id="rId5"/>
    <p:sldLayoutId id="2147483649" r:id="rId6"/>
    <p:sldLayoutId id="2147483685" r:id="rId7"/>
    <p:sldLayoutId id="2147483688" r:id="rId8"/>
    <p:sldLayoutId id="2147483658" r:id="rId9"/>
    <p:sldLayoutId id="2147483689" r:id="rId10"/>
    <p:sldLayoutId id="2147483691" r:id="rId11"/>
    <p:sldLayoutId id="2147483690" r:id="rId12"/>
    <p:sldLayoutId id="2147483651" r:id="rId13"/>
    <p:sldLayoutId id="2147483675" r:id="rId14"/>
    <p:sldLayoutId id="2147483676" r:id="rId15"/>
    <p:sldLayoutId id="2147483661" r:id="rId16"/>
    <p:sldLayoutId id="2147483684" r:id="rId17"/>
    <p:sldLayoutId id="2147483682" r:id="rId18"/>
    <p:sldLayoutId id="2147483662" r:id="rId19"/>
    <p:sldLayoutId id="2147483663" r:id="rId20"/>
    <p:sldLayoutId id="2147483664" r:id="rId21"/>
    <p:sldLayoutId id="2147483674" r:id="rId22"/>
    <p:sldLayoutId id="2147483665" r:id="rId23"/>
    <p:sldLayoutId id="2147483687" r:id="rId24"/>
    <p:sldLayoutId id="2147483686" r:id="rId25"/>
    <p:sldLayoutId id="2147483683" r:id="rId26"/>
    <p:sldLayoutId id="2147483692" r:id="rId27"/>
    <p:sldLayoutId id="2147483678" r:id="rId28"/>
    <p:sldLayoutId id="2147483679" r:id="rId29"/>
    <p:sldLayoutId id="2147483680" r:id="rId30"/>
    <p:sldLayoutId id="2147483666" r:id="rId31"/>
    <p:sldLayoutId id="2147483667" r:id="rId32"/>
    <p:sldLayoutId id="2147483668" r:id="rId33"/>
    <p:sldLayoutId id="2147483693" r:id="rId34"/>
    <p:sldLayoutId id="2147483694" r:id="rId35"/>
    <p:sldLayoutId id="2147483695" r:id="rId3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09.xml"/><Relationship Id="rId1" Type="http://schemas.openxmlformats.org/officeDocument/2006/relationships/slideLayout" Target="../slideLayouts/slideLayout2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2.xml"/></Relationships>
</file>

<file path=ppt/slides/_rels/slide11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3.xml"/><Relationship Id="rId1" Type="http://schemas.openxmlformats.org/officeDocument/2006/relationships/slideLayout" Target="../slideLayouts/slideLayout3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3.xml"/><Relationship Id="rId1" Type="http://schemas.openxmlformats.org/officeDocument/2006/relationships/slideLayout" Target="../slideLayouts/slideLayout21.xml"/><Relationship Id="rId4" Type="http://schemas.openxmlformats.org/officeDocument/2006/relationships/image" Target="../media/image68.png"/></Relationships>
</file>

<file path=ppt/slides/_rels/slide1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4.xml"/><Relationship Id="rId1" Type="http://schemas.openxmlformats.org/officeDocument/2006/relationships/slideLayout" Target="../slideLayouts/slideLayout34.xml"/></Relationships>
</file>

<file path=ppt/slides/_rels/slide1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5.xml"/><Relationship Id="rId1" Type="http://schemas.openxmlformats.org/officeDocument/2006/relationships/slideLayout" Target="../slideLayouts/slideLayout36.xml"/></Relationships>
</file>

<file path=ppt/slides/_rels/slide1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6.xml"/><Relationship Id="rId1" Type="http://schemas.openxmlformats.org/officeDocument/2006/relationships/slideLayout" Target="../slideLayouts/slideLayout36.xml"/></Relationships>
</file>

<file path=ppt/slides/_rels/slide1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7.xml"/><Relationship Id="rId1" Type="http://schemas.openxmlformats.org/officeDocument/2006/relationships/slideLayout" Target="../slideLayouts/slideLayout3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0.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2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28.sv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9.xml"/><Relationship Id="rId4" Type="http://schemas.openxmlformats.org/officeDocument/2006/relationships/image" Target="../media/image30.sv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32.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9.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9.xml"/><Relationship Id="rId4" Type="http://schemas.openxmlformats.org/officeDocument/2006/relationships/image" Target="../media/image21.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9.xml"/><Relationship Id="rId4" Type="http://schemas.openxmlformats.org/officeDocument/2006/relationships/image" Target="../media/image38.sv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9.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11.xml"/><Relationship Id="rId4" Type="http://schemas.openxmlformats.org/officeDocument/2006/relationships/image" Target="../media/image45.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29.xml"/><Relationship Id="rId4" Type="http://schemas.openxmlformats.org/officeDocument/2006/relationships/image" Target="../media/image45.svg"/></Relationships>
</file>

<file path=ppt/slides/_rels/slide7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29.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29.xml"/><Relationship Id="rId4" Type="http://schemas.openxmlformats.org/officeDocument/2006/relationships/image" Target="../media/image5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0.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3.xml"/><Relationship Id="rId1" Type="http://schemas.openxmlformats.org/officeDocument/2006/relationships/slideLayout" Target="../slideLayouts/slideLayout29.xml"/><Relationship Id="rId4" Type="http://schemas.openxmlformats.org/officeDocument/2006/relationships/image" Target="../media/image56.sv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8.xml"/><Relationship Id="rId1" Type="http://schemas.openxmlformats.org/officeDocument/2006/relationships/slideLayout" Target="../slideLayouts/slideLayout29.xml"/><Relationship Id="rId4" Type="http://schemas.openxmlformats.org/officeDocument/2006/relationships/image" Target="../media/image58.svg"/></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9.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68E6E965-8E4B-4EC7-90A3-1536B1F4B480}"/>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
        <p:nvSpPr>
          <p:cNvPr id="12" name="Text Placeholder 11">
            <a:extLst>
              <a:ext uri="{FF2B5EF4-FFF2-40B4-BE49-F238E27FC236}">
                <a16:creationId xmlns:a16="http://schemas.microsoft.com/office/drawing/2014/main" id="{EDC589AA-E44E-4463-BED3-CE069CE28431}"/>
              </a:ext>
            </a:extLst>
          </p:cNvPr>
          <p:cNvSpPr>
            <a:spLocks noGrp="1"/>
          </p:cNvSpPr>
          <p:nvPr>
            <p:ph type="body" sz="quarter" idx="11"/>
          </p:nvPr>
        </p:nvSpPr>
        <p:spPr>
          <a:xfrm>
            <a:off x="4938887" y="2071871"/>
            <a:ext cx="7156657" cy="1099595"/>
          </a:xfrm>
        </p:spPr>
        <p:txBody>
          <a:bodyPr/>
          <a:lstStyle/>
          <a:p>
            <a:pPr marL="11113" indent="-11113" algn="ctr"/>
            <a:r>
              <a:rPr lang="en-GB" sz="5400" dirty="0"/>
              <a:t>ADOLESCENT SBIRT CURRICULUM</a:t>
            </a:r>
            <a:endParaRPr lang="en-US" sz="5400" dirty="0"/>
          </a:p>
        </p:txBody>
      </p:sp>
      <p:sp>
        <p:nvSpPr>
          <p:cNvPr id="13" name="Text Placeholder 12">
            <a:extLst>
              <a:ext uri="{FF2B5EF4-FFF2-40B4-BE49-F238E27FC236}">
                <a16:creationId xmlns:a16="http://schemas.microsoft.com/office/drawing/2014/main" id="{2060E997-2C80-48E2-8D20-264F52A1D5AA}"/>
              </a:ext>
            </a:extLst>
          </p:cNvPr>
          <p:cNvSpPr>
            <a:spLocks noGrp="1"/>
          </p:cNvSpPr>
          <p:nvPr>
            <p:ph type="body" sz="quarter" idx="12"/>
          </p:nvPr>
        </p:nvSpPr>
        <p:spPr>
          <a:xfrm>
            <a:off x="6721033" y="4161425"/>
            <a:ext cx="3024852" cy="466228"/>
          </a:xfrm>
        </p:spPr>
        <p:txBody>
          <a:bodyPr/>
          <a:lstStyle/>
          <a:p>
            <a:pPr algn="ctr"/>
            <a:r>
              <a:rPr lang="en-US" sz="2000" b="1" dirty="0"/>
              <a:t>Developed by:</a:t>
            </a:r>
          </a:p>
        </p:txBody>
      </p:sp>
      <p:pic>
        <p:nvPicPr>
          <p:cNvPr id="5" name="Picture 4">
            <a:extLst>
              <a:ext uri="{FF2B5EF4-FFF2-40B4-BE49-F238E27FC236}">
                <a16:creationId xmlns:a16="http://schemas.microsoft.com/office/drawing/2014/main" id="{7B8745CD-AFDE-E04A-9DDF-AB9B0E2C4B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60919" y="4713358"/>
            <a:ext cx="6717298" cy="965076"/>
          </a:xfrm>
          <a:prstGeom prst="rect">
            <a:avLst/>
          </a:prstGeom>
        </p:spPr>
      </p:pic>
    </p:spTree>
    <p:extLst>
      <p:ext uri="{BB962C8B-B14F-4D97-AF65-F5344CB8AC3E}">
        <p14:creationId xmlns:p14="http://schemas.microsoft.com/office/powerpoint/2010/main" val="2245851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B3120C-C346-1643-9E8C-378FEF1747B4}"/>
              </a:ext>
            </a:extLst>
          </p:cNvPr>
          <p:cNvSpPr>
            <a:spLocks noGrp="1"/>
          </p:cNvSpPr>
          <p:nvPr>
            <p:ph type="body" sz="quarter" idx="11"/>
          </p:nvPr>
        </p:nvSpPr>
        <p:spPr/>
        <p:txBody>
          <a:bodyPr/>
          <a:lstStyle/>
          <a:p>
            <a:r>
              <a:rPr lang="en-US" dirty="0"/>
              <a:t>Attendee Introductions</a:t>
            </a:r>
          </a:p>
        </p:txBody>
      </p:sp>
      <p:sp>
        <p:nvSpPr>
          <p:cNvPr id="5" name="Text Placeholder 4">
            <a:extLst>
              <a:ext uri="{FF2B5EF4-FFF2-40B4-BE49-F238E27FC236}">
                <a16:creationId xmlns:a16="http://schemas.microsoft.com/office/drawing/2014/main" id="{8556A1D4-F3C9-F642-827D-58C184AA5938}"/>
              </a:ext>
            </a:extLst>
          </p:cNvPr>
          <p:cNvSpPr>
            <a:spLocks noGrp="1"/>
          </p:cNvSpPr>
          <p:nvPr>
            <p:ph type="body" sz="quarter" idx="12"/>
          </p:nvPr>
        </p:nvSpPr>
        <p:spPr/>
        <p:txBody>
          <a:bodyPr/>
          <a:lstStyle/>
          <a:p>
            <a:r>
              <a:rPr lang="en-US" dirty="0"/>
              <a:t>Let us get to know you!</a:t>
            </a:r>
          </a:p>
        </p:txBody>
      </p:sp>
      <p:sp>
        <p:nvSpPr>
          <p:cNvPr id="6" name="Text Placeholder 5">
            <a:extLst>
              <a:ext uri="{FF2B5EF4-FFF2-40B4-BE49-F238E27FC236}">
                <a16:creationId xmlns:a16="http://schemas.microsoft.com/office/drawing/2014/main" id="{A7EB1E69-B9F4-0243-BD5C-0FEAD2AC4F7D}"/>
              </a:ext>
            </a:extLst>
          </p:cNvPr>
          <p:cNvSpPr>
            <a:spLocks noGrp="1"/>
          </p:cNvSpPr>
          <p:nvPr>
            <p:ph type="body" sz="quarter" idx="16"/>
          </p:nvPr>
        </p:nvSpPr>
        <p:spPr>
          <a:xfrm>
            <a:off x="1471557" y="4010025"/>
            <a:ext cx="2529428" cy="2101407"/>
          </a:xfrm>
        </p:spPr>
        <p:txBody>
          <a:bodyPr/>
          <a:lstStyle/>
          <a:p>
            <a:r>
              <a:rPr lang="en-US" b="1" dirty="0"/>
              <a:t>What is your name?</a:t>
            </a:r>
          </a:p>
        </p:txBody>
      </p:sp>
      <p:sp>
        <p:nvSpPr>
          <p:cNvPr id="7" name="Text Placeholder 6">
            <a:extLst>
              <a:ext uri="{FF2B5EF4-FFF2-40B4-BE49-F238E27FC236}">
                <a16:creationId xmlns:a16="http://schemas.microsoft.com/office/drawing/2014/main" id="{D6564016-B2F4-1741-A1FC-4DDD60E26036}"/>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3D07EA57-86E3-FB42-AA21-82B6841995CB}"/>
              </a:ext>
            </a:extLst>
          </p:cNvPr>
          <p:cNvSpPr>
            <a:spLocks noGrp="1"/>
          </p:cNvSpPr>
          <p:nvPr>
            <p:ph type="body" sz="quarter" idx="22"/>
          </p:nvPr>
        </p:nvSpPr>
        <p:spPr>
          <a:xfrm>
            <a:off x="5168220" y="4010025"/>
            <a:ext cx="2529428" cy="2101408"/>
          </a:xfrm>
        </p:spPr>
        <p:txBody>
          <a:bodyPr wrap="square" lIns="0" tIns="0" rIns="0" bIns="0">
            <a:noAutofit/>
          </a:bodyPr>
          <a:lstStyle/>
          <a:p>
            <a:pPr>
              <a:lnSpc>
                <a:spcPct val="100000"/>
              </a:lnSpc>
            </a:pPr>
            <a:r>
              <a:rPr lang="en-US" b="1" dirty="0"/>
              <a:t>Where do you work and what is your position?</a:t>
            </a:r>
          </a:p>
        </p:txBody>
      </p:sp>
      <p:sp>
        <p:nvSpPr>
          <p:cNvPr id="9" name="Text Placeholder 8">
            <a:extLst>
              <a:ext uri="{FF2B5EF4-FFF2-40B4-BE49-F238E27FC236}">
                <a16:creationId xmlns:a16="http://schemas.microsoft.com/office/drawing/2014/main" id="{96CC6513-29AE-F447-852A-FB7A737970B1}"/>
              </a:ext>
            </a:extLst>
          </p:cNvPr>
          <p:cNvSpPr>
            <a:spLocks noGrp="1"/>
          </p:cNvSpPr>
          <p:nvPr>
            <p:ph type="body" sz="quarter" idx="23"/>
          </p:nvPr>
        </p:nvSpPr>
        <p:spPr/>
        <p:txBody>
          <a:bodyPr/>
          <a:lstStyle/>
          <a:p>
            <a:endParaRPr lang="en-US"/>
          </a:p>
        </p:txBody>
      </p:sp>
      <p:sp>
        <p:nvSpPr>
          <p:cNvPr id="10" name="Text Placeholder 9">
            <a:extLst>
              <a:ext uri="{FF2B5EF4-FFF2-40B4-BE49-F238E27FC236}">
                <a16:creationId xmlns:a16="http://schemas.microsoft.com/office/drawing/2014/main" id="{95A17F90-4086-C94B-9FD0-FC74E54B4ABF}"/>
              </a:ext>
            </a:extLst>
          </p:cNvPr>
          <p:cNvSpPr>
            <a:spLocks noGrp="1"/>
          </p:cNvSpPr>
          <p:nvPr>
            <p:ph type="body" sz="quarter" idx="28"/>
          </p:nvPr>
        </p:nvSpPr>
        <p:spPr>
          <a:xfrm>
            <a:off x="8832850" y="4010023"/>
            <a:ext cx="2529426" cy="2101409"/>
          </a:xfrm>
        </p:spPr>
        <p:txBody>
          <a:bodyPr wrap="square" lIns="0" tIns="0" rIns="0" bIns="0">
            <a:noAutofit/>
          </a:bodyPr>
          <a:lstStyle/>
          <a:p>
            <a:pPr>
              <a:lnSpc>
                <a:spcPct val="100000"/>
              </a:lnSpc>
            </a:pPr>
            <a:r>
              <a:rPr lang="en-US" b="1" dirty="0"/>
              <a:t>Why are you attending this training?</a:t>
            </a:r>
          </a:p>
        </p:txBody>
      </p:sp>
      <p:sp>
        <p:nvSpPr>
          <p:cNvPr id="11" name="Text Placeholder 10">
            <a:extLst>
              <a:ext uri="{FF2B5EF4-FFF2-40B4-BE49-F238E27FC236}">
                <a16:creationId xmlns:a16="http://schemas.microsoft.com/office/drawing/2014/main" id="{62866661-ED59-FA44-8693-680488D849FA}"/>
              </a:ext>
            </a:extLst>
          </p:cNvPr>
          <p:cNvSpPr>
            <a:spLocks noGrp="1"/>
          </p:cNvSpPr>
          <p:nvPr>
            <p:ph type="body" sz="quarter" idx="29"/>
          </p:nvPr>
        </p:nvSpPr>
        <p:spPr/>
        <p:txBody>
          <a:bodyPr/>
          <a:lstStyle/>
          <a:p>
            <a:endParaRPr lang="en-US"/>
          </a:p>
        </p:txBody>
      </p:sp>
      <p:pic>
        <p:nvPicPr>
          <p:cNvPr id="13" name="Picture Placeholder 135">
            <a:extLst>
              <a:ext uri="{FF2B5EF4-FFF2-40B4-BE49-F238E27FC236}">
                <a16:creationId xmlns:a16="http://schemas.microsoft.com/office/drawing/2014/main" id="{71C984F4-F7A1-6849-9E4D-6E201E21FF4C}"/>
              </a:ext>
            </a:extLst>
          </p:cNvPr>
          <p:cNvPicPr>
            <a:picLocks noGrp="1" noChangeAspect="1"/>
          </p:cNvPicPr>
          <p:nvPr>
            <p:ph type="pic" sz="quarter" idx="33"/>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981804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1754971" y="2273514"/>
            <a:ext cx="9480476" cy="889410"/>
          </a:xfrm>
        </p:spPr>
        <p:txBody>
          <a:bodyPr wrap="square" lIns="0" tIns="0" rIns="0" bIns="0">
            <a:noAutofit/>
          </a:bodyPr>
          <a:lstStyle/>
          <a:p>
            <a:pPr>
              <a:lnSpc>
                <a:spcPct val="100000"/>
              </a:lnSpc>
            </a:pPr>
            <a:r>
              <a:rPr lang="en-US" sz="2200" dirty="0">
                <a:cs typeface="Arial" charset="0"/>
              </a:rPr>
              <a:t>Past successes in dealing with challenges may reinforce the use of strategies to address new challenges.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3329474" y="5046723"/>
            <a:ext cx="7388493" cy="733425"/>
          </a:xfrm>
        </p:spPr>
        <p:txBody>
          <a:bodyPr/>
          <a:lstStyle/>
          <a:p>
            <a:pPr indent="0">
              <a:lnSpc>
                <a:spcPct val="100000"/>
              </a:lnSpc>
              <a:buNone/>
            </a:pPr>
            <a:r>
              <a:rPr lang="en-US" sz="2200" i="1" dirty="0">
                <a:solidFill>
                  <a:srgbClr val="EC722F"/>
                </a:solidFill>
              </a:rPr>
              <a:t>“Tell me about a time when you overcame challenges in the past. What kinds of resources did you call upon then? Which of those are available to you now?” </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874889" y="5081630"/>
            <a:ext cx="180157"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340555" y="3517513"/>
            <a:ext cx="9096419"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If the adolescent or young adult does not come up with any challenges, the practitioner can inquire about challenges in other aspects of their life and how they overcame those. For example:</a:t>
            </a:r>
          </a:p>
        </p:txBody>
      </p:sp>
      <p:sp>
        <p:nvSpPr>
          <p:cNvPr id="19" name="Text Placeholder 14">
            <a:extLst>
              <a:ext uri="{FF2B5EF4-FFF2-40B4-BE49-F238E27FC236}">
                <a16:creationId xmlns:a16="http://schemas.microsoft.com/office/drawing/2014/main" id="{BC74891B-FFE3-E245-8CA6-48C96E78107B}"/>
              </a:ext>
            </a:extLst>
          </p:cNvPr>
          <p:cNvSpPr>
            <a:spLocks noGrp="1"/>
          </p:cNvSpPr>
          <p:nvPr>
            <p:ph type="body" sz="quarter" idx="14"/>
          </p:nvPr>
        </p:nvSpPr>
        <p:spPr>
          <a:xfrm>
            <a:off x="1652624" y="705973"/>
            <a:ext cx="8765698" cy="591244"/>
          </a:xfrm>
        </p:spPr>
        <p:txBody>
          <a:bodyPr/>
          <a:lstStyle/>
          <a:p>
            <a:r>
              <a:rPr lang="en-US" dirty="0"/>
              <a:t>Negotiate Action Plan: Exploring Challenges and Drawing on Past Successes (cont.)</a:t>
            </a:r>
          </a:p>
        </p:txBody>
      </p:sp>
    </p:spTree>
    <p:extLst>
      <p:ext uri="{BB962C8B-B14F-4D97-AF65-F5344CB8AC3E}">
        <p14:creationId xmlns:p14="http://schemas.microsoft.com/office/powerpoint/2010/main" val="32667801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2311050"/>
            <a:ext cx="10604450" cy="412835"/>
          </a:xfrm>
        </p:spPr>
        <p:txBody>
          <a:bodyPr/>
          <a:lstStyle/>
          <a:p>
            <a:pPr algn="l"/>
            <a:r>
              <a:rPr lang="en-US" altLang="ja-JP" sz="2400" u="sng" dirty="0">
                <a:ea typeface="ＭＳ Ｐゴシック"/>
                <a:cs typeface="Arial"/>
              </a:rPr>
              <a:t>Other examples:</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089" y="3217196"/>
            <a:ext cx="10149838"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“What have you planned/done in the past that you felt proud of?”</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10604450"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Negotiate Action Plan: Exploring Challenges and Drawing on Past Successes (cont.)</a:t>
            </a:r>
          </a:p>
        </p:txBody>
      </p:sp>
      <p:sp>
        <p:nvSpPr>
          <p:cNvPr id="10" name="Text Placeholder 3">
            <a:extLst>
              <a:ext uri="{FF2B5EF4-FFF2-40B4-BE49-F238E27FC236}">
                <a16:creationId xmlns:a16="http://schemas.microsoft.com/office/drawing/2014/main" id="{A60B29FF-A6FD-4D4E-8600-E1081E1DACDD}"/>
              </a:ext>
            </a:extLst>
          </p:cNvPr>
          <p:cNvSpPr txBox="1">
            <a:spLocks/>
          </p:cNvSpPr>
          <p:nvPr/>
        </p:nvSpPr>
        <p:spPr>
          <a:xfrm>
            <a:off x="1456384" y="4169539"/>
            <a:ext cx="9279232"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“What challenges do you face? Who/what has helped you overcome these challenges and succeed?”</a:t>
            </a:r>
          </a:p>
        </p:txBody>
      </p:sp>
      <p:sp>
        <p:nvSpPr>
          <p:cNvPr id="6" name="Text Placeholder 3">
            <a:extLst>
              <a:ext uri="{FF2B5EF4-FFF2-40B4-BE49-F238E27FC236}">
                <a16:creationId xmlns:a16="http://schemas.microsoft.com/office/drawing/2014/main" id="{F5110316-2089-7E4B-B6A8-57E2FA0747D0}"/>
              </a:ext>
            </a:extLst>
          </p:cNvPr>
          <p:cNvSpPr txBox="1">
            <a:spLocks/>
          </p:cNvSpPr>
          <p:nvPr/>
        </p:nvSpPr>
        <p:spPr>
          <a:xfrm>
            <a:off x="1928695" y="5449685"/>
            <a:ext cx="9078611"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“How can you use that (person/method) again to help you with that challenges of changing now?” </a:t>
            </a:r>
          </a:p>
        </p:txBody>
      </p:sp>
    </p:spTree>
    <p:extLst>
      <p:ext uri="{BB962C8B-B14F-4D97-AF65-F5344CB8AC3E}">
        <p14:creationId xmlns:p14="http://schemas.microsoft.com/office/powerpoint/2010/main" val="29076991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895809" y="705973"/>
            <a:ext cx="8357136" cy="591244"/>
          </a:xfrm>
        </p:spPr>
        <p:txBody>
          <a:bodyPr/>
          <a:lstStyle/>
          <a:p>
            <a:r>
              <a:rPr lang="en-US" dirty="0"/>
              <a:t>Negotiate Action Plan: Benefits of Change</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1895809" y="1827937"/>
            <a:ext cx="8925743" cy="427225"/>
          </a:xfrm>
        </p:spPr>
        <p:txBody>
          <a:bodyPr/>
          <a:lstStyle/>
          <a:p>
            <a:pPr>
              <a:lnSpc>
                <a:spcPct val="100000"/>
              </a:lnSpc>
            </a:pPr>
            <a:r>
              <a:rPr lang="en-US" sz="2200" dirty="0">
                <a:cs typeface="Arial" charset="0"/>
              </a:rPr>
              <a:t>Start by asking the adolescent or young adult to identify the possible benefits of changing their behavior, regardless of their individual action plan.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678511" y="3419124"/>
            <a:ext cx="8678320" cy="733425"/>
          </a:xfrm>
        </p:spPr>
        <p:txBody>
          <a:bodyPr/>
          <a:lstStyle/>
          <a:p>
            <a:pPr indent="0">
              <a:lnSpc>
                <a:spcPct val="100000"/>
              </a:lnSpc>
              <a:buNone/>
            </a:pPr>
            <a:r>
              <a:rPr lang="en-US" sz="2200" i="1" dirty="0">
                <a:solidFill>
                  <a:srgbClr val="EC722F"/>
                </a:solidFill>
              </a:rPr>
              <a:t>“If you make these changes, in what ways would things be better?” </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223927" y="3424847"/>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133095" y="4506755"/>
            <a:ext cx="8443554" cy="569303"/>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“How will some of the ‘cons’ you noted be reduced or eliminated?” </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678511" y="4536309"/>
            <a:ext cx="191590"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Text Placeholder 19">
            <a:extLst>
              <a:ext uri="{FF2B5EF4-FFF2-40B4-BE49-F238E27FC236}">
                <a16:creationId xmlns:a16="http://schemas.microsoft.com/office/drawing/2014/main" id="{FA9351FB-848B-6644-9933-C2C95592A88C}"/>
              </a:ext>
            </a:extLst>
          </p:cNvPr>
          <p:cNvSpPr txBox="1">
            <a:spLocks/>
          </p:cNvSpPr>
          <p:nvPr/>
        </p:nvSpPr>
        <p:spPr>
          <a:xfrm>
            <a:off x="3587679" y="5602099"/>
            <a:ext cx="7769152" cy="569303"/>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“What will be the signs of change that you, your family or friends might notice?”</a:t>
            </a:r>
          </a:p>
        </p:txBody>
      </p:sp>
      <p:grpSp>
        <p:nvGrpSpPr>
          <p:cNvPr id="14" name="Group 13">
            <a:extLst>
              <a:ext uri="{FF2B5EF4-FFF2-40B4-BE49-F238E27FC236}">
                <a16:creationId xmlns:a16="http://schemas.microsoft.com/office/drawing/2014/main" id="{F664A66B-CC3A-BD48-BA24-A076949A943D}"/>
              </a:ext>
            </a:extLst>
          </p:cNvPr>
          <p:cNvGrpSpPr/>
          <p:nvPr/>
        </p:nvGrpSpPr>
        <p:grpSpPr>
          <a:xfrm>
            <a:off x="3133095" y="5631653"/>
            <a:ext cx="176287" cy="180130"/>
            <a:chOff x="9979025" y="5899150"/>
            <a:chExt cx="488950" cy="484187"/>
          </a:xfrm>
        </p:grpSpPr>
        <p:sp>
          <p:nvSpPr>
            <p:cNvPr id="17" name="Freeform: Shape 40">
              <a:extLst>
                <a:ext uri="{FF2B5EF4-FFF2-40B4-BE49-F238E27FC236}">
                  <a16:creationId xmlns:a16="http://schemas.microsoft.com/office/drawing/2014/main" id="{00A49EAE-48A8-A143-AA3D-252B38599C91}"/>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41">
              <a:extLst>
                <a:ext uri="{FF2B5EF4-FFF2-40B4-BE49-F238E27FC236}">
                  <a16:creationId xmlns:a16="http://schemas.microsoft.com/office/drawing/2014/main" id="{ADBF0AE1-B1B9-6C4C-874A-CBCF5354007A}"/>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198128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88A3F-08ED-E042-9BD8-0B653287C502}"/>
              </a:ext>
            </a:extLst>
          </p:cNvPr>
          <p:cNvSpPr>
            <a:spLocks noGrp="1"/>
          </p:cNvSpPr>
          <p:nvPr>
            <p:ph type="body" sz="quarter" idx="11"/>
          </p:nvPr>
        </p:nvSpPr>
        <p:spPr>
          <a:xfrm>
            <a:off x="2542493" y="2047523"/>
            <a:ext cx="7107014" cy="1879900"/>
          </a:xfrm>
        </p:spPr>
        <p:txBody>
          <a:bodyPr/>
          <a:lstStyle/>
          <a:p>
            <a:pPr>
              <a:lnSpc>
                <a:spcPct val="100000"/>
              </a:lnSpc>
            </a:pPr>
            <a:r>
              <a:rPr lang="en-US" sz="6000" i="0" dirty="0"/>
              <a:t>Questions and Comments?</a:t>
            </a:r>
          </a:p>
        </p:txBody>
      </p:sp>
    </p:spTree>
    <p:extLst>
      <p:ext uri="{BB962C8B-B14F-4D97-AF65-F5344CB8AC3E}">
        <p14:creationId xmlns:p14="http://schemas.microsoft.com/office/powerpoint/2010/main" val="23311561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FED7C5-C752-4341-9632-30A39128471B}"/>
              </a:ext>
            </a:extLst>
          </p:cNvPr>
          <p:cNvGrpSpPr/>
          <p:nvPr/>
        </p:nvGrpSpPr>
        <p:grpSpPr>
          <a:xfrm>
            <a:off x="776805" y="2169721"/>
            <a:ext cx="10587591" cy="1937445"/>
            <a:chOff x="747486" y="3181853"/>
            <a:chExt cx="10587591" cy="1937445"/>
          </a:xfrm>
        </p:grpSpPr>
        <p:grpSp>
          <p:nvGrpSpPr>
            <p:cNvPr id="7" name="Group 6">
              <a:extLst>
                <a:ext uri="{FF2B5EF4-FFF2-40B4-BE49-F238E27FC236}">
                  <a16:creationId xmlns:a16="http://schemas.microsoft.com/office/drawing/2014/main" id="{DB0076BD-A1A8-3A46-927D-87EC838F906C}"/>
                </a:ext>
              </a:extLst>
            </p:cNvPr>
            <p:cNvGrpSpPr/>
            <p:nvPr/>
          </p:nvGrpSpPr>
          <p:grpSpPr>
            <a:xfrm>
              <a:off x="747486" y="3793610"/>
              <a:ext cx="7096490" cy="701192"/>
              <a:chOff x="1311966" y="6361043"/>
              <a:chExt cx="18709806" cy="1987827"/>
            </a:xfrm>
          </p:grpSpPr>
          <p:sp>
            <p:nvSpPr>
              <p:cNvPr id="16" name="Chevron 15">
                <a:extLst>
                  <a:ext uri="{FF2B5EF4-FFF2-40B4-BE49-F238E27FC236}">
                    <a16:creationId xmlns:a16="http://schemas.microsoft.com/office/drawing/2014/main" id="{911920ED-30A5-9940-8A13-4B5CA0173989}"/>
                  </a:ext>
                </a:extLst>
              </p:cNvPr>
              <p:cNvSpPr/>
              <p:nvPr/>
            </p:nvSpPr>
            <p:spPr>
              <a:xfrm>
                <a:off x="1311966" y="6361043"/>
                <a:ext cx="5536128" cy="1987827"/>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7" name="Chevron 16">
                <a:extLst>
                  <a:ext uri="{FF2B5EF4-FFF2-40B4-BE49-F238E27FC236}">
                    <a16:creationId xmlns:a16="http://schemas.microsoft.com/office/drawing/2014/main" id="{9D87E60C-46D8-FA4D-80BA-A27570C16510}"/>
                  </a:ext>
                </a:extLst>
              </p:cNvPr>
              <p:cNvSpPr/>
              <p:nvPr/>
            </p:nvSpPr>
            <p:spPr>
              <a:xfrm>
                <a:off x="5285698" y="6361043"/>
                <a:ext cx="5536128" cy="1987827"/>
              </a:xfrm>
              <a:prstGeom prst="chevron">
                <a:avLst/>
              </a:prstGeom>
              <a:solidFill>
                <a:srgbClr val="032E64">
                  <a:alpha val="8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8" name="Chevron 17">
                <a:extLst>
                  <a:ext uri="{FF2B5EF4-FFF2-40B4-BE49-F238E27FC236}">
                    <a16:creationId xmlns:a16="http://schemas.microsoft.com/office/drawing/2014/main" id="{EF382291-ECCD-9C4A-9860-681F06460F95}"/>
                  </a:ext>
                </a:extLst>
              </p:cNvPr>
              <p:cNvSpPr/>
              <p:nvPr/>
            </p:nvSpPr>
            <p:spPr>
              <a:xfrm>
                <a:off x="9885559" y="6361043"/>
                <a:ext cx="5536128" cy="1987827"/>
              </a:xfrm>
              <a:prstGeom prst="chevron">
                <a:avLst/>
              </a:prstGeom>
              <a:solidFill>
                <a:srgbClr val="032E64">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9" name="Chevron 18">
                <a:extLst>
                  <a:ext uri="{FF2B5EF4-FFF2-40B4-BE49-F238E27FC236}">
                    <a16:creationId xmlns:a16="http://schemas.microsoft.com/office/drawing/2014/main" id="{64D865AF-AF2B-B542-BB59-D9F07862329D}"/>
                  </a:ext>
                </a:extLst>
              </p:cNvPr>
              <p:cNvSpPr/>
              <p:nvPr/>
            </p:nvSpPr>
            <p:spPr>
              <a:xfrm>
                <a:off x="14485644" y="6361043"/>
                <a:ext cx="5536128" cy="1987827"/>
              </a:xfrm>
              <a:prstGeom prst="chevron">
                <a:avLst/>
              </a:prstGeom>
              <a:solidFill>
                <a:srgbClr val="032E64">
                  <a:alpha val="6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dirty="0">
                  <a:solidFill>
                    <a:schemeClr val="tx1"/>
                  </a:solidFill>
                </a:endParaRPr>
              </a:p>
            </p:txBody>
          </p:sp>
        </p:grpSp>
        <p:sp>
          <p:nvSpPr>
            <p:cNvPr id="8" name="Oval 7">
              <a:extLst>
                <a:ext uri="{FF2B5EF4-FFF2-40B4-BE49-F238E27FC236}">
                  <a16:creationId xmlns:a16="http://schemas.microsoft.com/office/drawing/2014/main" id="{C580026D-374C-A843-BC5A-4E373C1CEB3F}"/>
                </a:ext>
              </a:extLst>
            </p:cNvPr>
            <p:cNvSpPr/>
            <p:nvPr/>
          </p:nvSpPr>
          <p:spPr>
            <a:xfrm>
              <a:off x="1331337" y="3793610"/>
              <a:ext cx="677136" cy="701192"/>
            </a:xfrm>
            <a:prstGeom prst="ellipse">
              <a:avLst/>
            </a:prstGeom>
            <a:solidFill>
              <a:srgbClr val="032E6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E7BF54B1-A835-A14C-BC91-8A49CEAA46AF}"/>
                </a:ext>
              </a:extLst>
            </p:cNvPr>
            <p:cNvSpPr/>
            <p:nvPr/>
          </p:nvSpPr>
          <p:spPr>
            <a:xfrm>
              <a:off x="3110178" y="3793610"/>
              <a:ext cx="677136" cy="701192"/>
            </a:xfrm>
            <a:prstGeom prst="ellipse">
              <a:avLst/>
            </a:prstGeom>
            <a:solidFill>
              <a:srgbClr val="032E64">
                <a:alpha val="8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D1BA5FF5-2A13-EB4B-95DD-C2B838C3CB64}"/>
                </a:ext>
              </a:extLst>
            </p:cNvPr>
            <p:cNvSpPr/>
            <p:nvPr/>
          </p:nvSpPr>
          <p:spPr>
            <a:xfrm>
              <a:off x="4694927" y="3793610"/>
              <a:ext cx="677136" cy="701192"/>
            </a:xfrm>
            <a:prstGeom prst="ellipse">
              <a:avLst/>
            </a:prstGeom>
            <a:solidFill>
              <a:srgbClr val="032E64">
                <a:alpha val="8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F622DF6F-E1B7-E542-8E89-5E48C58D04A9}"/>
                </a:ext>
              </a:extLst>
            </p:cNvPr>
            <p:cNvSpPr/>
            <p:nvPr/>
          </p:nvSpPr>
          <p:spPr>
            <a:xfrm>
              <a:off x="6433159" y="3793610"/>
              <a:ext cx="677136" cy="701192"/>
            </a:xfrm>
            <a:prstGeom prst="ellipse">
              <a:avLst/>
            </a:prstGeom>
            <a:solidFill>
              <a:srgbClr val="032E64">
                <a:alpha val="6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id="{7916C644-C22B-9540-918B-009D71CC6D61}"/>
                </a:ext>
              </a:extLst>
            </p:cNvPr>
            <p:cNvCxnSpPr/>
            <p:nvPr/>
          </p:nvCxnSpPr>
          <p:spPr>
            <a:xfrm flipV="1">
              <a:off x="1674587"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1624C4-8881-D147-9DC5-AE0CC0CE616C}"/>
                </a:ext>
              </a:extLst>
            </p:cNvPr>
            <p:cNvCxnSpPr/>
            <p:nvPr/>
          </p:nvCxnSpPr>
          <p:spPr>
            <a:xfrm flipV="1">
              <a:off x="3433062"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539278-F51E-AD4B-8926-5574680A62B6}"/>
                </a:ext>
              </a:extLst>
            </p:cNvPr>
            <p:cNvCxnSpPr/>
            <p:nvPr/>
          </p:nvCxnSpPr>
          <p:spPr>
            <a:xfrm flipV="1">
              <a:off x="503807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12C9FF-8733-4747-86DF-76302625635B}"/>
                </a:ext>
              </a:extLst>
            </p:cNvPr>
            <p:cNvCxnSpPr/>
            <p:nvPr/>
          </p:nvCxnSpPr>
          <p:spPr>
            <a:xfrm flipV="1">
              <a:off x="6774065"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hevron 20">
              <a:extLst>
                <a:ext uri="{FF2B5EF4-FFF2-40B4-BE49-F238E27FC236}">
                  <a16:creationId xmlns:a16="http://schemas.microsoft.com/office/drawing/2014/main" id="{DD3E589A-9B20-1244-8CE6-10CAE7965804}"/>
                </a:ext>
              </a:extLst>
            </p:cNvPr>
            <p:cNvSpPr/>
            <p:nvPr/>
          </p:nvSpPr>
          <p:spPr>
            <a:xfrm>
              <a:off x="7489372" y="3793610"/>
              <a:ext cx="2099812" cy="701192"/>
            </a:xfrm>
            <a:prstGeom prst="chevron">
              <a:avLst/>
            </a:prstGeom>
            <a:solidFill>
              <a:srgbClr val="032E64">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2" name="Chevron 21">
              <a:extLst>
                <a:ext uri="{FF2B5EF4-FFF2-40B4-BE49-F238E27FC236}">
                  <a16:creationId xmlns:a16="http://schemas.microsoft.com/office/drawing/2014/main" id="{5E2B5154-790B-CE49-ABC1-4C9ADAF4A5A9}"/>
                </a:ext>
              </a:extLst>
            </p:cNvPr>
            <p:cNvSpPr/>
            <p:nvPr/>
          </p:nvSpPr>
          <p:spPr>
            <a:xfrm>
              <a:off x="9235265" y="3793610"/>
              <a:ext cx="2099812" cy="701192"/>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5" name="Oval 24">
              <a:extLst>
                <a:ext uri="{FF2B5EF4-FFF2-40B4-BE49-F238E27FC236}">
                  <a16:creationId xmlns:a16="http://schemas.microsoft.com/office/drawing/2014/main" id="{810C76B6-7332-144C-9091-6CD1D6ED8744}"/>
                </a:ext>
              </a:extLst>
            </p:cNvPr>
            <p:cNvSpPr/>
            <p:nvPr/>
          </p:nvSpPr>
          <p:spPr>
            <a:xfrm>
              <a:off x="8160307" y="3793610"/>
              <a:ext cx="677136" cy="701192"/>
            </a:xfrm>
            <a:prstGeom prst="ellipse">
              <a:avLst/>
            </a:prstGeom>
            <a:solidFill>
              <a:srgbClr val="032E64">
                <a:alpha val="6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D991C99B-BB6C-7345-8F0C-ECBE0FE86178}"/>
                </a:ext>
              </a:extLst>
            </p:cNvPr>
            <p:cNvSpPr/>
            <p:nvPr/>
          </p:nvSpPr>
          <p:spPr>
            <a:xfrm>
              <a:off x="9902863" y="3793610"/>
              <a:ext cx="677136" cy="701192"/>
            </a:xfrm>
            <a:prstGeom prst="ellipse">
              <a:avLst/>
            </a:prstGeom>
            <a:solidFill>
              <a:schemeClr val="bg2">
                <a:lumMod val="75000"/>
                <a:alpha val="6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9" name="Straight Connector 28">
              <a:extLst>
                <a:ext uri="{FF2B5EF4-FFF2-40B4-BE49-F238E27FC236}">
                  <a16:creationId xmlns:a16="http://schemas.microsoft.com/office/drawing/2014/main" id="{CFA14CA3-2BED-DB4E-8256-589CE36C2792}"/>
                </a:ext>
              </a:extLst>
            </p:cNvPr>
            <p:cNvCxnSpPr/>
            <p:nvPr/>
          </p:nvCxnSpPr>
          <p:spPr>
            <a:xfrm flipV="1">
              <a:off x="848904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3E1538-87A9-8340-92D5-EE084587C05D}"/>
                </a:ext>
              </a:extLst>
            </p:cNvPr>
            <p:cNvCxnSpPr/>
            <p:nvPr/>
          </p:nvCxnSpPr>
          <p:spPr>
            <a:xfrm flipV="1">
              <a:off x="10247522"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FAC7BC3-FCB8-7346-BC9F-90DA4FCE37B9}"/>
              </a:ext>
            </a:extLst>
          </p:cNvPr>
          <p:cNvSpPr/>
          <p:nvPr/>
        </p:nvSpPr>
        <p:spPr>
          <a:xfrm>
            <a:off x="7718920" y="2070736"/>
            <a:ext cx="2987170" cy="2011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TextBox 34">
            <a:extLst>
              <a:ext uri="{FF2B5EF4-FFF2-40B4-BE49-F238E27FC236}">
                <a16:creationId xmlns:a16="http://schemas.microsoft.com/office/drawing/2014/main" id="{3C594613-4E7E-9344-80F2-E42E681DC1D0}"/>
              </a:ext>
            </a:extLst>
          </p:cNvPr>
          <p:cNvSpPr txBox="1"/>
          <p:nvPr/>
        </p:nvSpPr>
        <p:spPr>
          <a:xfrm>
            <a:off x="967293" y="1691016"/>
            <a:ext cx="1463862"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Engagement</a:t>
            </a:r>
          </a:p>
        </p:txBody>
      </p:sp>
      <p:sp>
        <p:nvSpPr>
          <p:cNvPr id="36" name="TextBox 35">
            <a:extLst>
              <a:ext uri="{FF2B5EF4-FFF2-40B4-BE49-F238E27FC236}">
                <a16:creationId xmlns:a16="http://schemas.microsoft.com/office/drawing/2014/main" id="{B627302A-D378-2E49-BBED-E3744D1FDEA5}"/>
              </a:ext>
            </a:extLst>
          </p:cNvPr>
          <p:cNvSpPr txBox="1"/>
          <p:nvPr/>
        </p:nvSpPr>
        <p:spPr>
          <a:xfrm>
            <a:off x="2654632" y="4258003"/>
            <a:ext cx="1603324"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Pros and Cons</a:t>
            </a:r>
          </a:p>
        </p:txBody>
      </p:sp>
      <p:sp>
        <p:nvSpPr>
          <p:cNvPr id="33" name="TextBox 32">
            <a:extLst>
              <a:ext uri="{FF2B5EF4-FFF2-40B4-BE49-F238E27FC236}">
                <a16:creationId xmlns:a16="http://schemas.microsoft.com/office/drawing/2014/main" id="{7EC36F47-A2B6-8C4F-B82B-87A7B5CEB597}"/>
              </a:ext>
            </a:extLst>
          </p:cNvPr>
          <p:cNvSpPr txBox="1"/>
          <p:nvPr/>
        </p:nvSpPr>
        <p:spPr>
          <a:xfrm>
            <a:off x="4460726" y="1691016"/>
            <a:ext cx="1204176"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Feedback</a:t>
            </a:r>
          </a:p>
        </p:txBody>
      </p:sp>
      <p:sp>
        <p:nvSpPr>
          <p:cNvPr id="38" name="TextBox 37">
            <a:extLst>
              <a:ext uri="{FF2B5EF4-FFF2-40B4-BE49-F238E27FC236}">
                <a16:creationId xmlns:a16="http://schemas.microsoft.com/office/drawing/2014/main" id="{815CC839-2B56-644B-BE3E-C32E2AB6F993}"/>
              </a:ext>
            </a:extLst>
          </p:cNvPr>
          <p:cNvSpPr txBox="1"/>
          <p:nvPr/>
        </p:nvSpPr>
        <p:spPr>
          <a:xfrm>
            <a:off x="5339436" y="4258003"/>
            <a:ext cx="1737976" cy="313932"/>
          </a:xfrm>
          <a:prstGeom prst="rect">
            <a:avLst/>
          </a:prstGeom>
          <a:noFill/>
        </p:spPr>
        <p:txBody>
          <a:bodyPr wrap="none" rtlCol="0">
            <a:spAutoFit/>
          </a:bodyPr>
          <a:lstStyle>
            <a:defPPr>
              <a:defRPr lang="en-US"/>
            </a:defPPr>
            <a:lvl1pPr lvl="0" defTabSz="577850">
              <a:lnSpc>
                <a:spcPct val="90000"/>
              </a:lnSpc>
              <a:spcBef>
                <a:spcPct val="0"/>
              </a:spcBef>
              <a:spcAft>
                <a:spcPct val="35000"/>
              </a:spcAft>
              <a:defRPr sz="1600" b="1"/>
            </a:lvl1pPr>
          </a:lstStyle>
          <a:p>
            <a:r>
              <a:rPr lang="en-US" dirty="0"/>
              <a:t>Readiness Ruler</a:t>
            </a:r>
          </a:p>
        </p:txBody>
      </p:sp>
      <p:sp>
        <p:nvSpPr>
          <p:cNvPr id="39" name="Text Placeholder 3">
            <a:extLst>
              <a:ext uri="{FF2B5EF4-FFF2-40B4-BE49-F238E27FC236}">
                <a16:creationId xmlns:a16="http://schemas.microsoft.com/office/drawing/2014/main" id="{AEC0665C-3362-DC44-92DB-31389759FADC}"/>
              </a:ext>
            </a:extLst>
          </p:cNvPr>
          <p:cNvSpPr txBox="1">
            <a:spLocks/>
          </p:cNvSpPr>
          <p:nvPr/>
        </p:nvSpPr>
        <p:spPr>
          <a:xfrm>
            <a:off x="361864" y="577687"/>
            <a:ext cx="9977438" cy="56991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b="1" dirty="0">
                <a:solidFill>
                  <a:srgbClr val="EC722F"/>
                </a:solidFill>
              </a:rPr>
              <a:t>BNI Step: Summarize and Thank</a:t>
            </a:r>
          </a:p>
        </p:txBody>
      </p:sp>
      <p:sp>
        <p:nvSpPr>
          <p:cNvPr id="32" name="TextBox 31">
            <a:extLst>
              <a:ext uri="{FF2B5EF4-FFF2-40B4-BE49-F238E27FC236}">
                <a16:creationId xmlns:a16="http://schemas.microsoft.com/office/drawing/2014/main" id="{C70C44F0-028B-264E-AA46-086086008624}"/>
              </a:ext>
            </a:extLst>
          </p:cNvPr>
          <p:cNvSpPr txBox="1"/>
          <p:nvPr/>
        </p:nvSpPr>
        <p:spPr>
          <a:xfrm>
            <a:off x="7725728" y="4258003"/>
            <a:ext cx="4195979" cy="2139047"/>
          </a:xfrm>
          <a:prstGeom prst="rect">
            <a:avLst/>
          </a:prstGeom>
          <a:noFill/>
        </p:spPr>
        <p:txBody>
          <a:bodyPr wrap="square" rtlCol="0">
            <a:spAutoFit/>
          </a:bodyPr>
          <a:lstStyle/>
          <a:p>
            <a:pPr lvl="0" defTabSz="577850">
              <a:lnSpc>
                <a:spcPct val="90000"/>
              </a:lnSpc>
              <a:spcBef>
                <a:spcPct val="0"/>
              </a:spcBef>
              <a:spcAft>
                <a:spcPct val="35000"/>
              </a:spcAft>
            </a:pPr>
            <a:r>
              <a:rPr lang="en-US" sz="2000" b="1" dirty="0">
                <a:solidFill>
                  <a:srgbClr val="EC722F"/>
                </a:solidFill>
              </a:rPr>
              <a:t>Summarize and Thank</a:t>
            </a:r>
          </a:p>
          <a:p>
            <a:pPr marL="173038" lvl="0" indent="-173038">
              <a:buFont typeface="Arial" panose="020B0604020202020204" pitchFamily="34" charset="0"/>
              <a:buChar char="•"/>
            </a:pPr>
            <a:r>
              <a:rPr lang="en-US" dirty="0">
                <a:solidFill>
                  <a:schemeClr val="dk1"/>
                </a:solidFill>
              </a:rPr>
              <a:t>Summarize action plan</a:t>
            </a:r>
          </a:p>
          <a:p>
            <a:pPr marL="173038" lvl="0" indent="-173038">
              <a:buFont typeface="Arial" panose="020B0604020202020204" pitchFamily="34" charset="0"/>
              <a:buChar char="•"/>
            </a:pPr>
            <a:r>
              <a:rPr lang="en-US" dirty="0">
                <a:solidFill>
                  <a:schemeClr val="dk1"/>
                </a:solidFill>
              </a:rPr>
              <a:t>Reinforce resilience and resources</a:t>
            </a:r>
            <a:endParaRPr lang="en-US" dirty="0"/>
          </a:p>
          <a:p>
            <a:pPr marL="173038" lvl="0" indent="-173038">
              <a:buFont typeface="Arial" panose="020B0604020202020204" pitchFamily="34" charset="0"/>
              <a:buChar char="•"/>
            </a:pPr>
            <a:r>
              <a:rPr lang="en-US" dirty="0">
                <a:solidFill>
                  <a:schemeClr val="dk1"/>
                </a:solidFill>
              </a:rPr>
              <a:t>Provide handouts</a:t>
            </a:r>
          </a:p>
          <a:p>
            <a:pPr marL="173038" lvl="0" indent="-173038">
              <a:buFont typeface="Arial" panose="020B0604020202020204" pitchFamily="34" charset="0"/>
              <a:buChar char="•"/>
            </a:pPr>
            <a:r>
              <a:rPr lang="en-US" dirty="0">
                <a:solidFill>
                  <a:schemeClr val="dk1"/>
                </a:solidFill>
              </a:rPr>
              <a:t>Give action plan</a:t>
            </a:r>
          </a:p>
          <a:p>
            <a:pPr marL="173038" lvl="0" indent="-173038">
              <a:buFont typeface="Arial" panose="020B0604020202020204" pitchFamily="34" charset="0"/>
              <a:buChar char="•"/>
            </a:pPr>
            <a:r>
              <a:rPr lang="en-US" dirty="0">
                <a:solidFill>
                  <a:schemeClr val="dk1"/>
                </a:solidFill>
              </a:rPr>
              <a:t>Thank the patient</a:t>
            </a:r>
          </a:p>
          <a:p>
            <a:pPr marL="173038" lvl="0" indent="-173038">
              <a:buFont typeface="Arial" panose="020B0604020202020204" pitchFamily="34" charset="0"/>
              <a:buChar char="•"/>
            </a:pPr>
            <a:r>
              <a:rPr lang="en-US" dirty="0">
                <a:solidFill>
                  <a:schemeClr val="dk1"/>
                </a:solidFill>
              </a:rPr>
              <a:t>Schedule Follow Up</a:t>
            </a:r>
            <a:endParaRPr lang="en-US" dirty="0"/>
          </a:p>
        </p:txBody>
      </p:sp>
      <p:sp>
        <p:nvSpPr>
          <p:cNvPr id="37" name="TextBox 36">
            <a:extLst>
              <a:ext uri="{FF2B5EF4-FFF2-40B4-BE49-F238E27FC236}">
                <a16:creationId xmlns:a16="http://schemas.microsoft.com/office/drawing/2014/main" id="{EEC4C5EE-435A-034B-8756-215DDFD9AB1B}"/>
              </a:ext>
            </a:extLst>
          </p:cNvPr>
          <p:cNvSpPr txBox="1"/>
          <p:nvPr/>
        </p:nvSpPr>
        <p:spPr>
          <a:xfrm>
            <a:off x="7345819" y="1691016"/>
            <a:ext cx="2364750"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Negotiate Action Plan</a:t>
            </a:r>
          </a:p>
        </p:txBody>
      </p:sp>
    </p:spTree>
    <p:extLst>
      <p:ext uri="{BB962C8B-B14F-4D97-AF65-F5344CB8AC3E}">
        <p14:creationId xmlns:p14="http://schemas.microsoft.com/office/powerpoint/2010/main" val="7860143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a:xfrm>
            <a:off x="671396" y="492675"/>
            <a:ext cx="10504604" cy="569363"/>
          </a:xfrm>
        </p:spPr>
        <p:txBody>
          <a:bodyPr/>
          <a:lstStyle/>
          <a:p>
            <a:r>
              <a:rPr lang="en-US" dirty="0"/>
              <a:t>Summarize and Thank: Summarize Action Plan</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607728" y="1789517"/>
            <a:ext cx="10041222" cy="2095071"/>
          </a:xfrm>
        </p:spPr>
        <p:txBody>
          <a:bodyPr/>
          <a:lstStyle/>
          <a:p>
            <a:r>
              <a:rPr lang="en-US" b="1" dirty="0"/>
              <a:t>End each BI by:</a:t>
            </a:r>
          </a:p>
          <a:p>
            <a:pPr marL="635000" lvl="2" indent="0">
              <a:lnSpc>
                <a:spcPct val="100000"/>
              </a:lnSpc>
              <a:spcBef>
                <a:spcPts val="2000"/>
              </a:spcBef>
              <a:spcAft>
                <a:spcPts val="1000"/>
              </a:spcAft>
              <a:buNone/>
            </a:pPr>
            <a:r>
              <a:rPr lang="en-US" sz="2400" dirty="0">
                <a:solidFill>
                  <a:schemeClr val="tx1"/>
                </a:solidFill>
              </a:rPr>
              <a:t>Summarizing and reviewing what was discussed.</a:t>
            </a:r>
          </a:p>
          <a:p>
            <a:pPr marL="635000" lvl="2" indent="0">
              <a:lnSpc>
                <a:spcPct val="100000"/>
              </a:lnSpc>
              <a:spcBef>
                <a:spcPts val="2000"/>
              </a:spcBef>
              <a:spcAft>
                <a:spcPts val="1000"/>
              </a:spcAft>
              <a:buNone/>
            </a:pPr>
            <a:r>
              <a:rPr lang="en-US" sz="2400" dirty="0">
                <a:solidFill>
                  <a:schemeClr val="tx1"/>
                </a:solidFill>
              </a:rPr>
              <a:t>Ensuring that all questions have been answered.</a:t>
            </a:r>
          </a:p>
        </p:txBody>
      </p:sp>
      <p:grpSp>
        <p:nvGrpSpPr>
          <p:cNvPr id="44" name="Graphic 2">
            <a:extLst>
              <a:ext uri="{FF2B5EF4-FFF2-40B4-BE49-F238E27FC236}">
                <a16:creationId xmlns:a16="http://schemas.microsoft.com/office/drawing/2014/main" id="{D64C7BAF-4531-DB42-B5F6-86CAABFA58CE}"/>
              </a:ext>
            </a:extLst>
          </p:cNvPr>
          <p:cNvGrpSpPr>
            <a:grpSpLocks noChangeAspect="1"/>
          </p:cNvGrpSpPr>
          <p:nvPr/>
        </p:nvGrpSpPr>
        <p:grpSpPr>
          <a:xfrm>
            <a:off x="722086" y="2454501"/>
            <a:ext cx="317125" cy="312875"/>
            <a:chOff x="11277853" y="5641487"/>
            <a:chExt cx="1821953" cy="1797537"/>
          </a:xfrm>
        </p:grpSpPr>
        <p:sp>
          <p:nvSpPr>
            <p:cNvPr id="45" name="Freeform 44">
              <a:extLst>
                <a:ext uri="{FF2B5EF4-FFF2-40B4-BE49-F238E27FC236}">
                  <a16:creationId xmlns:a16="http://schemas.microsoft.com/office/drawing/2014/main" id="{7D770711-1D5C-974F-9A78-FC423B82D01D}"/>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46" name="Freeform 45">
              <a:extLst>
                <a:ext uri="{FF2B5EF4-FFF2-40B4-BE49-F238E27FC236}">
                  <a16:creationId xmlns:a16="http://schemas.microsoft.com/office/drawing/2014/main" id="{0B9C0046-9149-7840-96C5-C74CE81AD510}"/>
                </a:ext>
              </a:extLst>
            </p:cNvPr>
            <p:cNvSpPr/>
            <p:nvPr/>
          </p:nvSpPr>
          <p:spPr>
            <a:xfrm>
              <a:off x="11548810" y="5641487"/>
              <a:ext cx="1550996" cy="1595477"/>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grpSp>
        <p:nvGrpSpPr>
          <p:cNvPr id="50" name="Graphic 2">
            <a:extLst>
              <a:ext uri="{FF2B5EF4-FFF2-40B4-BE49-F238E27FC236}">
                <a16:creationId xmlns:a16="http://schemas.microsoft.com/office/drawing/2014/main" id="{839B4599-0AF0-2E4C-B16E-98BFD1DDE74A}"/>
              </a:ext>
            </a:extLst>
          </p:cNvPr>
          <p:cNvGrpSpPr>
            <a:grpSpLocks noChangeAspect="1"/>
          </p:cNvGrpSpPr>
          <p:nvPr/>
        </p:nvGrpSpPr>
        <p:grpSpPr>
          <a:xfrm>
            <a:off x="722086" y="3184015"/>
            <a:ext cx="317125" cy="312874"/>
            <a:chOff x="11277853" y="5641491"/>
            <a:chExt cx="1821953" cy="1797533"/>
          </a:xfrm>
        </p:grpSpPr>
        <p:sp>
          <p:nvSpPr>
            <p:cNvPr id="51" name="Freeform 50">
              <a:extLst>
                <a:ext uri="{FF2B5EF4-FFF2-40B4-BE49-F238E27FC236}">
                  <a16:creationId xmlns:a16="http://schemas.microsoft.com/office/drawing/2014/main" id="{0A54690D-144D-574E-81B4-9FD34BC5A6E7}"/>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52" name="Freeform 51">
              <a:extLst>
                <a:ext uri="{FF2B5EF4-FFF2-40B4-BE49-F238E27FC236}">
                  <a16:creationId xmlns:a16="http://schemas.microsoft.com/office/drawing/2014/main" id="{1141A93F-A161-464A-BF9D-0D3E7626756C}"/>
                </a:ext>
              </a:extLst>
            </p:cNvPr>
            <p:cNvSpPr/>
            <p:nvPr/>
          </p:nvSpPr>
          <p:spPr>
            <a:xfrm>
              <a:off x="11548809" y="5641491"/>
              <a:ext cx="1550997" cy="1595479"/>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sp>
        <p:nvSpPr>
          <p:cNvPr id="16" name="Text Placeholder 15">
            <a:extLst>
              <a:ext uri="{FF2B5EF4-FFF2-40B4-BE49-F238E27FC236}">
                <a16:creationId xmlns:a16="http://schemas.microsoft.com/office/drawing/2014/main" id="{E007E1FE-AA59-9E43-BFFF-568C5D75FDF2}"/>
              </a:ext>
            </a:extLst>
          </p:cNvPr>
          <p:cNvSpPr txBox="1">
            <a:spLocks/>
          </p:cNvSpPr>
          <p:nvPr/>
        </p:nvSpPr>
        <p:spPr>
          <a:xfrm>
            <a:off x="1197301" y="4145861"/>
            <a:ext cx="8925743" cy="427225"/>
          </a:xfrm>
          <a:prstGeom prst="rect">
            <a:avLst/>
          </a:prstGeom>
        </p:spPr>
        <p:txBody>
          <a:bodyPr wrap="square" lIns="0" tIns="0" rIns="0" bIns="0">
            <a:noAutofit/>
          </a:bodyPr>
          <a:lstStyle>
            <a:lvl1pPr marL="91440" indent="0" algn="l" defTabSz="914400" rtl="0" eaLnBrk="1" latinLnBrk="0" hangingPunct="1">
              <a:lnSpc>
                <a:spcPct val="100000"/>
              </a:lnSpc>
              <a:spcBef>
                <a:spcPts val="1200"/>
              </a:spcBef>
              <a:spcAft>
                <a:spcPts val="0"/>
              </a:spcAft>
              <a:buClr>
                <a:schemeClr val="accent1"/>
              </a:buClr>
              <a:buSzPct val="100000"/>
              <a:buFontTx/>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u="sng" dirty="0">
                <a:cs typeface="Arial" charset="0"/>
              </a:rPr>
              <a:t>For example: </a:t>
            </a:r>
          </a:p>
        </p:txBody>
      </p:sp>
      <p:sp>
        <p:nvSpPr>
          <p:cNvPr id="17" name="Text Placeholder 17">
            <a:extLst>
              <a:ext uri="{FF2B5EF4-FFF2-40B4-BE49-F238E27FC236}">
                <a16:creationId xmlns:a16="http://schemas.microsoft.com/office/drawing/2014/main" id="{8176686A-9DD1-BF48-ACD9-11F09565BB2E}"/>
              </a:ext>
            </a:extLst>
          </p:cNvPr>
          <p:cNvSpPr txBox="1">
            <a:spLocks/>
          </p:cNvSpPr>
          <p:nvPr/>
        </p:nvSpPr>
        <p:spPr>
          <a:xfrm>
            <a:off x="1608197" y="5863726"/>
            <a:ext cx="9738676" cy="7334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buNone/>
            </a:pPr>
            <a:r>
              <a:rPr lang="en-US" sz="2200" i="1" dirty="0">
                <a:solidFill>
                  <a:srgbClr val="EC722F"/>
                </a:solidFill>
              </a:rPr>
              <a:t>“Will you summarize the steps you will take to change your [X] use?”</a:t>
            </a:r>
          </a:p>
        </p:txBody>
      </p:sp>
      <p:grpSp>
        <p:nvGrpSpPr>
          <p:cNvPr id="18" name="Group 17">
            <a:extLst>
              <a:ext uri="{FF2B5EF4-FFF2-40B4-BE49-F238E27FC236}">
                <a16:creationId xmlns:a16="http://schemas.microsoft.com/office/drawing/2014/main" id="{CED06EE9-A698-204A-8659-0988A3BA93F8}"/>
              </a:ext>
            </a:extLst>
          </p:cNvPr>
          <p:cNvGrpSpPr/>
          <p:nvPr/>
        </p:nvGrpSpPr>
        <p:grpSpPr>
          <a:xfrm>
            <a:off x="1336303" y="5928560"/>
            <a:ext cx="181902" cy="180130"/>
            <a:chOff x="9979025" y="5899150"/>
            <a:chExt cx="488950" cy="484187"/>
          </a:xfrm>
        </p:grpSpPr>
        <p:sp>
          <p:nvSpPr>
            <p:cNvPr id="19" name="Freeform: Shape 45">
              <a:extLst>
                <a:ext uri="{FF2B5EF4-FFF2-40B4-BE49-F238E27FC236}">
                  <a16:creationId xmlns:a16="http://schemas.microsoft.com/office/drawing/2014/main" id="{B379BEFD-A971-8D40-B670-401A499E08DE}"/>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46">
              <a:extLst>
                <a:ext uri="{FF2B5EF4-FFF2-40B4-BE49-F238E27FC236}">
                  <a16:creationId xmlns:a16="http://schemas.microsoft.com/office/drawing/2014/main" id="{9CACFA7E-E28A-F143-9DDB-0BF4643243FF}"/>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 Placeholder 17">
            <a:extLst>
              <a:ext uri="{FF2B5EF4-FFF2-40B4-BE49-F238E27FC236}">
                <a16:creationId xmlns:a16="http://schemas.microsoft.com/office/drawing/2014/main" id="{D66BC58B-D62F-CC4C-83AA-D00F7CF5F794}"/>
              </a:ext>
            </a:extLst>
          </p:cNvPr>
          <p:cNvSpPr txBox="1">
            <a:spLocks/>
          </p:cNvSpPr>
          <p:nvPr/>
        </p:nvSpPr>
        <p:spPr>
          <a:xfrm>
            <a:off x="1790887" y="4832695"/>
            <a:ext cx="9064810" cy="733425"/>
          </a:xfrm>
          <a:prstGeom prst="rect">
            <a:avLst/>
          </a:prstGeom>
        </p:spPr>
        <p:txBody>
          <a:bodyPr wrap="square" lIns="0" tIns="0" rIns="0" bIns="0">
            <a:noAutofit/>
          </a:bodyPr>
          <a:lstStyle>
            <a:lvl1pPr marL="0" indent="-91440" algn="l" defTabSz="914400" rtl="0" eaLnBrk="1" latinLnBrk="0" hangingPunct="1">
              <a:lnSpc>
                <a:spcPts val="1700"/>
              </a:lnSpc>
              <a:spcBef>
                <a:spcPts val="600"/>
              </a:spcBef>
              <a:spcAft>
                <a:spcPts val="0"/>
              </a:spcAft>
              <a:buClr>
                <a:schemeClr val="accent1"/>
              </a:buClr>
              <a:buSzPct val="100000"/>
              <a:buFont typeface="Calibri" panose="020F0502020204030204" pitchFamily="34" charset="0"/>
              <a:buChar char=" "/>
              <a:defRPr sz="1200" b="0" kern="1200"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buNone/>
            </a:pPr>
            <a:r>
              <a:rPr lang="en-US" sz="2200" i="1" dirty="0">
                <a:solidFill>
                  <a:srgbClr val="EC722F"/>
                </a:solidFill>
              </a:rPr>
              <a:t>“Let me summarize what we’ve discussed, and you let me know if there’s anything you want to add or change.”</a:t>
            </a:r>
          </a:p>
          <a:p>
            <a:pPr indent="0">
              <a:lnSpc>
                <a:spcPct val="100000"/>
              </a:lnSpc>
              <a:buNone/>
            </a:pPr>
            <a:endParaRPr lang="en-US" sz="2200" i="1" dirty="0">
              <a:solidFill>
                <a:srgbClr val="EC722F"/>
              </a:solidFill>
            </a:endParaRPr>
          </a:p>
        </p:txBody>
      </p:sp>
      <p:grpSp>
        <p:nvGrpSpPr>
          <p:cNvPr id="22" name="Group 21">
            <a:extLst>
              <a:ext uri="{FF2B5EF4-FFF2-40B4-BE49-F238E27FC236}">
                <a16:creationId xmlns:a16="http://schemas.microsoft.com/office/drawing/2014/main" id="{FDBB5496-8B8C-7343-BA54-23909D8A0CFE}"/>
              </a:ext>
            </a:extLst>
          </p:cNvPr>
          <p:cNvGrpSpPr/>
          <p:nvPr/>
        </p:nvGrpSpPr>
        <p:grpSpPr>
          <a:xfrm>
            <a:off x="1336303" y="4838418"/>
            <a:ext cx="181902" cy="180130"/>
            <a:chOff x="9979025" y="5899150"/>
            <a:chExt cx="488950" cy="484187"/>
          </a:xfrm>
        </p:grpSpPr>
        <p:sp>
          <p:nvSpPr>
            <p:cNvPr id="23" name="Freeform: Shape 45">
              <a:extLst>
                <a:ext uri="{FF2B5EF4-FFF2-40B4-BE49-F238E27FC236}">
                  <a16:creationId xmlns:a16="http://schemas.microsoft.com/office/drawing/2014/main" id="{65F0C096-7FF0-8948-B608-B6CC7FB35638}"/>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46">
              <a:extLst>
                <a:ext uri="{FF2B5EF4-FFF2-40B4-BE49-F238E27FC236}">
                  <a16:creationId xmlns:a16="http://schemas.microsoft.com/office/drawing/2014/main" id="{E3F6CE93-D8CF-2A4E-947C-3A3A17530DEE}"/>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580970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2160866"/>
            <a:ext cx="10604450" cy="412835"/>
          </a:xfrm>
        </p:spPr>
        <p:txBody>
          <a:bodyPr/>
          <a:lstStyle/>
          <a:p>
            <a:pPr algn="l"/>
            <a:r>
              <a:rPr lang="en-US" altLang="ja-JP" sz="2400" u="sng" dirty="0">
                <a:ea typeface="ＭＳ Ｐゴシック"/>
                <a:cs typeface="Arial"/>
              </a:rPr>
              <a:t>Other examples:</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089" y="2981668"/>
            <a:ext cx="10149838"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“Let’s summarize the steps you will take to make that change. I’ve written down your plan, a prescription for change, to keep with you as a reminder... Did I capture them correctly?”</a:t>
            </a:r>
          </a:p>
          <a:p>
            <a:pPr algn="l">
              <a:lnSpc>
                <a:spcPct val="100000"/>
              </a:lnSpc>
            </a:pPr>
            <a:endParaRPr lang="en-US" altLang="ja-JP" sz="2400" i="1" dirty="0">
              <a:ea typeface="ＭＳ Ｐゴシック"/>
              <a:cs typeface="Arial"/>
            </a:endParaRP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10852402"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Summarize and Thank: Summarize Action Plan (cont.)</a:t>
            </a:r>
          </a:p>
        </p:txBody>
      </p:sp>
      <p:sp>
        <p:nvSpPr>
          <p:cNvPr id="10" name="Text Placeholder 3">
            <a:extLst>
              <a:ext uri="{FF2B5EF4-FFF2-40B4-BE49-F238E27FC236}">
                <a16:creationId xmlns:a16="http://schemas.microsoft.com/office/drawing/2014/main" id="{A60B29FF-A6FD-4D4E-8600-E1081E1DACDD}"/>
              </a:ext>
            </a:extLst>
          </p:cNvPr>
          <p:cNvSpPr txBox="1">
            <a:spLocks/>
          </p:cNvSpPr>
          <p:nvPr/>
        </p:nvSpPr>
        <p:spPr>
          <a:xfrm>
            <a:off x="1456383" y="4558438"/>
            <a:ext cx="9751543"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“Let’s review the steps you’ve written down to reach your goal of [X]. We also talked about possible challenges and ways to address them as well as people in your life that can support you. You can keep this prescription for change and your change plan with you as a reminder.”</a:t>
            </a:r>
          </a:p>
          <a:p>
            <a:pPr algn="l">
              <a:lnSpc>
                <a:spcPct val="100000"/>
              </a:lnSpc>
            </a:pPr>
            <a:endParaRPr lang="en-US" altLang="ja-JP" sz="2400" i="1" dirty="0">
              <a:ea typeface="ＭＳ Ｐゴシック"/>
              <a:cs typeface="Arial"/>
            </a:endParaRPr>
          </a:p>
        </p:txBody>
      </p:sp>
    </p:spTree>
    <p:extLst>
      <p:ext uri="{BB962C8B-B14F-4D97-AF65-F5344CB8AC3E}">
        <p14:creationId xmlns:p14="http://schemas.microsoft.com/office/powerpoint/2010/main" val="3799004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a:xfrm>
            <a:off x="671396" y="77821"/>
            <a:ext cx="9977554" cy="984217"/>
          </a:xfrm>
        </p:spPr>
        <p:txBody>
          <a:bodyPr/>
          <a:lstStyle/>
          <a:p>
            <a:pPr marL="9525" indent="-9525"/>
            <a:r>
              <a:rPr lang="en-US" dirty="0"/>
              <a:t>Summarize and Thank: Reinforce Resilience and Resources</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1167724" y="2581172"/>
            <a:ext cx="9790387" cy="4079401"/>
          </a:xfrm>
        </p:spPr>
        <p:txBody>
          <a:bodyPr/>
          <a:lstStyle/>
          <a:p>
            <a:pPr>
              <a:spcBef>
                <a:spcPts val="4200"/>
              </a:spcBef>
            </a:pPr>
            <a:r>
              <a:rPr lang="en-US" sz="2000" dirty="0"/>
              <a:t>Reinforce resilience by focusing on the adolescent’s strengths for making a change, their interest in problem solving, and their openness to engage in a difficult discussion.  </a:t>
            </a:r>
          </a:p>
          <a:p>
            <a:pPr>
              <a:spcBef>
                <a:spcPts val="4200"/>
              </a:spcBef>
            </a:pPr>
            <a:r>
              <a:rPr lang="en-US" sz="2000" dirty="0"/>
              <a:t>Remind them of the resources they have available while making a change (e.g., friends, teachers, parents, school, or community–based groups, further assessment, intensive substance use treatment, mental health treatment, or self-help groups).</a:t>
            </a:r>
          </a:p>
          <a:p>
            <a:pPr>
              <a:spcBef>
                <a:spcPts val="4200"/>
              </a:spcBef>
            </a:pPr>
            <a:r>
              <a:rPr lang="en-US" sz="2000" dirty="0"/>
              <a:t>Update resource list at least annually and become familiar with the types of resources and referral sources available in your community. </a:t>
            </a:r>
          </a:p>
        </p:txBody>
      </p:sp>
      <p:grpSp>
        <p:nvGrpSpPr>
          <p:cNvPr id="18" name="Graphic 2">
            <a:extLst>
              <a:ext uri="{FF2B5EF4-FFF2-40B4-BE49-F238E27FC236}">
                <a16:creationId xmlns:a16="http://schemas.microsoft.com/office/drawing/2014/main" id="{2F1F08BF-BF24-E34C-89CB-A7EEA8FA1D7C}"/>
              </a:ext>
            </a:extLst>
          </p:cNvPr>
          <p:cNvGrpSpPr>
            <a:grpSpLocks noChangeAspect="1"/>
          </p:cNvGrpSpPr>
          <p:nvPr/>
        </p:nvGrpSpPr>
        <p:grpSpPr>
          <a:xfrm>
            <a:off x="722086" y="2567834"/>
            <a:ext cx="317125" cy="312875"/>
            <a:chOff x="11277853" y="5641487"/>
            <a:chExt cx="1821953" cy="1797537"/>
          </a:xfrm>
        </p:grpSpPr>
        <p:sp>
          <p:nvSpPr>
            <p:cNvPr id="19" name="Freeform 18">
              <a:extLst>
                <a:ext uri="{FF2B5EF4-FFF2-40B4-BE49-F238E27FC236}">
                  <a16:creationId xmlns:a16="http://schemas.microsoft.com/office/drawing/2014/main" id="{4E505CC4-134B-0843-A20A-947557ABEE35}"/>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20" name="Freeform 19">
              <a:extLst>
                <a:ext uri="{FF2B5EF4-FFF2-40B4-BE49-F238E27FC236}">
                  <a16:creationId xmlns:a16="http://schemas.microsoft.com/office/drawing/2014/main" id="{BA9DF084-FC6E-6F41-979C-5518D652DC08}"/>
                </a:ext>
              </a:extLst>
            </p:cNvPr>
            <p:cNvSpPr/>
            <p:nvPr/>
          </p:nvSpPr>
          <p:spPr>
            <a:xfrm>
              <a:off x="11548810" y="5641487"/>
              <a:ext cx="1550996" cy="1595477"/>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grpSp>
        <p:nvGrpSpPr>
          <p:cNvPr id="21" name="Graphic 2">
            <a:extLst>
              <a:ext uri="{FF2B5EF4-FFF2-40B4-BE49-F238E27FC236}">
                <a16:creationId xmlns:a16="http://schemas.microsoft.com/office/drawing/2014/main" id="{4FE1A26E-BE66-474E-BE17-DEAD6573DE1B}"/>
              </a:ext>
            </a:extLst>
          </p:cNvPr>
          <p:cNvGrpSpPr>
            <a:grpSpLocks noChangeAspect="1"/>
          </p:cNvGrpSpPr>
          <p:nvPr/>
        </p:nvGrpSpPr>
        <p:grpSpPr>
          <a:xfrm>
            <a:off x="722086" y="3993545"/>
            <a:ext cx="317125" cy="312874"/>
            <a:chOff x="11277853" y="5641491"/>
            <a:chExt cx="1821953" cy="1797533"/>
          </a:xfrm>
        </p:grpSpPr>
        <p:sp>
          <p:nvSpPr>
            <p:cNvPr id="22" name="Freeform 21">
              <a:extLst>
                <a:ext uri="{FF2B5EF4-FFF2-40B4-BE49-F238E27FC236}">
                  <a16:creationId xmlns:a16="http://schemas.microsoft.com/office/drawing/2014/main" id="{A490268C-81A3-DF4F-A97C-86460F35337E}"/>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23" name="Freeform 22">
              <a:extLst>
                <a:ext uri="{FF2B5EF4-FFF2-40B4-BE49-F238E27FC236}">
                  <a16:creationId xmlns:a16="http://schemas.microsoft.com/office/drawing/2014/main" id="{47C1B4B0-BECB-4B41-93F0-C8411E35705E}"/>
                </a:ext>
              </a:extLst>
            </p:cNvPr>
            <p:cNvSpPr/>
            <p:nvPr/>
          </p:nvSpPr>
          <p:spPr>
            <a:xfrm>
              <a:off x="11548809" y="5641491"/>
              <a:ext cx="1550997" cy="1595479"/>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grpSp>
        <p:nvGrpSpPr>
          <p:cNvPr id="24" name="Graphic 2">
            <a:extLst>
              <a:ext uri="{FF2B5EF4-FFF2-40B4-BE49-F238E27FC236}">
                <a16:creationId xmlns:a16="http://schemas.microsoft.com/office/drawing/2014/main" id="{BD7FEBD7-F5EB-B547-A61D-628083D61512}"/>
              </a:ext>
            </a:extLst>
          </p:cNvPr>
          <p:cNvGrpSpPr>
            <a:grpSpLocks noChangeAspect="1"/>
          </p:cNvGrpSpPr>
          <p:nvPr/>
        </p:nvGrpSpPr>
        <p:grpSpPr>
          <a:xfrm>
            <a:off x="715516" y="5746145"/>
            <a:ext cx="317125" cy="312874"/>
            <a:chOff x="11277853" y="5641491"/>
            <a:chExt cx="1821953" cy="1797533"/>
          </a:xfrm>
        </p:grpSpPr>
        <p:sp>
          <p:nvSpPr>
            <p:cNvPr id="25" name="Freeform 24">
              <a:extLst>
                <a:ext uri="{FF2B5EF4-FFF2-40B4-BE49-F238E27FC236}">
                  <a16:creationId xmlns:a16="http://schemas.microsoft.com/office/drawing/2014/main" id="{23398F78-7230-F441-B957-64AB9DBC3DE8}"/>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26" name="Freeform 25">
              <a:extLst>
                <a:ext uri="{FF2B5EF4-FFF2-40B4-BE49-F238E27FC236}">
                  <a16:creationId xmlns:a16="http://schemas.microsoft.com/office/drawing/2014/main" id="{DA207BD4-CAE2-944B-A937-348C63734115}"/>
                </a:ext>
              </a:extLst>
            </p:cNvPr>
            <p:cNvSpPr/>
            <p:nvPr/>
          </p:nvSpPr>
          <p:spPr>
            <a:xfrm>
              <a:off x="11548809" y="5641491"/>
              <a:ext cx="1550997" cy="1595479"/>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sp>
        <p:nvSpPr>
          <p:cNvPr id="3" name="Rectangle 2">
            <a:extLst>
              <a:ext uri="{FF2B5EF4-FFF2-40B4-BE49-F238E27FC236}">
                <a16:creationId xmlns:a16="http://schemas.microsoft.com/office/drawing/2014/main" id="{CEEEFCEA-ED66-BA41-ABCC-8625A6C47EC4}"/>
              </a:ext>
            </a:extLst>
          </p:cNvPr>
          <p:cNvSpPr/>
          <p:nvPr/>
        </p:nvSpPr>
        <p:spPr>
          <a:xfrm>
            <a:off x="596224" y="1700653"/>
            <a:ext cx="3106941" cy="461665"/>
          </a:xfrm>
          <a:prstGeom prst="rect">
            <a:avLst/>
          </a:prstGeom>
        </p:spPr>
        <p:txBody>
          <a:bodyPr wrap="none">
            <a:spAutoFit/>
          </a:bodyPr>
          <a:lstStyle/>
          <a:p>
            <a:r>
              <a:rPr lang="en-US" sz="2400" b="1" dirty="0"/>
              <a:t>At the end of the BI:</a:t>
            </a:r>
          </a:p>
        </p:txBody>
      </p:sp>
    </p:spTree>
    <p:extLst>
      <p:ext uri="{BB962C8B-B14F-4D97-AF65-F5344CB8AC3E}">
        <p14:creationId xmlns:p14="http://schemas.microsoft.com/office/powerpoint/2010/main" val="39491961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1058089" y="2506265"/>
            <a:ext cx="9528949" cy="412835"/>
          </a:xfrm>
        </p:spPr>
        <p:txBody>
          <a:bodyPr/>
          <a:lstStyle/>
          <a:p>
            <a:pPr algn="l"/>
            <a:r>
              <a:rPr lang="en-US" altLang="ja-JP" sz="2400" u="sng" dirty="0">
                <a:ea typeface="ＭＳ Ｐゴシック"/>
                <a:cs typeface="Arial"/>
              </a:rPr>
              <a:t>After describing the resources that are available, the practitioner could ask: </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815326" y="3974818"/>
            <a:ext cx="10149838"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“Which of these services, if any, are you interested in?”</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10852402"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Summarize and Thank: Reinforce Resilience and Resources (cont.)</a:t>
            </a:r>
          </a:p>
        </p:txBody>
      </p:sp>
    </p:spTree>
    <p:extLst>
      <p:ext uri="{BB962C8B-B14F-4D97-AF65-F5344CB8AC3E}">
        <p14:creationId xmlns:p14="http://schemas.microsoft.com/office/powerpoint/2010/main" val="908099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12E6E-412C-B54B-B351-95C4CD1B5927}"/>
              </a:ext>
            </a:extLst>
          </p:cNvPr>
          <p:cNvSpPr>
            <a:spLocks noGrp="1"/>
          </p:cNvSpPr>
          <p:nvPr>
            <p:ph type="body" sz="quarter" idx="11"/>
          </p:nvPr>
        </p:nvSpPr>
        <p:spPr/>
        <p:txBody>
          <a:bodyPr/>
          <a:lstStyle/>
          <a:p>
            <a:r>
              <a:rPr lang="en-US" dirty="0"/>
              <a:t>Summarize and Thank: Provide Handouts</a:t>
            </a:r>
          </a:p>
        </p:txBody>
      </p:sp>
      <p:sp>
        <p:nvSpPr>
          <p:cNvPr id="14" name="Rectangle 13">
            <a:extLst>
              <a:ext uri="{FF2B5EF4-FFF2-40B4-BE49-F238E27FC236}">
                <a16:creationId xmlns:a16="http://schemas.microsoft.com/office/drawing/2014/main" id="{5C494823-3B9A-ED48-8891-1698D69D72E2}"/>
              </a:ext>
            </a:extLst>
          </p:cNvPr>
          <p:cNvSpPr/>
          <p:nvPr/>
        </p:nvSpPr>
        <p:spPr>
          <a:xfrm>
            <a:off x="372534" y="1720208"/>
            <a:ext cx="11163760" cy="1015663"/>
          </a:xfrm>
          <a:prstGeom prst="rect">
            <a:avLst/>
          </a:prstGeom>
        </p:spPr>
        <p:txBody>
          <a:bodyPr wrap="square">
            <a:spAutoFit/>
          </a:bodyPr>
          <a:lstStyle/>
          <a:p>
            <a:pPr algn="ctr"/>
            <a:r>
              <a:rPr lang="en-US" sz="2000" dirty="0"/>
              <a:t>Provide handouts or additional information on the resources and services available to the adolescent (e.g., outpatient counseling, primary care providers, mental health and substance use disorder counselors, and mutual support groups).</a:t>
            </a:r>
          </a:p>
        </p:txBody>
      </p:sp>
      <p:sp>
        <p:nvSpPr>
          <p:cNvPr id="15" name="Freeform 162">
            <a:extLst>
              <a:ext uri="{FF2B5EF4-FFF2-40B4-BE49-F238E27FC236}">
                <a16:creationId xmlns:a16="http://schemas.microsoft.com/office/drawing/2014/main" id="{5EA4AF51-4598-DE43-B8E4-9607F1CAC061}"/>
              </a:ext>
            </a:extLst>
          </p:cNvPr>
          <p:cNvSpPr>
            <a:spLocks noChangeArrowheads="1"/>
          </p:cNvSpPr>
          <p:nvPr/>
        </p:nvSpPr>
        <p:spPr bwMode="auto">
          <a:xfrm>
            <a:off x="1201236" y="3160399"/>
            <a:ext cx="2710282" cy="3270511"/>
          </a:xfrm>
          <a:custGeom>
            <a:avLst/>
            <a:gdLst>
              <a:gd name="T0" fmla="*/ 3008 w 3324"/>
              <a:gd name="T1" fmla="*/ 3322 h 3323"/>
              <a:gd name="T2" fmla="*/ 316 w 3324"/>
              <a:gd name="T3" fmla="*/ 3322 h 3323"/>
              <a:gd name="T4" fmla="*/ 316 w 3324"/>
              <a:gd name="T5" fmla="*/ 3322 h 3323"/>
              <a:gd name="T6" fmla="*/ 0 w 3324"/>
              <a:gd name="T7" fmla="*/ 3007 h 3323"/>
              <a:gd name="T8" fmla="*/ 0 w 3324"/>
              <a:gd name="T9" fmla="*/ 315 h 3323"/>
              <a:gd name="T10" fmla="*/ 0 w 3324"/>
              <a:gd name="T11" fmla="*/ 315 h 3323"/>
              <a:gd name="T12" fmla="*/ 316 w 3324"/>
              <a:gd name="T13" fmla="*/ 0 h 3323"/>
              <a:gd name="T14" fmla="*/ 3008 w 3324"/>
              <a:gd name="T15" fmla="*/ 0 h 3323"/>
              <a:gd name="T16" fmla="*/ 3008 w 3324"/>
              <a:gd name="T17" fmla="*/ 0 h 3323"/>
              <a:gd name="T18" fmla="*/ 3323 w 3324"/>
              <a:gd name="T19" fmla="*/ 315 h 3323"/>
              <a:gd name="T20" fmla="*/ 3323 w 3324"/>
              <a:gd name="T21" fmla="*/ 3007 h 3323"/>
              <a:gd name="T22" fmla="*/ 3323 w 3324"/>
              <a:gd name="T23" fmla="*/ 3007 h 3323"/>
              <a:gd name="T24" fmla="*/ 3008 w 3324"/>
              <a:gd name="T25" fmla="*/ 3322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4" h="3323">
                <a:moveTo>
                  <a:pt x="3008" y="3322"/>
                </a:moveTo>
                <a:lnTo>
                  <a:pt x="316" y="3322"/>
                </a:lnTo>
                <a:lnTo>
                  <a:pt x="316" y="3322"/>
                </a:lnTo>
                <a:cubicBezTo>
                  <a:pt x="142" y="3322"/>
                  <a:pt x="0" y="3181"/>
                  <a:pt x="0" y="3007"/>
                </a:cubicBezTo>
                <a:lnTo>
                  <a:pt x="0" y="315"/>
                </a:lnTo>
                <a:lnTo>
                  <a:pt x="0" y="315"/>
                </a:lnTo>
                <a:cubicBezTo>
                  <a:pt x="0" y="142"/>
                  <a:pt x="142" y="0"/>
                  <a:pt x="316" y="0"/>
                </a:cubicBezTo>
                <a:lnTo>
                  <a:pt x="3008" y="0"/>
                </a:lnTo>
                <a:lnTo>
                  <a:pt x="3008" y="0"/>
                </a:lnTo>
                <a:cubicBezTo>
                  <a:pt x="3182" y="0"/>
                  <a:pt x="3323" y="142"/>
                  <a:pt x="3323" y="315"/>
                </a:cubicBezTo>
                <a:lnTo>
                  <a:pt x="3323" y="3007"/>
                </a:lnTo>
                <a:lnTo>
                  <a:pt x="3323" y="3007"/>
                </a:lnTo>
                <a:cubicBezTo>
                  <a:pt x="3323" y="3181"/>
                  <a:pt x="3182" y="3322"/>
                  <a:pt x="3008" y="3322"/>
                </a:cubicBezTo>
              </a:path>
            </a:pathLst>
          </a:custGeom>
          <a:solidFill>
            <a:schemeClr val="accent2"/>
          </a:solidFill>
          <a:ln>
            <a:noFill/>
          </a:ln>
          <a:effectLst/>
        </p:spPr>
        <p:txBody>
          <a:bodyPr wrap="none" anchor="ctr"/>
          <a:lstStyle/>
          <a:p>
            <a:endParaRPr lang="en-US" sz="900"/>
          </a:p>
        </p:txBody>
      </p:sp>
      <p:sp>
        <p:nvSpPr>
          <p:cNvPr id="18" name="CuadroTexto 475">
            <a:extLst>
              <a:ext uri="{FF2B5EF4-FFF2-40B4-BE49-F238E27FC236}">
                <a16:creationId xmlns:a16="http://schemas.microsoft.com/office/drawing/2014/main" id="{354DE1BF-58A2-2C48-99E5-B2F71B276E6F}"/>
              </a:ext>
            </a:extLst>
          </p:cNvPr>
          <p:cNvSpPr txBox="1"/>
          <p:nvPr/>
        </p:nvSpPr>
        <p:spPr>
          <a:xfrm>
            <a:off x="1281669" y="4459414"/>
            <a:ext cx="2557112" cy="1631216"/>
          </a:xfrm>
          <a:prstGeom prst="rect">
            <a:avLst/>
          </a:prstGeom>
          <a:noFill/>
        </p:spPr>
        <p:txBody>
          <a:bodyPr wrap="square" rtlCol="0">
            <a:spAutoFit/>
          </a:bodyPr>
          <a:lstStyle/>
          <a:p>
            <a:pPr algn="ctr"/>
            <a:r>
              <a:rPr lang="en-US" sz="2000" b="1" dirty="0">
                <a:solidFill>
                  <a:schemeClr val="bg1"/>
                </a:solidFill>
                <a:ea typeface="Lato" charset="0"/>
                <a:cs typeface="Lato" charset="0"/>
              </a:rPr>
              <a:t>If a referral is part of the plan, conduct a warm hand-off to the referral source. </a:t>
            </a:r>
          </a:p>
        </p:txBody>
      </p:sp>
      <p:sp>
        <p:nvSpPr>
          <p:cNvPr id="19" name="Freeform 162">
            <a:extLst>
              <a:ext uri="{FF2B5EF4-FFF2-40B4-BE49-F238E27FC236}">
                <a16:creationId xmlns:a16="http://schemas.microsoft.com/office/drawing/2014/main" id="{AC7A14DC-555D-6843-A732-01BBED125F11}"/>
              </a:ext>
            </a:extLst>
          </p:cNvPr>
          <p:cNvSpPr>
            <a:spLocks noChangeArrowheads="1"/>
          </p:cNvSpPr>
          <p:nvPr/>
        </p:nvSpPr>
        <p:spPr bwMode="auto">
          <a:xfrm>
            <a:off x="4664274" y="3160399"/>
            <a:ext cx="2710282" cy="3270511"/>
          </a:xfrm>
          <a:custGeom>
            <a:avLst/>
            <a:gdLst>
              <a:gd name="T0" fmla="*/ 3008 w 3324"/>
              <a:gd name="T1" fmla="*/ 3322 h 3323"/>
              <a:gd name="T2" fmla="*/ 316 w 3324"/>
              <a:gd name="T3" fmla="*/ 3322 h 3323"/>
              <a:gd name="T4" fmla="*/ 316 w 3324"/>
              <a:gd name="T5" fmla="*/ 3322 h 3323"/>
              <a:gd name="T6" fmla="*/ 0 w 3324"/>
              <a:gd name="T7" fmla="*/ 3007 h 3323"/>
              <a:gd name="T8" fmla="*/ 0 w 3324"/>
              <a:gd name="T9" fmla="*/ 315 h 3323"/>
              <a:gd name="T10" fmla="*/ 0 w 3324"/>
              <a:gd name="T11" fmla="*/ 315 h 3323"/>
              <a:gd name="T12" fmla="*/ 316 w 3324"/>
              <a:gd name="T13" fmla="*/ 0 h 3323"/>
              <a:gd name="T14" fmla="*/ 3008 w 3324"/>
              <a:gd name="T15" fmla="*/ 0 h 3323"/>
              <a:gd name="T16" fmla="*/ 3008 w 3324"/>
              <a:gd name="T17" fmla="*/ 0 h 3323"/>
              <a:gd name="T18" fmla="*/ 3323 w 3324"/>
              <a:gd name="T19" fmla="*/ 315 h 3323"/>
              <a:gd name="T20" fmla="*/ 3323 w 3324"/>
              <a:gd name="T21" fmla="*/ 3007 h 3323"/>
              <a:gd name="T22" fmla="*/ 3323 w 3324"/>
              <a:gd name="T23" fmla="*/ 3007 h 3323"/>
              <a:gd name="T24" fmla="*/ 3008 w 3324"/>
              <a:gd name="T25" fmla="*/ 3322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4" h="3323">
                <a:moveTo>
                  <a:pt x="3008" y="3322"/>
                </a:moveTo>
                <a:lnTo>
                  <a:pt x="316" y="3322"/>
                </a:lnTo>
                <a:lnTo>
                  <a:pt x="316" y="3322"/>
                </a:lnTo>
                <a:cubicBezTo>
                  <a:pt x="142" y="3322"/>
                  <a:pt x="0" y="3181"/>
                  <a:pt x="0" y="3007"/>
                </a:cubicBezTo>
                <a:lnTo>
                  <a:pt x="0" y="315"/>
                </a:lnTo>
                <a:lnTo>
                  <a:pt x="0" y="315"/>
                </a:lnTo>
                <a:cubicBezTo>
                  <a:pt x="0" y="142"/>
                  <a:pt x="142" y="0"/>
                  <a:pt x="316" y="0"/>
                </a:cubicBezTo>
                <a:lnTo>
                  <a:pt x="3008" y="0"/>
                </a:lnTo>
                <a:lnTo>
                  <a:pt x="3008" y="0"/>
                </a:lnTo>
                <a:cubicBezTo>
                  <a:pt x="3182" y="0"/>
                  <a:pt x="3323" y="142"/>
                  <a:pt x="3323" y="315"/>
                </a:cubicBezTo>
                <a:lnTo>
                  <a:pt x="3323" y="3007"/>
                </a:lnTo>
                <a:lnTo>
                  <a:pt x="3323" y="3007"/>
                </a:lnTo>
                <a:cubicBezTo>
                  <a:pt x="3323" y="3181"/>
                  <a:pt x="3182" y="3322"/>
                  <a:pt x="3008" y="3322"/>
                </a:cubicBezTo>
              </a:path>
            </a:pathLst>
          </a:custGeom>
          <a:solidFill>
            <a:schemeClr val="accent2"/>
          </a:solidFill>
          <a:ln>
            <a:noFill/>
          </a:ln>
          <a:effectLst/>
        </p:spPr>
        <p:txBody>
          <a:bodyPr wrap="none" anchor="ctr"/>
          <a:lstStyle/>
          <a:p>
            <a:endParaRPr lang="en-US" sz="900"/>
          </a:p>
        </p:txBody>
      </p:sp>
      <p:sp>
        <p:nvSpPr>
          <p:cNvPr id="20" name="CuadroTexto 475">
            <a:extLst>
              <a:ext uri="{FF2B5EF4-FFF2-40B4-BE49-F238E27FC236}">
                <a16:creationId xmlns:a16="http://schemas.microsoft.com/office/drawing/2014/main" id="{1B690493-6383-BC49-91D5-DC8854179111}"/>
              </a:ext>
            </a:extLst>
          </p:cNvPr>
          <p:cNvSpPr txBox="1"/>
          <p:nvPr/>
        </p:nvSpPr>
        <p:spPr>
          <a:xfrm>
            <a:off x="4829432" y="4459414"/>
            <a:ext cx="2379966" cy="1631216"/>
          </a:xfrm>
          <a:prstGeom prst="rect">
            <a:avLst/>
          </a:prstGeom>
          <a:noFill/>
        </p:spPr>
        <p:txBody>
          <a:bodyPr wrap="square" rtlCol="0">
            <a:spAutoFit/>
          </a:bodyPr>
          <a:lstStyle/>
          <a:p>
            <a:pPr algn="ctr"/>
            <a:r>
              <a:rPr lang="en-US" sz="2000" b="1" dirty="0">
                <a:solidFill>
                  <a:schemeClr val="bg1"/>
                </a:solidFill>
                <a:ea typeface="Lato" charset="0"/>
                <a:cs typeface="Lato" charset="0"/>
              </a:rPr>
              <a:t>Set a follow-up appointment to check in with the adolescent at a later date.</a:t>
            </a:r>
          </a:p>
        </p:txBody>
      </p:sp>
      <p:sp>
        <p:nvSpPr>
          <p:cNvPr id="22" name="Freeform 162">
            <a:extLst>
              <a:ext uri="{FF2B5EF4-FFF2-40B4-BE49-F238E27FC236}">
                <a16:creationId xmlns:a16="http://schemas.microsoft.com/office/drawing/2014/main" id="{0302DB70-0D3C-AC42-B126-CD1055AE9408}"/>
              </a:ext>
            </a:extLst>
          </p:cNvPr>
          <p:cNvSpPr>
            <a:spLocks noChangeArrowheads="1"/>
          </p:cNvSpPr>
          <p:nvPr/>
        </p:nvSpPr>
        <p:spPr bwMode="auto">
          <a:xfrm>
            <a:off x="8127312" y="3165820"/>
            <a:ext cx="2710282" cy="3270511"/>
          </a:xfrm>
          <a:custGeom>
            <a:avLst/>
            <a:gdLst>
              <a:gd name="T0" fmla="*/ 3008 w 3324"/>
              <a:gd name="T1" fmla="*/ 3322 h 3323"/>
              <a:gd name="T2" fmla="*/ 316 w 3324"/>
              <a:gd name="T3" fmla="*/ 3322 h 3323"/>
              <a:gd name="T4" fmla="*/ 316 w 3324"/>
              <a:gd name="T5" fmla="*/ 3322 h 3323"/>
              <a:gd name="T6" fmla="*/ 0 w 3324"/>
              <a:gd name="T7" fmla="*/ 3007 h 3323"/>
              <a:gd name="T8" fmla="*/ 0 w 3324"/>
              <a:gd name="T9" fmla="*/ 315 h 3323"/>
              <a:gd name="T10" fmla="*/ 0 w 3324"/>
              <a:gd name="T11" fmla="*/ 315 h 3323"/>
              <a:gd name="T12" fmla="*/ 316 w 3324"/>
              <a:gd name="T13" fmla="*/ 0 h 3323"/>
              <a:gd name="T14" fmla="*/ 3008 w 3324"/>
              <a:gd name="T15" fmla="*/ 0 h 3323"/>
              <a:gd name="T16" fmla="*/ 3008 w 3324"/>
              <a:gd name="T17" fmla="*/ 0 h 3323"/>
              <a:gd name="T18" fmla="*/ 3323 w 3324"/>
              <a:gd name="T19" fmla="*/ 315 h 3323"/>
              <a:gd name="T20" fmla="*/ 3323 w 3324"/>
              <a:gd name="T21" fmla="*/ 3007 h 3323"/>
              <a:gd name="T22" fmla="*/ 3323 w 3324"/>
              <a:gd name="T23" fmla="*/ 3007 h 3323"/>
              <a:gd name="T24" fmla="*/ 3008 w 3324"/>
              <a:gd name="T25" fmla="*/ 3322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4" h="3323">
                <a:moveTo>
                  <a:pt x="3008" y="3322"/>
                </a:moveTo>
                <a:lnTo>
                  <a:pt x="316" y="3322"/>
                </a:lnTo>
                <a:lnTo>
                  <a:pt x="316" y="3322"/>
                </a:lnTo>
                <a:cubicBezTo>
                  <a:pt x="142" y="3322"/>
                  <a:pt x="0" y="3181"/>
                  <a:pt x="0" y="3007"/>
                </a:cubicBezTo>
                <a:lnTo>
                  <a:pt x="0" y="315"/>
                </a:lnTo>
                <a:lnTo>
                  <a:pt x="0" y="315"/>
                </a:lnTo>
                <a:cubicBezTo>
                  <a:pt x="0" y="142"/>
                  <a:pt x="142" y="0"/>
                  <a:pt x="316" y="0"/>
                </a:cubicBezTo>
                <a:lnTo>
                  <a:pt x="3008" y="0"/>
                </a:lnTo>
                <a:lnTo>
                  <a:pt x="3008" y="0"/>
                </a:lnTo>
                <a:cubicBezTo>
                  <a:pt x="3182" y="0"/>
                  <a:pt x="3323" y="142"/>
                  <a:pt x="3323" y="315"/>
                </a:cubicBezTo>
                <a:lnTo>
                  <a:pt x="3323" y="3007"/>
                </a:lnTo>
                <a:lnTo>
                  <a:pt x="3323" y="3007"/>
                </a:lnTo>
                <a:cubicBezTo>
                  <a:pt x="3323" y="3181"/>
                  <a:pt x="3182" y="3322"/>
                  <a:pt x="3008" y="3322"/>
                </a:cubicBezTo>
              </a:path>
            </a:pathLst>
          </a:custGeom>
          <a:solidFill>
            <a:schemeClr val="accent2"/>
          </a:solidFill>
          <a:ln>
            <a:noFill/>
          </a:ln>
          <a:effectLst/>
        </p:spPr>
        <p:txBody>
          <a:bodyPr wrap="none" anchor="ctr"/>
          <a:lstStyle/>
          <a:p>
            <a:endParaRPr lang="en-US" sz="900"/>
          </a:p>
        </p:txBody>
      </p:sp>
      <p:sp>
        <p:nvSpPr>
          <p:cNvPr id="23" name="CuadroTexto 475">
            <a:extLst>
              <a:ext uri="{FF2B5EF4-FFF2-40B4-BE49-F238E27FC236}">
                <a16:creationId xmlns:a16="http://schemas.microsoft.com/office/drawing/2014/main" id="{6A2DBD2B-82F8-1B4B-8532-58EF6F98C941}"/>
              </a:ext>
            </a:extLst>
          </p:cNvPr>
          <p:cNvSpPr txBox="1"/>
          <p:nvPr/>
        </p:nvSpPr>
        <p:spPr>
          <a:xfrm>
            <a:off x="8213188" y="4239568"/>
            <a:ext cx="2532395" cy="2031325"/>
          </a:xfrm>
          <a:prstGeom prst="rect">
            <a:avLst/>
          </a:prstGeom>
          <a:noFill/>
        </p:spPr>
        <p:txBody>
          <a:bodyPr wrap="square" rtlCol="0">
            <a:spAutoFit/>
          </a:bodyPr>
          <a:lstStyle/>
          <a:p>
            <a:pPr algn="ctr"/>
            <a:r>
              <a:rPr lang="en-US" b="1" dirty="0">
                <a:solidFill>
                  <a:schemeClr val="bg1"/>
                </a:solidFill>
                <a:ea typeface="Lato" charset="0"/>
                <a:cs typeface="Lato" charset="0"/>
              </a:rPr>
              <a:t>Follow-up can take place by phone or the use of other technology (e.g., text message, patient portal or smart phone app).</a:t>
            </a:r>
          </a:p>
        </p:txBody>
      </p:sp>
      <p:pic>
        <p:nvPicPr>
          <p:cNvPr id="13" name="Graphic 12" descr="Handshake with solid fill">
            <a:extLst>
              <a:ext uri="{FF2B5EF4-FFF2-40B4-BE49-F238E27FC236}">
                <a16:creationId xmlns:a16="http://schemas.microsoft.com/office/drawing/2014/main" id="{930BB5D5-9F65-814B-97E2-96E936801B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3110" y="3352880"/>
            <a:ext cx="1106534" cy="1106534"/>
          </a:xfrm>
          <a:prstGeom prst="rect">
            <a:avLst/>
          </a:prstGeom>
        </p:spPr>
      </p:pic>
      <p:pic>
        <p:nvPicPr>
          <p:cNvPr id="4" name="Graphic 3" descr="Clock with solid fill">
            <a:extLst>
              <a:ext uri="{FF2B5EF4-FFF2-40B4-BE49-F238E27FC236}">
                <a16:creationId xmlns:a16="http://schemas.microsoft.com/office/drawing/2014/main" id="{193F00A5-C7EB-E84B-B18A-599176FC48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7989" y="3416966"/>
            <a:ext cx="916021" cy="916021"/>
          </a:xfrm>
          <a:prstGeom prst="rect">
            <a:avLst/>
          </a:prstGeom>
        </p:spPr>
      </p:pic>
      <p:pic>
        <p:nvPicPr>
          <p:cNvPr id="6" name="Graphic 5" descr="Laptop outline">
            <a:extLst>
              <a:ext uri="{FF2B5EF4-FFF2-40B4-BE49-F238E27FC236}">
                <a16:creationId xmlns:a16="http://schemas.microsoft.com/office/drawing/2014/main" id="{242296FC-6ABC-4B4D-A730-34C006FFDC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84772" y="3337154"/>
            <a:ext cx="914400" cy="914400"/>
          </a:xfrm>
          <a:prstGeom prst="rect">
            <a:avLst/>
          </a:prstGeom>
        </p:spPr>
      </p:pic>
    </p:spTree>
    <p:extLst>
      <p:ext uri="{BB962C8B-B14F-4D97-AF65-F5344CB8AC3E}">
        <p14:creationId xmlns:p14="http://schemas.microsoft.com/office/powerpoint/2010/main" val="83300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3CAC97-A5DA-4DE2-8119-C0AB02A09271}"/>
              </a:ext>
            </a:extLst>
          </p:cNvPr>
          <p:cNvSpPr>
            <a:spLocks noGrp="1"/>
          </p:cNvSpPr>
          <p:nvPr>
            <p:ph type="body" sz="quarter" idx="11"/>
          </p:nvPr>
        </p:nvSpPr>
        <p:spPr>
          <a:xfrm>
            <a:off x="7859210" y="2107096"/>
            <a:ext cx="3922482" cy="2522111"/>
          </a:xfrm>
        </p:spPr>
        <p:txBody>
          <a:bodyPr/>
          <a:lstStyle/>
          <a:p>
            <a:pPr>
              <a:lnSpc>
                <a:spcPts val="5000"/>
              </a:lnSpc>
            </a:pPr>
            <a:r>
              <a:rPr lang="en-US" sz="4800" dirty="0">
                <a:latin typeface="Century Gothic" panose="020B0502020202020204" pitchFamily="34" charset="0"/>
              </a:rPr>
              <a:t>Brief Intervention</a:t>
            </a:r>
          </a:p>
          <a:p>
            <a:endParaRPr lang="en-US" dirty="0"/>
          </a:p>
        </p:txBody>
      </p:sp>
      <p:pic>
        <p:nvPicPr>
          <p:cNvPr id="6" name="Picture Placeholder 5">
            <a:extLst>
              <a:ext uri="{FF2B5EF4-FFF2-40B4-BE49-F238E27FC236}">
                <a16:creationId xmlns:a16="http://schemas.microsoft.com/office/drawing/2014/main" id="{807538D2-6271-4F63-9059-9C59B4C7D2E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2">
            <a:extLst>
              <a:ext uri="{FF2B5EF4-FFF2-40B4-BE49-F238E27FC236}">
                <a16:creationId xmlns:a16="http://schemas.microsoft.com/office/drawing/2014/main" id="{F5B704F1-B410-684E-A4A0-892BB89D05D9}"/>
              </a:ext>
            </a:extLst>
          </p:cNvPr>
          <p:cNvSpPr txBox="1">
            <a:spLocks/>
          </p:cNvSpPr>
          <p:nvPr/>
        </p:nvSpPr>
        <p:spPr>
          <a:xfrm>
            <a:off x="7859210" y="932687"/>
            <a:ext cx="3656514" cy="737851"/>
          </a:xfrm>
          <a:prstGeom prst="rect">
            <a:avLst/>
          </a:prstGeom>
        </p:spPr>
        <p:txBody>
          <a:bodyPr wrap="square" lIns="0" tIns="0" rIns="0" bIns="0">
            <a:noAutofit/>
          </a:bodyPr>
          <a:lstStyle>
            <a:lvl1pPr marL="0" indent="0" algn="l" defTabSz="914400" rtl="0" eaLnBrk="1" latinLnBrk="0" hangingPunct="1">
              <a:lnSpc>
                <a:spcPts val="4000"/>
              </a:lnSpc>
              <a:spcBef>
                <a:spcPts val="0"/>
              </a:spcBef>
              <a:spcAft>
                <a:spcPts val="0"/>
              </a:spcAft>
              <a:buClr>
                <a:schemeClr val="accent1"/>
              </a:buClr>
              <a:buSzPct val="100000"/>
              <a:buFont typeface="Calibri" panose="020F0502020204030204" pitchFamily="34" charset="0"/>
              <a:buNone/>
              <a:defRPr sz="32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a:latin typeface="Century Gothic" panose="020B0502020202020204" pitchFamily="34" charset="0"/>
              </a:rPr>
              <a:t>Module 3:</a:t>
            </a:r>
          </a:p>
          <a:p>
            <a:endParaRPr lang="en-US" dirty="0">
              <a:latin typeface="Century Gothic" panose="020B0502020202020204" pitchFamily="34" charset="0"/>
            </a:endParaRPr>
          </a:p>
          <a:p>
            <a:endParaRPr lang="en-US" dirty="0"/>
          </a:p>
        </p:txBody>
      </p:sp>
      <p:pic>
        <p:nvPicPr>
          <p:cNvPr id="5" name="Picture 4">
            <a:extLst>
              <a:ext uri="{FF2B5EF4-FFF2-40B4-BE49-F238E27FC236}">
                <a16:creationId xmlns:a16="http://schemas.microsoft.com/office/drawing/2014/main" id="{DD65A8C9-385E-0241-91B8-D4BA4B601D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59210" y="5527527"/>
            <a:ext cx="3783838" cy="543626"/>
          </a:xfrm>
          <a:prstGeom prst="rect">
            <a:avLst/>
          </a:prstGeom>
        </p:spPr>
      </p:pic>
    </p:spTree>
    <p:extLst>
      <p:ext uri="{BB962C8B-B14F-4D97-AF65-F5344CB8AC3E}">
        <p14:creationId xmlns:p14="http://schemas.microsoft.com/office/powerpoint/2010/main" val="35970772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673160" y="705973"/>
            <a:ext cx="8852170" cy="591244"/>
          </a:xfrm>
        </p:spPr>
        <p:txBody>
          <a:bodyPr/>
          <a:lstStyle/>
          <a:p>
            <a:r>
              <a:rPr lang="en-US" dirty="0"/>
              <a:t>Summarize and Thank: Give an Action Plan</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2" y="2036507"/>
            <a:ext cx="8108876" cy="862337"/>
          </a:xfrm>
        </p:spPr>
        <p:txBody>
          <a:bodyPr/>
          <a:lstStyle/>
          <a:p>
            <a:pPr>
              <a:lnSpc>
                <a:spcPct val="100000"/>
              </a:lnSpc>
            </a:pPr>
            <a:r>
              <a:rPr lang="en-US" sz="2200" dirty="0">
                <a:cs typeface="Arial" charset="0"/>
              </a:rPr>
              <a:t>One of the final steps of the BNI is to hand the adolescent or young adult a copy of the finalized Action Plan (e.g., Change Plan Worksheet and/or Prescription for Change).</a:t>
            </a:r>
          </a:p>
        </p:txBody>
      </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361907" y="4452014"/>
            <a:ext cx="7163424"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“Here’s the action plan we discussed along with your goal.  This is really an agreement between you and yourself.”</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907323" y="4481568"/>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452739" y="3503406"/>
            <a:ext cx="8925743"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The practitioner might say:</a:t>
            </a:r>
          </a:p>
        </p:txBody>
      </p:sp>
    </p:spTree>
    <p:extLst>
      <p:ext uri="{BB962C8B-B14F-4D97-AF65-F5344CB8AC3E}">
        <p14:creationId xmlns:p14="http://schemas.microsoft.com/office/powerpoint/2010/main" val="3035052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468877" y="705973"/>
            <a:ext cx="9260732" cy="591244"/>
          </a:xfrm>
        </p:spPr>
        <p:txBody>
          <a:bodyPr/>
          <a:lstStyle/>
          <a:p>
            <a:r>
              <a:rPr lang="en-US" dirty="0"/>
              <a:t>Summarize and Thank: Thank the Adolescent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1633128" y="1838219"/>
            <a:ext cx="8925743" cy="427225"/>
          </a:xfrm>
        </p:spPr>
        <p:txBody>
          <a:bodyPr/>
          <a:lstStyle/>
          <a:p>
            <a:pPr>
              <a:lnSpc>
                <a:spcPct val="100000"/>
              </a:lnSpc>
            </a:pPr>
            <a:r>
              <a:rPr lang="en-US" sz="2200" dirty="0">
                <a:cs typeface="Arial" charset="0"/>
              </a:rPr>
              <a:t>Thank the adolescent or young adult for taking the time to speak about this important topic. </a:t>
            </a:r>
          </a:p>
        </p:txBody>
      </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361906" y="5308052"/>
            <a:ext cx="8016575"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“Thanks so much for sharing with me today!  I would like to follow up with you in a few weeks and check in on your progress towards reaching your goals.”</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907323" y="5337606"/>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452738" y="4117006"/>
            <a:ext cx="8925743"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The offer of follow-up is often seen as an offer of continued support. For example:</a:t>
            </a:r>
          </a:p>
        </p:txBody>
      </p:sp>
      <p:sp>
        <p:nvSpPr>
          <p:cNvPr id="17" name="Text Placeholder 15">
            <a:extLst>
              <a:ext uri="{FF2B5EF4-FFF2-40B4-BE49-F238E27FC236}">
                <a16:creationId xmlns:a16="http://schemas.microsoft.com/office/drawing/2014/main" id="{DD99E6FF-497C-0B45-A057-D422BA6064B0}"/>
              </a:ext>
            </a:extLst>
          </p:cNvPr>
          <p:cNvSpPr txBox="1">
            <a:spLocks/>
          </p:cNvSpPr>
          <p:nvPr/>
        </p:nvSpPr>
        <p:spPr>
          <a:xfrm>
            <a:off x="2053904" y="2948005"/>
            <a:ext cx="8925743"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Let them know that they can contact the practitioner in the future as a resource.</a:t>
            </a:r>
          </a:p>
        </p:txBody>
      </p:sp>
    </p:spTree>
    <p:extLst>
      <p:ext uri="{BB962C8B-B14F-4D97-AF65-F5344CB8AC3E}">
        <p14:creationId xmlns:p14="http://schemas.microsoft.com/office/powerpoint/2010/main" val="34106918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88A3F-08ED-E042-9BD8-0B653287C502}"/>
              </a:ext>
            </a:extLst>
          </p:cNvPr>
          <p:cNvSpPr>
            <a:spLocks noGrp="1"/>
          </p:cNvSpPr>
          <p:nvPr>
            <p:ph type="body" sz="quarter" idx="11"/>
          </p:nvPr>
        </p:nvSpPr>
        <p:spPr>
          <a:xfrm>
            <a:off x="2542493" y="2047523"/>
            <a:ext cx="7107014" cy="1879900"/>
          </a:xfrm>
        </p:spPr>
        <p:txBody>
          <a:bodyPr/>
          <a:lstStyle/>
          <a:p>
            <a:pPr>
              <a:lnSpc>
                <a:spcPct val="100000"/>
              </a:lnSpc>
            </a:pPr>
            <a:r>
              <a:rPr lang="en-US" sz="6000" i="0" dirty="0"/>
              <a:t>Questions and Comments?</a:t>
            </a:r>
          </a:p>
        </p:txBody>
      </p:sp>
    </p:spTree>
    <p:extLst>
      <p:ext uri="{BB962C8B-B14F-4D97-AF65-F5344CB8AC3E}">
        <p14:creationId xmlns:p14="http://schemas.microsoft.com/office/powerpoint/2010/main" val="11542515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3BC25-85AC-E249-9A70-970E69CFB483}"/>
              </a:ext>
            </a:extLst>
          </p:cNvPr>
          <p:cNvSpPr/>
          <p:nvPr/>
        </p:nvSpPr>
        <p:spPr>
          <a:xfrm>
            <a:off x="0" y="0"/>
            <a:ext cx="504369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776D91DC-6C84-754C-8311-3D2117EA8C18}"/>
              </a:ext>
            </a:extLst>
          </p:cNvPr>
          <p:cNvSpPr txBox="1">
            <a:spLocks/>
          </p:cNvSpPr>
          <p:nvPr/>
        </p:nvSpPr>
        <p:spPr>
          <a:xfrm>
            <a:off x="541805" y="329550"/>
            <a:ext cx="9126629" cy="628650"/>
          </a:xfrm>
          <a:prstGeom prst="rect">
            <a:avLst/>
          </a:prstGeom>
        </p:spPr>
        <p:txBody>
          <a:bodyPr wrap="square" lIns="0" tIns="0" rIns="0" bIns="0">
            <a:noAutofit/>
          </a:bodyPr>
          <a:lstStyle>
            <a:lvl1pPr marL="91440" indent="-457200" algn="l" defTabSz="914400" rtl="0" eaLnBrk="1" latinLnBrk="0" hangingPunct="1">
              <a:lnSpc>
                <a:spcPts val="4200"/>
              </a:lnSpc>
              <a:spcBef>
                <a:spcPts val="0"/>
              </a:spcBef>
              <a:spcAft>
                <a:spcPts val="0"/>
              </a:spcAft>
              <a:buClr>
                <a:schemeClr val="accent1"/>
              </a:buClr>
              <a:buSzPct val="100000"/>
              <a:buFont typeface="Calibri" panose="020F0502020204030204" pitchFamily="34" charset="0"/>
              <a:buNone/>
              <a:defRPr sz="3200" b="1"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700" indent="0"/>
            <a:endParaRPr lang="en-US" dirty="0"/>
          </a:p>
        </p:txBody>
      </p:sp>
      <p:sp>
        <p:nvSpPr>
          <p:cNvPr id="9" name="Text Placeholder 3">
            <a:extLst>
              <a:ext uri="{FF2B5EF4-FFF2-40B4-BE49-F238E27FC236}">
                <a16:creationId xmlns:a16="http://schemas.microsoft.com/office/drawing/2014/main" id="{8DADA390-A84F-B340-86F7-EBD2CC20BD89}"/>
              </a:ext>
            </a:extLst>
          </p:cNvPr>
          <p:cNvSpPr txBox="1">
            <a:spLocks/>
          </p:cNvSpPr>
          <p:nvPr/>
        </p:nvSpPr>
        <p:spPr>
          <a:xfrm>
            <a:off x="639829" y="2243866"/>
            <a:ext cx="3764031" cy="1664234"/>
          </a:xfrm>
          <a:prstGeom prst="rect">
            <a:avLst/>
          </a:prstGeom>
        </p:spPr>
        <p:txBody>
          <a:bodyPr vert="horz" lIns="91440" tIns="45720" rIns="91440" bIns="45720" rtlCol="0" anchor="b">
            <a:normAutofit/>
          </a:bodyPr>
          <a:lstStyle>
            <a:lvl1pPr marL="91440" indent="-457200" algn="l" defTabSz="914400" rtl="0" eaLnBrk="1" latinLnBrk="0" hangingPunct="1">
              <a:lnSpc>
                <a:spcPts val="4200"/>
              </a:lnSpc>
              <a:spcBef>
                <a:spcPts val="0"/>
              </a:spcBef>
              <a:spcAft>
                <a:spcPts val="0"/>
              </a:spcAft>
              <a:buClr>
                <a:schemeClr val="accent1"/>
              </a:buClr>
              <a:buSzPct val="100000"/>
              <a:buFont typeface="Calibri" panose="020F0502020204030204" pitchFamily="34" charset="0"/>
              <a:buNone/>
              <a:defRPr sz="3200" b="1"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700" indent="0">
              <a:lnSpc>
                <a:spcPct val="85000"/>
              </a:lnSpc>
              <a:spcBef>
                <a:spcPct val="0"/>
              </a:spcBef>
              <a:spcAft>
                <a:spcPts val="600"/>
              </a:spcAft>
            </a:pPr>
            <a:r>
              <a:rPr lang="en-US" sz="3600" spc="-50" dirty="0">
                <a:solidFill>
                  <a:srgbClr val="FFFFFF"/>
                </a:solidFill>
                <a:ea typeface="+mj-ea"/>
                <a:cs typeface="+mj-cs"/>
              </a:rPr>
              <a:t>BNI Algorithm for Adolescents Algorithm</a:t>
            </a:r>
          </a:p>
        </p:txBody>
      </p:sp>
      <p:pic>
        <p:nvPicPr>
          <p:cNvPr id="6" name="Picture 5" descr="A picture containing table&#10;&#10;Description automatically generated">
            <a:extLst>
              <a:ext uri="{FF2B5EF4-FFF2-40B4-BE49-F238E27FC236}">
                <a16:creationId xmlns:a16="http://schemas.microsoft.com/office/drawing/2014/main" id="{538FB95E-76E5-7341-9D83-976D231DE8F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304776"/>
            <a:ext cx="5052448" cy="6355784"/>
          </a:xfrm>
          <a:prstGeom prst="rect">
            <a:avLst/>
          </a:prstGeom>
        </p:spPr>
      </p:pic>
    </p:spTree>
    <p:extLst>
      <p:ext uri="{BB962C8B-B14F-4D97-AF65-F5344CB8AC3E}">
        <p14:creationId xmlns:p14="http://schemas.microsoft.com/office/powerpoint/2010/main" val="11592971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362;p58">
            <a:extLst>
              <a:ext uri="{FF2B5EF4-FFF2-40B4-BE49-F238E27FC236}">
                <a16:creationId xmlns:a16="http://schemas.microsoft.com/office/drawing/2014/main" id="{DD6F98AC-2A75-0940-83EF-BDCC01016447}"/>
              </a:ext>
            </a:extLst>
          </p:cNvPr>
          <p:cNvGraphicFramePr/>
          <p:nvPr>
            <p:extLst>
              <p:ext uri="{D42A27DB-BD31-4B8C-83A1-F6EECF244321}">
                <p14:modId xmlns:p14="http://schemas.microsoft.com/office/powerpoint/2010/main" val="3378724227"/>
              </p:ext>
            </p:extLst>
          </p:nvPr>
        </p:nvGraphicFramePr>
        <p:xfrm>
          <a:off x="458149" y="1428289"/>
          <a:ext cx="11275702" cy="4859624"/>
        </p:xfrm>
        <a:graphic>
          <a:graphicData uri="http://schemas.openxmlformats.org/drawingml/2006/table">
            <a:tbl>
              <a:tblPr firstRow="1" firstCol="1" bandRow="1">
                <a:tableStyleId>{85BE263C-DBD7-4A20-BB59-AAB30ACAA65A}</a:tableStyleId>
              </a:tblPr>
              <a:tblGrid>
                <a:gridCol w="1923807">
                  <a:extLst>
                    <a:ext uri="{9D8B030D-6E8A-4147-A177-3AD203B41FA5}">
                      <a16:colId xmlns:a16="http://schemas.microsoft.com/office/drawing/2014/main" val="20000"/>
                    </a:ext>
                  </a:extLst>
                </a:gridCol>
                <a:gridCol w="1878759">
                  <a:extLst>
                    <a:ext uri="{9D8B030D-6E8A-4147-A177-3AD203B41FA5}">
                      <a16:colId xmlns:a16="http://schemas.microsoft.com/office/drawing/2014/main" val="20001"/>
                    </a:ext>
                  </a:extLst>
                </a:gridCol>
                <a:gridCol w="7473136">
                  <a:extLst>
                    <a:ext uri="{9D8B030D-6E8A-4147-A177-3AD203B41FA5}">
                      <a16:colId xmlns:a16="http://schemas.microsoft.com/office/drawing/2014/main" val="20002"/>
                    </a:ext>
                  </a:extLst>
                </a:gridCol>
              </a:tblGrid>
              <a:tr h="623871">
                <a:tc>
                  <a:txBody>
                    <a:bodyPr/>
                    <a:lstStyle/>
                    <a:p>
                      <a:pPr marL="0" marR="0" lvl="0" indent="0" algn="ctr" rtl="0">
                        <a:lnSpc>
                          <a:spcPct val="100000"/>
                        </a:lnSpc>
                        <a:spcBef>
                          <a:spcPts val="2400"/>
                        </a:spcBef>
                        <a:spcAft>
                          <a:spcPts val="0"/>
                        </a:spcAft>
                        <a:buNone/>
                      </a:pPr>
                      <a:r>
                        <a:rPr lang="en-US" sz="2000" u="none" strike="noStrike" cap="none" dirty="0"/>
                        <a:t>BNI Step</a:t>
                      </a:r>
                      <a:endParaRPr sz="2000" b="1" u="none" strike="noStrike" cap="none" dirty="0">
                        <a:solidFill>
                          <a:srgbClr val="FFFFFF"/>
                        </a:solidFill>
                        <a:latin typeface="Arial"/>
                        <a:ea typeface="Arial"/>
                        <a:cs typeface="Arial"/>
                        <a:sym typeface="Arial"/>
                      </a:endParaRPr>
                    </a:p>
                  </a:txBody>
                  <a:tcPr marL="137160" marR="137160" marT="137160" marB="137160" anchor="ctr"/>
                </a:tc>
                <a:tc>
                  <a:txBody>
                    <a:bodyPr/>
                    <a:lstStyle/>
                    <a:p>
                      <a:pPr marL="0" marR="0" lvl="0" indent="0" algn="ctr" rtl="0">
                        <a:lnSpc>
                          <a:spcPct val="100000"/>
                        </a:lnSpc>
                        <a:spcBef>
                          <a:spcPts val="2400"/>
                        </a:spcBef>
                        <a:spcAft>
                          <a:spcPts val="0"/>
                        </a:spcAft>
                        <a:buNone/>
                      </a:pPr>
                      <a:r>
                        <a:rPr lang="en-US" sz="2000" u="none" strike="noStrike" cap="none" dirty="0"/>
                        <a:t>Elements</a:t>
                      </a:r>
                      <a:endParaRPr sz="2000" b="1" u="none" strike="noStrike" cap="none" dirty="0">
                        <a:solidFill>
                          <a:srgbClr val="FFFFFF"/>
                        </a:solidFill>
                        <a:latin typeface="Arial"/>
                        <a:ea typeface="Arial"/>
                        <a:cs typeface="Arial"/>
                        <a:sym typeface="Arial"/>
                      </a:endParaRPr>
                    </a:p>
                  </a:txBody>
                  <a:tcPr marL="137160" marR="137160" marT="137160" marB="137160" anchor="ctr"/>
                </a:tc>
                <a:tc>
                  <a:txBody>
                    <a:bodyPr/>
                    <a:lstStyle/>
                    <a:p>
                      <a:pPr marL="0" marR="0" lvl="0" indent="0" algn="ctr" rtl="0">
                        <a:lnSpc>
                          <a:spcPct val="100000"/>
                        </a:lnSpc>
                        <a:spcBef>
                          <a:spcPts val="2400"/>
                        </a:spcBef>
                        <a:spcAft>
                          <a:spcPts val="0"/>
                        </a:spcAft>
                        <a:buNone/>
                      </a:pPr>
                      <a:r>
                        <a:rPr lang="en-US" sz="2000" u="none" strike="noStrike" cap="none" dirty="0"/>
                        <a:t>Example Dialogue</a:t>
                      </a:r>
                      <a:endParaRPr sz="2000" b="1" u="none" strike="noStrike" cap="none" dirty="0">
                        <a:solidFill>
                          <a:srgbClr val="FFFFFF"/>
                        </a:solidFill>
                        <a:latin typeface="Arial"/>
                        <a:ea typeface="Arial"/>
                        <a:cs typeface="Arial"/>
                        <a:sym typeface="Arial"/>
                      </a:endParaRPr>
                    </a:p>
                  </a:txBody>
                  <a:tcPr marL="137160" marR="137160" marT="137160" marB="137160" anchor="ctr"/>
                </a:tc>
                <a:extLst>
                  <a:ext uri="{0D108BD9-81ED-4DB2-BD59-A6C34878D82A}">
                    <a16:rowId xmlns:a16="http://schemas.microsoft.com/office/drawing/2014/main" val="10000"/>
                  </a:ext>
                </a:extLst>
              </a:tr>
              <a:tr h="4235753">
                <a:tc>
                  <a:txBody>
                    <a:bodyPr/>
                    <a:lstStyle/>
                    <a:p>
                      <a:pPr marL="0" marR="0" lvl="0" indent="0" algn="ctr" rtl="0">
                        <a:lnSpc>
                          <a:spcPct val="100000"/>
                        </a:lnSpc>
                        <a:spcBef>
                          <a:spcPts val="2400"/>
                        </a:spcBef>
                        <a:spcAft>
                          <a:spcPts val="0"/>
                        </a:spcAft>
                        <a:buNone/>
                      </a:pPr>
                      <a:r>
                        <a:rPr lang="en-US" sz="2000" u="none" strike="noStrike" cap="none" dirty="0"/>
                        <a:t>Engagement</a:t>
                      </a:r>
                      <a:endParaRPr sz="2000" b="1" u="none" strike="noStrike" cap="none" dirty="0">
                        <a:latin typeface="Arial"/>
                        <a:ea typeface="Arial"/>
                        <a:cs typeface="Arial"/>
                        <a:sym typeface="Arial"/>
                      </a:endParaRPr>
                    </a:p>
                  </a:txBody>
                  <a:tcPr marL="137160" marR="137160" marT="137160" marB="137160" anchor="ctr"/>
                </a:tc>
                <a:tc>
                  <a:txBody>
                    <a:bodyPr/>
                    <a:lstStyle/>
                    <a:p>
                      <a:pPr marL="342900" marR="0" lvl="0" indent="-342900" algn="l" rtl="0">
                        <a:lnSpc>
                          <a:spcPct val="100000"/>
                        </a:lnSpc>
                        <a:spcBef>
                          <a:spcPts val="2400"/>
                        </a:spcBef>
                        <a:spcAft>
                          <a:spcPts val="0"/>
                        </a:spcAft>
                        <a:buClr>
                          <a:srgbClr val="375D9D"/>
                        </a:buClr>
                        <a:buSzPts val="800"/>
                        <a:buFont typeface="Arial"/>
                        <a:buChar char="■"/>
                      </a:pPr>
                      <a:r>
                        <a:rPr lang="en-US" sz="2000" u="none" strike="noStrike" cap="none" dirty="0"/>
                        <a:t>Build rapport</a:t>
                      </a:r>
                      <a:endParaRPr sz="2000" u="none" strike="noStrike" cap="none" dirty="0">
                        <a:solidFill>
                          <a:srgbClr val="000000"/>
                        </a:solidFill>
                        <a:latin typeface="Arial"/>
                        <a:ea typeface="Arial"/>
                        <a:cs typeface="Arial"/>
                        <a:sym typeface="Arial"/>
                      </a:endParaRPr>
                    </a:p>
                  </a:txBody>
                  <a:tcPr marL="137160" marR="137160" marT="137160" marB="137160">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rtl="0">
                        <a:lnSpc>
                          <a:spcPct val="100000"/>
                        </a:lnSpc>
                        <a:spcBef>
                          <a:spcPts val="2400"/>
                        </a:spcBef>
                        <a:spcAft>
                          <a:spcPts val="0"/>
                        </a:spcAft>
                        <a:buNone/>
                      </a:pPr>
                      <a:r>
                        <a:rPr lang="en-US" sz="2000" i="1" u="none" strike="noStrike" cap="none" dirty="0"/>
                        <a:t>“Before we start, I’d like to know a little more about you. Would you mind telling me a little bit about yourself?”</a:t>
                      </a:r>
                      <a:endParaRPr sz="2000" i="1" dirty="0"/>
                    </a:p>
                    <a:p>
                      <a:pPr marL="0" marR="0" lvl="0" indent="0" algn="l" rtl="0">
                        <a:lnSpc>
                          <a:spcPct val="100000"/>
                        </a:lnSpc>
                        <a:spcBef>
                          <a:spcPts val="2400"/>
                        </a:spcBef>
                        <a:spcAft>
                          <a:spcPts val="0"/>
                        </a:spcAft>
                        <a:buNone/>
                      </a:pPr>
                      <a:r>
                        <a:rPr lang="en-US" sz="2000" i="1" u="none" strike="noStrike" cap="none" dirty="0"/>
                        <a:t>“What is a typical day like for you?”</a:t>
                      </a:r>
                      <a:endParaRPr sz="2000" i="1" dirty="0"/>
                    </a:p>
                    <a:p>
                      <a:pPr marL="0" marR="0" lvl="0" indent="0" algn="l" rtl="0">
                        <a:lnSpc>
                          <a:spcPct val="100000"/>
                        </a:lnSpc>
                        <a:spcBef>
                          <a:spcPts val="2400"/>
                        </a:spcBef>
                        <a:spcAft>
                          <a:spcPts val="0"/>
                        </a:spcAft>
                        <a:buNone/>
                      </a:pPr>
                      <a:r>
                        <a:rPr lang="en-US" sz="2000" i="1" u="none" strike="noStrike" cap="none" dirty="0"/>
                        <a:t>“What do you like to do for fun?”</a:t>
                      </a:r>
                      <a:endParaRPr sz="2000" i="1" dirty="0"/>
                    </a:p>
                    <a:p>
                      <a:pPr marL="0" marR="0" lvl="0" indent="0" algn="l" rtl="0">
                        <a:lnSpc>
                          <a:spcPct val="100000"/>
                        </a:lnSpc>
                        <a:spcBef>
                          <a:spcPts val="2400"/>
                        </a:spcBef>
                        <a:spcAft>
                          <a:spcPts val="0"/>
                        </a:spcAft>
                        <a:buNone/>
                      </a:pPr>
                      <a:r>
                        <a:rPr lang="en-US" sz="2000" i="1" u="none" strike="noStrike" cap="none" dirty="0"/>
                        <a:t>“What are the most important things in your life right now?”</a:t>
                      </a:r>
                      <a:endParaRPr sz="2000" i="1" dirty="0"/>
                    </a:p>
                    <a:p>
                      <a:pPr marL="0" marR="0" lvl="0" indent="0" algn="l" rtl="0">
                        <a:lnSpc>
                          <a:spcPct val="100000"/>
                        </a:lnSpc>
                        <a:spcBef>
                          <a:spcPts val="2400"/>
                        </a:spcBef>
                        <a:spcAft>
                          <a:spcPts val="0"/>
                        </a:spcAft>
                        <a:buNone/>
                      </a:pPr>
                      <a:r>
                        <a:rPr lang="en-US" sz="2000" i="1" u="none" strike="noStrike" cap="none" dirty="0"/>
                        <a:t>“Tell me about when you first used alcohol.  What was it like for you?”</a:t>
                      </a:r>
                      <a:endParaRPr sz="2000" i="1" u="none" strike="noStrike" cap="none" dirty="0">
                        <a:latin typeface="Arial"/>
                        <a:ea typeface="Arial"/>
                        <a:cs typeface="Arial"/>
                        <a:sym typeface="Arial"/>
                      </a:endParaRPr>
                    </a:p>
                  </a:txBody>
                  <a:tcPr marL="137160" marR="137160" marT="137160" marB="13716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bl>
          </a:graphicData>
        </a:graphic>
      </p:graphicFrame>
      <p:sp>
        <p:nvSpPr>
          <p:cNvPr id="6" name="Text Placeholder 4">
            <a:extLst>
              <a:ext uri="{FF2B5EF4-FFF2-40B4-BE49-F238E27FC236}">
                <a16:creationId xmlns:a16="http://schemas.microsoft.com/office/drawing/2014/main" id="{33ED7A83-C4CE-1F4B-AF28-2E9A33478577}"/>
              </a:ext>
            </a:extLst>
          </p:cNvPr>
          <p:cNvSpPr>
            <a:spLocks noGrp="1"/>
          </p:cNvSpPr>
          <p:nvPr>
            <p:ph type="body" sz="quarter" idx="11"/>
          </p:nvPr>
        </p:nvSpPr>
        <p:spPr>
          <a:xfrm>
            <a:off x="1213784" y="505027"/>
            <a:ext cx="9764430" cy="569363"/>
          </a:xfrm>
        </p:spPr>
        <p:txBody>
          <a:bodyPr/>
          <a:lstStyle/>
          <a:p>
            <a:r>
              <a:rPr lang="en-US" dirty="0"/>
              <a:t>BNI Adolescent Algorithm</a:t>
            </a:r>
          </a:p>
        </p:txBody>
      </p:sp>
    </p:spTree>
    <p:extLst>
      <p:ext uri="{BB962C8B-B14F-4D97-AF65-F5344CB8AC3E}">
        <p14:creationId xmlns:p14="http://schemas.microsoft.com/office/powerpoint/2010/main" val="635992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362;p58">
            <a:extLst>
              <a:ext uri="{FF2B5EF4-FFF2-40B4-BE49-F238E27FC236}">
                <a16:creationId xmlns:a16="http://schemas.microsoft.com/office/drawing/2014/main" id="{DD6F98AC-2A75-0940-83EF-BDCC01016447}"/>
              </a:ext>
            </a:extLst>
          </p:cNvPr>
          <p:cNvGraphicFramePr/>
          <p:nvPr>
            <p:extLst>
              <p:ext uri="{D42A27DB-BD31-4B8C-83A1-F6EECF244321}">
                <p14:modId xmlns:p14="http://schemas.microsoft.com/office/powerpoint/2010/main" val="4078753355"/>
              </p:ext>
            </p:extLst>
          </p:nvPr>
        </p:nvGraphicFramePr>
        <p:xfrm>
          <a:off x="458149" y="1315399"/>
          <a:ext cx="11275702" cy="5120640"/>
        </p:xfrm>
        <a:graphic>
          <a:graphicData uri="http://schemas.openxmlformats.org/drawingml/2006/table">
            <a:tbl>
              <a:tblPr firstRow="1" firstCol="1" bandRow="1">
                <a:tableStyleId>{85BE263C-DBD7-4A20-BB59-AAB30ACAA65A}</a:tableStyleId>
              </a:tblPr>
              <a:tblGrid>
                <a:gridCol w="1798668">
                  <a:extLst>
                    <a:ext uri="{9D8B030D-6E8A-4147-A177-3AD203B41FA5}">
                      <a16:colId xmlns:a16="http://schemas.microsoft.com/office/drawing/2014/main" val="20000"/>
                    </a:ext>
                  </a:extLst>
                </a:gridCol>
                <a:gridCol w="2003898">
                  <a:extLst>
                    <a:ext uri="{9D8B030D-6E8A-4147-A177-3AD203B41FA5}">
                      <a16:colId xmlns:a16="http://schemas.microsoft.com/office/drawing/2014/main" val="20001"/>
                    </a:ext>
                  </a:extLst>
                </a:gridCol>
                <a:gridCol w="7473136">
                  <a:extLst>
                    <a:ext uri="{9D8B030D-6E8A-4147-A177-3AD203B41FA5}">
                      <a16:colId xmlns:a16="http://schemas.microsoft.com/office/drawing/2014/main" val="20002"/>
                    </a:ext>
                  </a:extLst>
                </a:gridCol>
              </a:tblGrid>
              <a:tr h="393979">
                <a:tc>
                  <a:txBody>
                    <a:bodyPr/>
                    <a:lstStyle/>
                    <a:p>
                      <a:pPr marL="0" marR="0" lvl="0" indent="0" algn="ctr" rtl="0">
                        <a:lnSpc>
                          <a:spcPct val="100000"/>
                        </a:lnSpc>
                        <a:spcBef>
                          <a:spcPts val="600"/>
                        </a:spcBef>
                        <a:spcAft>
                          <a:spcPts val="0"/>
                        </a:spcAft>
                        <a:buNone/>
                      </a:pPr>
                      <a:r>
                        <a:rPr lang="en-US" sz="2000" u="none" strike="noStrike" cap="none" dirty="0"/>
                        <a:t>BNI Steps</a:t>
                      </a:r>
                      <a:endParaRPr sz="2000" b="1" u="none" strike="noStrike" cap="none" dirty="0">
                        <a:solidFill>
                          <a:srgbClr val="FFFFFF"/>
                        </a:solidFill>
                        <a:latin typeface="Arial"/>
                        <a:ea typeface="Arial"/>
                        <a:cs typeface="Arial"/>
                        <a:sym typeface="Arial"/>
                      </a:endParaRPr>
                    </a:p>
                  </a:txBody>
                  <a:tcPr marL="137160" marR="137160" marT="137160" marB="137160" anchor="ctr"/>
                </a:tc>
                <a:tc>
                  <a:txBody>
                    <a:bodyPr/>
                    <a:lstStyle/>
                    <a:p>
                      <a:pPr marL="0" marR="0" lvl="0" indent="0" algn="ctr" rtl="0">
                        <a:lnSpc>
                          <a:spcPct val="100000"/>
                        </a:lnSpc>
                        <a:spcBef>
                          <a:spcPts val="600"/>
                        </a:spcBef>
                        <a:spcAft>
                          <a:spcPts val="0"/>
                        </a:spcAft>
                        <a:buNone/>
                      </a:pPr>
                      <a:r>
                        <a:rPr lang="en-US" sz="2000" u="none" strike="noStrike" cap="none" dirty="0"/>
                        <a:t>Elements</a:t>
                      </a:r>
                      <a:endParaRPr sz="2000" b="1" u="none" strike="noStrike" cap="none" dirty="0">
                        <a:solidFill>
                          <a:srgbClr val="FFFFFF"/>
                        </a:solidFill>
                        <a:latin typeface="Arial"/>
                        <a:ea typeface="Arial"/>
                        <a:cs typeface="Arial"/>
                        <a:sym typeface="Arial"/>
                      </a:endParaRPr>
                    </a:p>
                  </a:txBody>
                  <a:tcPr marL="137160" marR="137160" marT="137160" marB="137160" anchor="ctr"/>
                </a:tc>
                <a:tc>
                  <a:txBody>
                    <a:bodyPr/>
                    <a:lstStyle/>
                    <a:p>
                      <a:pPr marL="0" marR="0" lvl="0" indent="0" algn="ctr" rtl="0">
                        <a:lnSpc>
                          <a:spcPct val="100000"/>
                        </a:lnSpc>
                        <a:spcBef>
                          <a:spcPts val="600"/>
                        </a:spcBef>
                        <a:spcAft>
                          <a:spcPts val="0"/>
                        </a:spcAft>
                        <a:buNone/>
                      </a:pPr>
                      <a:r>
                        <a:rPr lang="en-US" sz="2000" u="none" strike="noStrike" cap="none" dirty="0"/>
                        <a:t>Example Dialogue</a:t>
                      </a:r>
                      <a:endParaRPr sz="2000" b="1" u="none" strike="noStrike" cap="none" dirty="0">
                        <a:solidFill>
                          <a:srgbClr val="FFFFFF"/>
                        </a:solidFill>
                        <a:latin typeface="Arial"/>
                        <a:ea typeface="Arial"/>
                        <a:cs typeface="Arial"/>
                        <a:sym typeface="Arial"/>
                      </a:endParaRPr>
                    </a:p>
                  </a:txBody>
                  <a:tcPr marL="137160" marR="137160" marT="137160" marB="137160" anchor="ctr"/>
                </a:tc>
                <a:extLst>
                  <a:ext uri="{0D108BD9-81ED-4DB2-BD59-A6C34878D82A}">
                    <a16:rowId xmlns:a16="http://schemas.microsoft.com/office/drawing/2014/main" val="10000"/>
                  </a:ext>
                </a:extLst>
              </a:tr>
              <a:tr h="2031336">
                <a:tc>
                  <a:txBody>
                    <a:bodyPr/>
                    <a:lstStyle/>
                    <a:p>
                      <a:pPr marL="0" marR="0" lvl="0" indent="0" algn="ctr" rtl="0">
                        <a:lnSpc>
                          <a:spcPct val="100000"/>
                        </a:lnSpc>
                        <a:spcBef>
                          <a:spcPts val="600"/>
                        </a:spcBef>
                        <a:spcAft>
                          <a:spcPts val="0"/>
                        </a:spcAft>
                        <a:buNone/>
                      </a:pPr>
                      <a:r>
                        <a:rPr lang="en-US" sz="2000" u="none" strike="noStrike" cap="none" dirty="0"/>
                        <a:t>Pros &amp; Cons</a:t>
                      </a:r>
                      <a:endParaRPr sz="2000" b="1" u="none" strike="noStrike" cap="none" dirty="0">
                        <a:latin typeface="Arial"/>
                        <a:ea typeface="Arial"/>
                        <a:cs typeface="Arial"/>
                        <a:sym typeface="Arial"/>
                      </a:endParaRPr>
                    </a:p>
                  </a:txBody>
                  <a:tcPr marL="137160" marR="137160" marT="137160" marB="137160" anchor="ctr"/>
                </a:tc>
                <a:tc>
                  <a:txBody>
                    <a:bodyPr/>
                    <a:lstStyle/>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a:t>Explore pros and cons</a:t>
                      </a:r>
                      <a:endParaRPr sz="2000"/>
                    </a:p>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a:t>Use reflective listening</a:t>
                      </a:r>
                      <a:endParaRPr sz="2000"/>
                    </a:p>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a:t>Reinforce positives</a:t>
                      </a:r>
                      <a:endParaRPr sz="2000"/>
                    </a:p>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a:t>Summarize </a:t>
                      </a:r>
                      <a:endParaRPr sz="2000" u="none" strike="noStrike" cap="none">
                        <a:solidFill>
                          <a:srgbClr val="000000"/>
                        </a:solidFill>
                        <a:latin typeface="Arial"/>
                        <a:ea typeface="Arial"/>
                        <a:cs typeface="Arial"/>
                        <a:sym typeface="Arial"/>
                      </a:endParaRPr>
                    </a:p>
                  </a:txBody>
                  <a:tcPr marL="137160" marR="137160" marT="137160" marB="137160">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rtl="0">
                        <a:lnSpc>
                          <a:spcPct val="100000"/>
                        </a:lnSpc>
                        <a:spcBef>
                          <a:spcPts val="1800"/>
                        </a:spcBef>
                        <a:spcAft>
                          <a:spcPts val="0"/>
                        </a:spcAft>
                        <a:buNone/>
                      </a:pPr>
                      <a:r>
                        <a:rPr lang="en-US" sz="2000" i="1" u="none" strike="noStrike" cap="none" dirty="0"/>
                        <a:t>“I’d like to understand more about your use of (X). What do you enjoy about (X)? What are the good things about using(X)? What else?”</a:t>
                      </a:r>
                      <a:endParaRPr sz="2000" i="1" dirty="0"/>
                    </a:p>
                    <a:p>
                      <a:pPr marL="0" marR="0" lvl="0" indent="0" algn="l" rtl="0">
                        <a:lnSpc>
                          <a:spcPct val="100000"/>
                        </a:lnSpc>
                        <a:spcBef>
                          <a:spcPts val="1800"/>
                        </a:spcBef>
                        <a:spcAft>
                          <a:spcPts val="0"/>
                        </a:spcAft>
                        <a:buNone/>
                      </a:pPr>
                      <a:r>
                        <a:rPr lang="en-US" sz="2000" i="1" u="none" strike="noStrike" cap="none" dirty="0"/>
                        <a:t>“What do you enjoy less about (X) or regret about your use?”</a:t>
                      </a:r>
                      <a:endParaRPr sz="2000" i="1" dirty="0"/>
                    </a:p>
                    <a:p>
                      <a:pPr marL="0" marR="0" lvl="0" indent="0" algn="l" rtl="0">
                        <a:lnSpc>
                          <a:spcPct val="100000"/>
                        </a:lnSpc>
                        <a:spcBef>
                          <a:spcPts val="1800"/>
                        </a:spcBef>
                        <a:spcAft>
                          <a:spcPts val="0"/>
                        </a:spcAft>
                        <a:buNone/>
                      </a:pPr>
                      <a:r>
                        <a:rPr lang="en-US" sz="2000" i="1" u="none" strike="noStrike" cap="none" dirty="0"/>
                        <a:t>“What is not so good about using (X)?”</a:t>
                      </a:r>
                      <a:endParaRPr sz="2000" i="1" dirty="0"/>
                    </a:p>
                    <a:p>
                      <a:pPr marL="0" marR="0" lvl="0" indent="0" algn="l" rtl="0">
                        <a:lnSpc>
                          <a:spcPct val="100000"/>
                        </a:lnSpc>
                        <a:spcBef>
                          <a:spcPts val="1800"/>
                        </a:spcBef>
                        <a:spcAft>
                          <a:spcPts val="0"/>
                        </a:spcAft>
                        <a:buNone/>
                      </a:pPr>
                      <a:r>
                        <a:rPr lang="en-US" sz="2000" i="1" u="none" strike="noStrike" cap="none" dirty="0"/>
                        <a:t>If NO con’s: Explore problems mentioned during the screening. “You mentioned that… Can you tell me more about that situation?”</a:t>
                      </a:r>
                      <a:endParaRPr sz="2000" i="1" dirty="0"/>
                    </a:p>
                    <a:p>
                      <a:pPr marL="0" marR="0" lvl="0" indent="0" algn="l" rtl="0">
                        <a:lnSpc>
                          <a:spcPct val="100000"/>
                        </a:lnSpc>
                        <a:spcBef>
                          <a:spcPts val="1800"/>
                        </a:spcBef>
                        <a:spcAft>
                          <a:spcPts val="0"/>
                        </a:spcAft>
                        <a:buNone/>
                      </a:pPr>
                      <a:r>
                        <a:rPr lang="en-US" sz="2000" i="1" u="none" strike="noStrike" cap="none" dirty="0"/>
                        <a:t>“So, on one hand you say you enjoy (X) because… And on the other hand you say….”</a:t>
                      </a:r>
                      <a:endParaRPr sz="2000" i="1" u="none" strike="noStrike" cap="none" dirty="0">
                        <a:latin typeface="Arial"/>
                        <a:ea typeface="Arial"/>
                        <a:cs typeface="Arial"/>
                        <a:sym typeface="Arial"/>
                      </a:endParaRPr>
                    </a:p>
                  </a:txBody>
                  <a:tcPr marL="137160" marR="137160" marT="137160" marB="13716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6" name="Text Placeholder 4">
            <a:extLst>
              <a:ext uri="{FF2B5EF4-FFF2-40B4-BE49-F238E27FC236}">
                <a16:creationId xmlns:a16="http://schemas.microsoft.com/office/drawing/2014/main" id="{2DA18218-292F-3B4C-9859-F41CA0BF6E4F}"/>
              </a:ext>
            </a:extLst>
          </p:cNvPr>
          <p:cNvSpPr txBox="1">
            <a:spLocks/>
          </p:cNvSpPr>
          <p:nvPr/>
        </p:nvSpPr>
        <p:spPr>
          <a:xfrm>
            <a:off x="1213784" y="505027"/>
            <a:ext cx="9764430" cy="569363"/>
          </a:xfrm>
          <a:prstGeom prst="rect">
            <a:avLst/>
          </a:prstGeom>
        </p:spPr>
        <p:txBody>
          <a:bodyPr wrap="square" lIns="0" tIns="0" rIns="0" bIns="0">
            <a:noAutofit/>
          </a:bodyPr>
          <a:lstStyle>
            <a:lvl1pPr marL="91440" indent="0" algn="ctr" defTabSz="914400" rtl="0" eaLnBrk="1" latinLnBrk="0" hangingPunct="1">
              <a:lnSpc>
                <a:spcPts val="4600"/>
              </a:lnSpc>
              <a:spcBef>
                <a:spcPts val="1200"/>
              </a:spcBef>
              <a:spcAft>
                <a:spcPts val="200"/>
              </a:spcAft>
              <a:buClr>
                <a:schemeClr val="accent1"/>
              </a:buClr>
              <a:buSzPct val="100000"/>
              <a:buFont typeface="Calibri" panose="020F0502020204030204" pitchFamily="34" charset="0"/>
              <a:buChar char=" "/>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BNI Adolescent Algorithm (cont.)</a:t>
            </a:r>
            <a:endParaRPr lang="en-US" dirty="0"/>
          </a:p>
        </p:txBody>
      </p:sp>
    </p:spTree>
    <p:extLst>
      <p:ext uri="{BB962C8B-B14F-4D97-AF65-F5344CB8AC3E}">
        <p14:creationId xmlns:p14="http://schemas.microsoft.com/office/powerpoint/2010/main" val="38325609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362;p58">
            <a:extLst>
              <a:ext uri="{FF2B5EF4-FFF2-40B4-BE49-F238E27FC236}">
                <a16:creationId xmlns:a16="http://schemas.microsoft.com/office/drawing/2014/main" id="{DD6F98AC-2A75-0940-83EF-BDCC01016447}"/>
              </a:ext>
            </a:extLst>
          </p:cNvPr>
          <p:cNvGraphicFramePr/>
          <p:nvPr>
            <p:extLst>
              <p:ext uri="{D42A27DB-BD31-4B8C-83A1-F6EECF244321}">
                <p14:modId xmlns:p14="http://schemas.microsoft.com/office/powerpoint/2010/main" val="3207019977"/>
              </p:ext>
            </p:extLst>
          </p:nvPr>
        </p:nvGraphicFramePr>
        <p:xfrm>
          <a:off x="558800" y="1248674"/>
          <a:ext cx="11074400" cy="5265015"/>
        </p:xfrm>
        <a:graphic>
          <a:graphicData uri="http://schemas.openxmlformats.org/drawingml/2006/table">
            <a:tbl>
              <a:tblPr firstRow="1" firstCol="1" bandRow="1">
                <a:tableStyleId>{85BE263C-DBD7-4A20-BB59-AAB30ACAA65A}</a:tableStyleId>
              </a:tblPr>
              <a:tblGrid>
                <a:gridCol w="1544181">
                  <a:extLst>
                    <a:ext uri="{9D8B030D-6E8A-4147-A177-3AD203B41FA5}">
                      <a16:colId xmlns:a16="http://schemas.microsoft.com/office/drawing/2014/main" val="20000"/>
                    </a:ext>
                  </a:extLst>
                </a:gridCol>
                <a:gridCol w="2157475">
                  <a:extLst>
                    <a:ext uri="{9D8B030D-6E8A-4147-A177-3AD203B41FA5}">
                      <a16:colId xmlns:a16="http://schemas.microsoft.com/office/drawing/2014/main" val="20001"/>
                    </a:ext>
                  </a:extLst>
                </a:gridCol>
                <a:gridCol w="7372744">
                  <a:extLst>
                    <a:ext uri="{9D8B030D-6E8A-4147-A177-3AD203B41FA5}">
                      <a16:colId xmlns:a16="http://schemas.microsoft.com/office/drawing/2014/main" val="20002"/>
                    </a:ext>
                  </a:extLst>
                </a:gridCol>
              </a:tblGrid>
              <a:tr h="687528">
                <a:tc>
                  <a:txBody>
                    <a:bodyPr/>
                    <a:lstStyle/>
                    <a:p>
                      <a:pPr marL="0" marR="0" lvl="0" indent="0" algn="ctr" rtl="0">
                        <a:lnSpc>
                          <a:spcPct val="100000"/>
                        </a:lnSpc>
                        <a:spcBef>
                          <a:spcPts val="600"/>
                        </a:spcBef>
                        <a:spcAft>
                          <a:spcPts val="0"/>
                        </a:spcAft>
                        <a:buNone/>
                      </a:pPr>
                      <a:r>
                        <a:rPr lang="en-US" sz="2000" u="none" strike="noStrike" cap="none" dirty="0"/>
                        <a:t>BNI Steps</a:t>
                      </a:r>
                      <a:endParaRPr sz="2000" b="1" u="none" strike="noStrike" cap="none" dirty="0">
                        <a:solidFill>
                          <a:srgbClr val="FFFFFF"/>
                        </a:solidFill>
                        <a:latin typeface="Arial"/>
                        <a:ea typeface="Arial"/>
                        <a:cs typeface="Arial"/>
                        <a:sym typeface="Arial"/>
                      </a:endParaRPr>
                    </a:p>
                  </a:txBody>
                  <a:tcPr marL="137160" marR="137160" marT="137160" marB="137160" anchor="ctr"/>
                </a:tc>
                <a:tc>
                  <a:txBody>
                    <a:bodyPr/>
                    <a:lstStyle/>
                    <a:p>
                      <a:pPr marL="0" marR="0" lvl="0" indent="0" algn="ctr" rtl="0">
                        <a:lnSpc>
                          <a:spcPct val="100000"/>
                        </a:lnSpc>
                        <a:spcBef>
                          <a:spcPts val="600"/>
                        </a:spcBef>
                        <a:spcAft>
                          <a:spcPts val="0"/>
                        </a:spcAft>
                        <a:buNone/>
                      </a:pPr>
                      <a:r>
                        <a:rPr lang="en-US" sz="2000" u="none" strike="noStrike" cap="none"/>
                        <a:t>Elements</a:t>
                      </a:r>
                      <a:endParaRPr sz="2000" b="1" u="none" strike="noStrike" cap="none">
                        <a:solidFill>
                          <a:srgbClr val="FFFFFF"/>
                        </a:solidFill>
                        <a:latin typeface="Arial"/>
                        <a:ea typeface="Arial"/>
                        <a:cs typeface="Arial"/>
                        <a:sym typeface="Arial"/>
                      </a:endParaRPr>
                    </a:p>
                  </a:txBody>
                  <a:tcPr marL="137160" marR="137160" marT="137160" marB="137160" anchor="ctr"/>
                </a:tc>
                <a:tc>
                  <a:txBody>
                    <a:bodyPr/>
                    <a:lstStyle/>
                    <a:p>
                      <a:pPr marL="0" marR="0" lvl="0" indent="0" algn="ctr" rtl="0">
                        <a:lnSpc>
                          <a:spcPct val="100000"/>
                        </a:lnSpc>
                        <a:spcBef>
                          <a:spcPts val="600"/>
                        </a:spcBef>
                        <a:spcAft>
                          <a:spcPts val="0"/>
                        </a:spcAft>
                        <a:buNone/>
                      </a:pPr>
                      <a:r>
                        <a:rPr lang="en-US" sz="2000" u="none" strike="noStrike" cap="none" dirty="0"/>
                        <a:t>Example Dialogue</a:t>
                      </a:r>
                      <a:endParaRPr sz="2000" b="1" u="none" strike="noStrike" cap="none" dirty="0">
                        <a:solidFill>
                          <a:srgbClr val="FFFFFF"/>
                        </a:solidFill>
                        <a:latin typeface="Arial"/>
                        <a:ea typeface="Arial"/>
                        <a:cs typeface="Arial"/>
                        <a:sym typeface="Arial"/>
                      </a:endParaRPr>
                    </a:p>
                  </a:txBody>
                  <a:tcPr marL="137160" marR="137160" marT="137160" marB="137160" anchor="ctr"/>
                </a:tc>
                <a:extLst>
                  <a:ext uri="{0D108BD9-81ED-4DB2-BD59-A6C34878D82A}">
                    <a16:rowId xmlns:a16="http://schemas.microsoft.com/office/drawing/2014/main" val="10000"/>
                  </a:ext>
                </a:extLst>
              </a:tr>
              <a:tr h="4577487">
                <a:tc>
                  <a:txBody>
                    <a:bodyPr/>
                    <a:lstStyle/>
                    <a:p>
                      <a:pPr marL="0" marR="0" lvl="0" indent="0" algn="ctr" rtl="0">
                        <a:lnSpc>
                          <a:spcPct val="100000"/>
                        </a:lnSpc>
                        <a:spcBef>
                          <a:spcPts val="600"/>
                        </a:spcBef>
                        <a:spcAft>
                          <a:spcPts val="0"/>
                        </a:spcAft>
                        <a:buNone/>
                      </a:pPr>
                      <a:r>
                        <a:rPr lang="en-US" sz="2000" u="none" strike="noStrike" cap="none" dirty="0"/>
                        <a:t>Feedback</a:t>
                      </a:r>
                      <a:endParaRPr sz="2000" b="1" u="none" strike="noStrike" cap="none" dirty="0">
                        <a:latin typeface="Arial"/>
                        <a:ea typeface="Arial"/>
                        <a:cs typeface="Arial"/>
                        <a:sym typeface="Arial"/>
                      </a:endParaRPr>
                    </a:p>
                  </a:txBody>
                  <a:tcPr marL="137160" marR="137160" marT="137160" marB="137160" anchor="ctr"/>
                </a:tc>
                <a:tc>
                  <a:txBody>
                    <a:bodyPr/>
                    <a:lstStyle/>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dirty="0"/>
                        <a:t>Ask permission</a:t>
                      </a:r>
                      <a:endParaRPr sz="2000" dirty="0"/>
                    </a:p>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dirty="0"/>
                        <a:t>Provide information</a:t>
                      </a:r>
                      <a:endParaRPr sz="2000" dirty="0"/>
                    </a:p>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dirty="0"/>
                        <a:t>Elicit response </a:t>
                      </a:r>
                      <a:endParaRPr sz="2000" u="none" strike="noStrike" cap="none" dirty="0">
                        <a:solidFill>
                          <a:srgbClr val="000000"/>
                        </a:solidFill>
                        <a:latin typeface="Arial"/>
                        <a:ea typeface="Arial"/>
                        <a:cs typeface="Arial"/>
                        <a:sym typeface="Arial"/>
                      </a:endParaRPr>
                    </a:p>
                  </a:txBody>
                  <a:tcPr marL="137160" marR="137160" marT="137160" marB="137160">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rtl="0">
                        <a:lnSpc>
                          <a:spcPct val="100000"/>
                        </a:lnSpc>
                        <a:spcBef>
                          <a:spcPts val="1800"/>
                        </a:spcBef>
                        <a:spcAft>
                          <a:spcPts val="0"/>
                        </a:spcAft>
                        <a:buNone/>
                      </a:pPr>
                      <a:r>
                        <a:rPr lang="en-US" sz="2000" i="1" u="none" strike="noStrike" cap="none" dirty="0"/>
                        <a:t>“I have some information about the guidelines for low-risk drinking, would you mind if I shared them with you?”</a:t>
                      </a:r>
                      <a:endParaRPr sz="2000" i="1" dirty="0"/>
                    </a:p>
                    <a:p>
                      <a:pPr marL="0" marR="0" lvl="0" indent="0" algn="l" rtl="0">
                        <a:lnSpc>
                          <a:spcPct val="100000"/>
                        </a:lnSpc>
                        <a:spcBef>
                          <a:spcPts val="1800"/>
                        </a:spcBef>
                        <a:spcAft>
                          <a:spcPts val="0"/>
                        </a:spcAft>
                        <a:buNone/>
                      </a:pPr>
                      <a:r>
                        <a:rPr lang="en-US" sz="2000" i="1" u="none" strike="noStrike" cap="none" dirty="0"/>
                        <a:t>“We know that for adolescents drinking alcohol and using other substances such as marijuana, prescription and over-the-counter medications can put you at risk for problems in school, accidents, and injuries especially in combination with other drugs or medication. [Insert medical information.] It can also lead to problems with the law or with relationships in your life.”</a:t>
                      </a:r>
                      <a:endParaRPr sz="2000" i="1" dirty="0"/>
                    </a:p>
                    <a:p>
                      <a:pPr marL="0" marR="0" lvl="0" indent="0" algn="l" rtl="0">
                        <a:lnSpc>
                          <a:spcPct val="100000"/>
                        </a:lnSpc>
                        <a:spcBef>
                          <a:spcPts val="1800"/>
                        </a:spcBef>
                        <a:spcAft>
                          <a:spcPts val="0"/>
                        </a:spcAft>
                        <a:buNone/>
                      </a:pPr>
                      <a:r>
                        <a:rPr lang="en-US" sz="2000" i="1" u="none" strike="noStrike" cap="none" dirty="0"/>
                        <a:t>“What are your thoughts on that?”</a:t>
                      </a:r>
                      <a:endParaRPr lang="en-US" sz="2000" i="1" dirty="0"/>
                    </a:p>
                    <a:p>
                      <a:pPr marL="0" marR="0" lvl="0" indent="0" algn="l" rtl="0">
                        <a:lnSpc>
                          <a:spcPct val="100000"/>
                        </a:lnSpc>
                        <a:spcBef>
                          <a:spcPts val="1800"/>
                        </a:spcBef>
                        <a:spcAft>
                          <a:spcPts val="0"/>
                        </a:spcAft>
                        <a:buNone/>
                      </a:pPr>
                      <a:r>
                        <a:rPr lang="en-US" sz="2000" i="1" u="none" strike="noStrike" cap="none" dirty="0"/>
                        <a:t>“In what ways is this information relevant to you”?</a:t>
                      </a:r>
                      <a:endParaRPr lang="en-US" sz="2000" i="1" u="none" strike="noStrike" cap="none" dirty="0">
                        <a:latin typeface="Arial"/>
                        <a:ea typeface="Arial"/>
                        <a:cs typeface="Arial"/>
                        <a:sym typeface="Arial"/>
                      </a:endParaRPr>
                    </a:p>
                  </a:txBody>
                  <a:tcPr marL="137160" marR="137160" marT="137160" marB="13716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3"/>
                  </a:ext>
                </a:extLst>
              </a:tr>
            </a:tbl>
          </a:graphicData>
        </a:graphic>
      </p:graphicFrame>
      <p:sp>
        <p:nvSpPr>
          <p:cNvPr id="7" name="Text Placeholder 4">
            <a:extLst>
              <a:ext uri="{FF2B5EF4-FFF2-40B4-BE49-F238E27FC236}">
                <a16:creationId xmlns:a16="http://schemas.microsoft.com/office/drawing/2014/main" id="{F87922FF-BE72-7E41-A869-8BD48DB4FF00}"/>
              </a:ext>
            </a:extLst>
          </p:cNvPr>
          <p:cNvSpPr>
            <a:spLocks noGrp="1"/>
          </p:cNvSpPr>
          <p:nvPr>
            <p:ph type="body" sz="quarter" idx="11"/>
          </p:nvPr>
        </p:nvSpPr>
        <p:spPr>
          <a:xfrm>
            <a:off x="1213784" y="505027"/>
            <a:ext cx="9764430" cy="569363"/>
          </a:xfrm>
        </p:spPr>
        <p:txBody>
          <a:bodyPr/>
          <a:lstStyle/>
          <a:p>
            <a:r>
              <a:rPr lang="en-US" dirty="0"/>
              <a:t>BNI Adolescent Algorithm (cont.)</a:t>
            </a:r>
          </a:p>
        </p:txBody>
      </p:sp>
    </p:spTree>
    <p:extLst>
      <p:ext uri="{BB962C8B-B14F-4D97-AF65-F5344CB8AC3E}">
        <p14:creationId xmlns:p14="http://schemas.microsoft.com/office/powerpoint/2010/main" val="34421136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362;p58">
            <a:extLst>
              <a:ext uri="{FF2B5EF4-FFF2-40B4-BE49-F238E27FC236}">
                <a16:creationId xmlns:a16="http://schemas.microsoft.com/office/drawing/2014/main" id="{DD6F98AC-2A75-0940-83EF-BDCC01016447}"/>
              </a:ext>
            </a:extLst>
          </p:cNvPr>
          <p:cNvGraphicFramePr/>
          <p:nvPr>
            <p:extLst>
              <p:ext uri="{D42A27DB-BD31-4B8C-83A1-F6EECF244321}">
                <p14:modId xmlns:p14="http://schemas.microsoft.com/office/powerpoint/2010/main" val="2756165395"/>
              </p:ext>
            </p:extLst>
          </p:nvPr>
        </p:nvGraphicFramePr>
        <p:xfrm>
          <a:off x="615244" y="1293828"/>
          <a:ext cx="10961512" cy="5207289"/>
        </p:xfrm>
        <a:graphic>
          <a:graphicData uri="http://schemas.openxmlformats.org/drawingml/2006/table">
            <a:tbl>
              <a:tblPr firstRow="1" firstCol="1" bandRow="1">
                <a:tableStyleId>{85BE263C-DBD7-4A20-BB59-AAB30ACAA65A}</a:tableStyleId>
              </a:tblPr>
              <a:tblGrid>
                <a:gridCol w="1545344">
                  <a:extLst>
                    <a:ext uri="{9D8B030D-6E8A-4147-A177-3AD203B41FA5}">
                      <a16:colId xmlns:a16="http://schemas.microsoft.com/office/drawing/2014/main" val="20000"/>
                    </a:ext>
                  </a:extLst>
                </a:gridCol>
                <a:gridCol w="2055812">
                  <a:extLst>
                    <a:ext uri="{9D8B030D-6E8A-4147-A177-3AD203B41FA5}">
                      <a16:colId xmlns:a16="http://schemas.microsoft.com/office/drawing/2014/main" val="20001"/>
                    </a:ext>
                  </a:extLst>
                </a:gridCol>
                <a:gridCol w="7360356">
                  <a:extLst>
                    <a:ext uri="{9D8B030D-6E8A-4147-A177-3AD203B41FA5}">
                      <a16:colId xmlns:a16="http://schemas.microsoft.com/office/drawing/2014/main" val="20002"/>
                    </a:ext>
                  </a:extLst>
                </a:gridCol>
              </a:tblGrid>
              <a:tr h="665769">
                <a:tc>
                  <a:txBody>
                    <a:bodyPr/>
                    <a:lstStyle/>
                    <a:p>
                      <a:pPr marL="0" marR="0" lvl="0" indent="0" algn="ctr" rtl="0">
                        <a:lnSpc>
                          <a:spcPct val="100000"/>
                        </a:lnSpc>
                        <a:spcBef>
                          <a:spcPts val="600"/>
                        </a:spcBef>
                        <a:spcAft>
                          <a:spcPts val="0"/>
                        </a:spcAft>
                        <a:buNone/>
                      </a:pPr>
                      <a:r>
                        <a:rPr lang="en-US" sz="2000" u="none" strike="noStrike" cap="none" dirty="0"/>
                        <a:t>BNI Steps</a:t>
                      </a:r>
                      <a:endParaRPr sz="2000" b="1" u="none" strike="noStrike" cap="none" dirty="0">
                        <a:solidFill>
                          <a:srgbClr val="FFFFFF"/>
                        </a:solidFill>
                        <a:latin typeface="Arial"/>
                        <a:ea typeface="Arial"/>
                        <a:cs typeface="Arial"/>
                        <a:sym typeface="Arial"/>
                      </a:endParaRPr>
                    </a:p>
                  </a:txBody>
                  <a:tcPr marL="137160" marR="137160" marT="137160" marB="137160" anchor="ctr"/>
                </a:tc>
                <a:tc>
                  <a:txBody>
                    <a:bodyPr/>
                    <a:lstStyle/>
                    <a:p>
                      <a:pPr marL="0" marR="0" lvl="0" indent="0" algn="ctr" rtl="0">
                        <a:lnSpc>
                          <a:spcPct val="100000"/>
                        </a:lnSpc>
                        <a:spcBef>
                          <a:spcPts val="600"/>
                        </a:spcBef>
                        <a:spcAft>
                          <a:spcPts val="0"/>
                        </a:spcAft>
                        <a:buNone/>
                      </a:pPr>
                      <a:r>
                        <a:rPr lang="en-US" sz="2000" u="none" strike="noStrike" cap="none"/>
                        <a:t>Elements</a:t>
                      </a:r>
                      <a:endParaRPr sz="2000" b="1" u="none" strike="noStrike" cap="none">
                        <a:solidFill>
                          <a:srgbClr val="FFFFFF"/>
                        </a:solidFill>
                        <a:latin typeface="Arial"/>
                        <a:ea typeface="Arial"/>
                        <a:cs typeface="Arial"/>
                        <a:sym typeface="Arial"/>
                      </a:endParaRPr>
                    </a:p>
                  </a:txBody>
                  <a:tcPr marL="137160" marR="137160" marT="137160" marB="137160" anchor="ctr"/>
                </a:tc>
                <a:tc>
                  <a:txBody>
                    <a:bodyPr/>
                    <a:lstStyle/>
                    <a:p>
                      <a:pPr marL="0" marR="0" lvl="0" indent="0" algn="ctr" rtl="0">
                        <a:lnSpc>
                          <a:spcPct val="100000"/>
                        </a:lnSpc>
                        <a:spcBef>
                          <a:spcPts val="600"/>
                        </a:spcBef>
                        <a:spcAft>
                          <a:spcPts val="0"/>
                        </a:spcAft>
                        <a:buNone/>
                      </a:pPr>
                      <a:r>
                        <a:rPr lang="en-US" sz="2000" u="none" strike="noStrike" cap="none" dirty="0"/>
                        <a:t>Example Dialogue</a:t>
                      </a:r>
                      <a:endParaRPr sz="2000" b="1" u="none" strike="noStrike" cap="none" dirty="0">
                        <a:solidFill>
                          <a:srgbClr val="FFFFFF"/>
                        </a:solidFill>
                        <a:latin typeface="Arial"/>
                        <a:ea typeface="Arial"/>
                        <a:cs typeface="Arial"/>
                        <a:sym typeface="Arial"/>
                      </a:endParaRPr>
                    </a:p>
                  </a:txBody>
                  <a:tcPr marL="137160" marR="137160" marT="137160" marB="137160" anchor="ctr"/>
                </a:tc>
                <a:extLst>
                  <a:ext uri="{0D108BD9-81ED-4DB2-BD59-A6C34878D82A}">
                    <a16:rowId xmlns:a16="http://schemas.microsoft.com/office/drawing/2014/main" val="10000"/>
                  </a:ext>
                </a:extLst>
              </a:tr>
              <a:tr h="4520224">
                <a:tc>
                  <a:txBody>
                    <a:bodyPr/>
                    <a:lstStyle/>
                    <a:p>
                      <a:pPr marL="0" marR="0" lvl="0" indent="0" algn="ctr" rtl="0">
                        <a:lnSpc>
                          <a:spcPct val="100000"/>
                        </a:lnSpc>
                        <a:spcBef>
                          <a:spcPts val="600"/>
                        </a:spcBef>
                        <a:spcAft>
                          <a:spcPts val="0"/>
                        </a:spcAft>
                        <a:buNone/>
                      </a:pPr>
                      <a:r>
                        <a:rPr lang="en-US" sz="2000" b="1" u="none" strike="noStrike" cap="none" dirty="0">
                          <a:sym typeface="Arial"/>
                        </a:rPr>
                        <a:t>Readiness Ruler</a:t>
                      </a:r>
                      <a:endParaRPr sz="2000" b="1" u="none" strike="noStrike" cap="none" dirty="0">
                        <a:latin typeface="+mn-lt"/>
                        <a:ea typeface="Arial"/>
                        <a:cs typeface="Arial"/>
                        <a:sym typeface="Arial"/>
                      </a:endParaRPr>
                    </a:p>
                  </a:txBody>
                  <a:tcPr marL="137160" marR="137160" marT="137160" marB="137160" anchor="ctr"/>
                </a:tc>
                <a:tc>
                  <a:txBody>
                    <a:bodyPr/>
                    <a:lstStyle/>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dirty="0">
                          <a:solidFill>
                            <a:srgbClr val="000000"/>
                          </a:solidFill>
                          <a:sym typeface="Arial"/>
                        </a:rPr>
                        <a:t>Readiness ruler</a:t>
                      </a:r>
                      <a:endParaRPr sz="2000" dirty="0"/>
                    </a:p>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dirty="0">
                          <a:solidFill>
                            <a:srgbClr val="000000"/>
                          </a:solidFill>
                          <a:sym typeface="Arial"/>
                        </a:rPr>
                        <a:t>Reinforce positives </a:t>
                      </a:r>
                      <a:endParaRPr sz="2000" dirty="0"/>
                    </a:p>
                    <a:p>
                      <a:pPr marL="342900" marR="0" lvl="0" indent="-342900" algn="l" rtl="0">
                        <a:lnSpc>
                          <a:spcPct val="100000"/>
                        </a:lnSpc>
                        <a:spcBef>
                          <a:spcPts val="1800"/>
                        </a:spcBef>
                        <a:spcAft>
                          <a:spcPts val="0"/>
                        </a:spcAft>
                        <a:buClr>
                          <a:srgbClr val="375D9D"/>
                        </a:buClr>
                        <a:buSzPts val="800"/>
                        <a:buFont typeface="Arial"/>
                        <a:buChar char="■"/>
                      </a:pPr>
                      <a:r>
                        <a:rPr lang="en-US" sz="2000" u="none" strike="noStrike" cap="none" dirty="0">
                          <a:solidFill>
                            <a:srgbClr val="000000"/>
                          </a:solidFill>
                          <a:sym typeface="Arial"/>
                        </a:rPr>
                        <a:t>Envisioning change</a:t>
                      </a:r>
                      <a:endParaRPr sz="2000" dirty="0">
                        <a:latin typeface="+mn-lt"/>
                      </a:endParaRPr>
                    </a:p>
                  </a:txBody>
                  <a:tcPr marL="137160" marR="137160" marT="137160" marB="137160">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rtl="0">
                        <a:lnSpc>
                          <a:spcPct val="100000"/>
                        </a:lnSpc>
                        <a:spcBef>
                          <a:spcPts val="1800"/>
                        </a:spcBef>
                        <a:spcAft>
                          <a:spcPts val="0"/>
                        </a:spcAft>
                        <a:buNone/>
                      </a:pPr>
                      <a:r>
                        <a:rPr lang="en-US" sz="2000" i="1" u="none" strike="noStrike" cap="none" dirty="0">
                          <a:sym typeface="Arial"/>
                        </a:rPr>
                        <a:t>“To help me better understand how you feel about making a change in your use of (X), [show readiness ruler]… On a scale from 1-10, how ready are you to change any aspect related to your use of (X)?”</a:t>
                      </a:r>
                      <a:endParaRPr sz="2000" i="1" dirty="0"/>
                    </a:p>
                    <a:p>
                      <a:pPr marL="0" marR="0" lvl="0" indent="0" algn="l" rtl="0">
                        <a:lnSpc>
                          <a:spcPct val="100000"/>
                        </a:lnSpc>
                        <a:spcBef>
                          <a:spcPts val="1800"/>
                        </a:spcBef>
                        <a:spcAft>
                          <a:spcPts val="0"/>
                        </a:spcAft>
                        <a:buNone/>
                      </a:pPr>
                      <a:r>
                        <a:rPr lang="en-US" sz="2000" i="1" u="none" strike="noStrike" cap="none" dirty="0">
                          <a:sym typeface="Arial"/>
                        </a:rPr>
                        <a:t>“That’s great! It mean’s your ___% ready to make a change.”</a:t>
                      </a:r>
                      <a:endParaRPr sz="2000" i="1" dirty="0"/>
                    </a:p>
                    <a:p>
                      <a:pPr marL="0" marR="0" lvl="0" indent="0" algn="l" rtl="0">
                        <a:lnSpc>
                          <a:spcPct val="100000"/>
                        </a:lnSpc>
                        <a:spcBef>
                          <a:spcPts val="1800"/>
                        </a:spcBef>
                        <a:spcAft>
                          <a:spcPts val="0"/>
                        </a:spcAft>
                        <a:buNone/>
                      </a:pPr>
                      <a:r>
                        <a:rPr lang="en-US" sz="2000" i="1" u="none" strike="noStrike" cap="none" dirty="0">
                          <a:sym typeface="Arial"/>
                        </a:rPr>
                        <a:t>“Why did you choose that number and not a lower one like a 1 or a 2?”</a:t>
                      </a:r>
                      <a:endParaRPr sz="2000" i="1" dirty="0"/>
                    </a:p>
                    <a:p>
                      <a:pPr marL="0" marR="0" lvl="0" indent="0" algn="l" rtl="0">
                        <a:lnSpc>
                          <a:spcPct val="100000"/>
                        </a:lnSpc>
                        <a:spcBef>
                          <a:spcPts val="1800"/>
                        </a:spcBef>
                        <a:spcAft>
                          <a:spcPts val="0"/>
                        </a:spcAft>
                        <a:buNone/>
                      </a:pPr>
                      <a:r>
                        <a:rPr lang="en-US" sz="2000" i="1" u="none" strike="noStrike" cap="none" dirty="0">
                          <a:sym typeface="Arial"/>
                        </a:rPr>
                        <a:t>“What would have to be different for you to choose a higher number?”</a:t>
                      </a:r>
                      <a:endParaRPr sz="2000" i="1" dirty="0"/>
                    </a:p>
                    <a:p>
                      <a:pPr marL="0" marR="0" lvl="0" indent="0" algn="l" rtl="0">
                        <a:lnSpc>
                          <a:spcPct val="100000"/>
                        </a:lnSpc>
                        <a:spcBef>
                          <a:spcPts val="1800"/>
                        </a:spcBef>
                        <a:spcAft>
                          <a:spcPts val="0"/>
                        </a:spcAft>
                        <a:buNone/>
                      </a:pPr>
                      <a:r>
                        <a:rPr lang="en-US" sz="2000" i="1" u="none" strike="noStrike" cap="none" dirty="0">
                          <a:sym typeface="Arial"/>
                        </a:rPr>
                        <a:t>“It sounds like you have reasons to change.”</a:t>
                      </a:r>
                      <a:endParaRPr sz="2000" i="1" dirty="0">
                        <a:latin typeface="+mn-lt"/>
                      </a:endParaRPr>
                    </a:p>
                  </a:txBody>
                  <a:tcPr marL="137160" marR="137160" marT="137160" marB="13716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818803321"/>
                  </a:ext>
                </a:extLst>
              </a:tr>
            </a:tbl>
          </a:graphicData>
        </a:graphic>
      </p:graphicFrame>
      <p:sp>
        <p:nvSpPr>
          <p:cNvPr id="7" name="Text Placeholder 4">
            <a:extLst>
              <a:ext uri="{FF2B5EF4-FFF2-40B4-BE49-F238E27FC236}">
                <a16:creationId xmlns:a16="http://schemas.microsoft.com/office/drawing/2014/main" id="{982BC61D-E117-D645-BE40-5C98A0A5FD65}"/>
              </a:ext>
            </a:extLst>
          </p:cNvPr>
          <p:cNvSpPr>
            <a:spLocks noGrp="1"/>
          </p:cNvSpPr>
          <p:nvPr>
            <p:ph type="body" sz="quarter" idx="11"/>
          </p:nvPr>
        </p:nvSpPr>
        <p:spPr>
          <a:xfrm>
            <a:off x="1213784" y="505027"/>
            <a:ext cx="9764430" cy="569363"/>
          </a:xfrm>
        </p:spPr>
        <p:txBody>
          <a:bodyPr/>
          <a:lstStyle/>
          <a:p>
            <a:r>
              <a:rPr lang="en-US" dirty="0"/>
              <a:t>BNI Adolescent Algorithm (cont.)</a:t>
            </a:r>
          </a:p>
        </p:txBody>
      </p:sp>
    </p:spTree>
    <p:extLst>
      <p:ext uri="{BB962C8B-B14F-4D97-AF65-F5344CB8AC3E}">
        <p14:creationId xmlns:p14="http://schemas.microsoft.com/office/powerpoint/2010/main" val="19070170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CF12A3-BEB2-4D02-8BA3-7355FEBA4866}"/>
              </a:ext>
            </a:extLst>
          </p:cNvPr>
          <p:cNvSpPr>
            <a:spLocks noGrp="1"/>
          </p:cNvSpPr>
          <p:nvPr>
            <p:ph type="body" sz="quarter" idx="11"/>
          </p:nvPr>
        </p:nvSpPr>
        <p:spPr>
          <a:xfrm>
            <a:off x="1213784" y="505027"/>
            <a:ext cx="9764430" cy="569363"/>
          </a:xfrm>
        </p:spPr>
        <p:txBody>
          <a:bodyPr/>
          <a:lstStyle/>
          <a:p>
            <a:r>
              <a:rPr lang="en-US" dirty="0"/>
              <a:t>BNI Adolescent Algorithm (cont.)</a:t>
            </a:r>
          </a:p>
        </p:txBody>
      </p:sp>
      <p:graphicFrame>
        <p:nvGraphicFramePr>
          <p:cNvPr id="4" name="Google Shape;369;p59">
            <a:extLst>
              <a:ext uri="{FF2B5EF4-FFF2-40B4-BE49-F238E27FC236}">
                <a16:creationId xmlns:a16="http://schemas.microsoft.com/office/drawing/2014/main" id="{EDC0FECE-99F5-B944-B330-4B6FECF96E8C}"/>
              </a:ext>
            </a:extLst>
          </p:cNvPr>
          <p:cNvGraphicFramePr/>
          <p:nvPr>
            <p:extLst>
              <p:ext uri="{D42A27DB-BD31-4B8C-83A1-F6EECF244321}">
                <p14:modId xmlns:p14="http://schemas.microsoft.com/office/powerpoint/2010/main" val="3176806447"/>
              </p:ext>
            </p:extLst>
          </p:nvPr>
        </p:nvGraphicFramePr>
        <p:xfrm>
          <a:off x="742812" y="1298220"/>
          <a:ext cx="11054077" cy="5104096"/>
        </p:xfrm>
        <a:graphic>
          <a:graphicData uri="http://schemas.openxmlformats.org/drawingml/2006/table">
            <a:tbl>
              <a:tblPr firstRow="1" firstCol="1" bandRow="1">
                <a:tableStyleId>{85BE263C-DBD7-4A20-BB59-AAB30ACAA65A}</a:tableStyleId>
              </a:tblPr>
              <a:tblGrid>
                <a:gridCol w="1575822">
                  <a:extLst>
                    <a:ext uri="{9D8B030D-6E8A-4147-A177-3AD203B41FA5}">
                      <a16:colId xmlns:a16="http://schemas.microsoft.com/office/drawing/2014/main" val="20000"/>
                    </a:ext>
                  </a:extLst>
                </a:gridCol>
                <a:gridCol w="2226202">
                  <a:extLst>
                    <a:ext uri="{9D8B030D-6E8A-4147-A177-3AD203B41FA5}">
                      <a16:colId xmlns:a16="http://schemas.microsoft.com/office/drawing/2014/main" val="20001"/>
                    </a:ext>
                  </a:extLst>
                </a:gridCol>
                <a:gridCol w="7252053">
                  <a:extLst>
                    <a:ext uri="{9D8B030D-6E8A-4147-A177-3AD203B41FA5}">
                      <a16:colId xmlns:a16="http://schemas.microsoft.com/office/drawing/2014/main" val="20002"/>
                    </a:ext>
                  </a:extLst>
                </a:gridCol>
              </a:tblGrid>
              <a:tr h="638776">
                <a:tc>
                  <a:txBody>
                    <a:bodyPr/>
                    <a:lstStyle/>
                    <a:p>
                      <a:pPr marL="0" marR="0" lvl="0" indent="0" algn="ctr" rtl="0">
                        <a:lnSpc>
                          <a:spcPct val="100000"/>
                        </a:lnSpc>
                        <a:spcBef>
                          <a:spcPts val="600"/>
                        </a:spcBef>
                        <a:spcAft>
                          <a:spcPts val="0"/>
                        </a:spcAft>
                        <a:buNone/>
                      </a:pPr>
                      <a:r>
                        <a:rPr lang="en-US" sz="2000" u="none" strike="noStrike" cap="none" dirty="0"/>
                        <a:t>BNI Steps</a:t>
                      </a:r>
                      <a:endParaRPr sz="2000" b="1" u="none" strike="noStrike" cap="none" dirty="0">
                        <a:solidFill>
                          <a:srgbClr val="FFFFFF"/>
                        </a:solidFill>
                        <a:latin typeface="+mn-lt"/>
                        <a:ea typeface="Arial"/>
                        <a:cs typeface="Arial"/>
                        <a:sym typeface="Arial"/>
                      </a:endParaRPr>
                    </a:p>
                  </a:txBody>
                  <a:tcPr marL="137160" marR="137160" marT="137160" marB="137160" anchor="ctr"/>
                </a:tc>
                <a:tc>
                  <a:txBody>
                    <a:bodyPr/>
                    <a:lstStyle/>
                    <a:p>
                      <a:pPr marL="0" marR="0" lvl="0" indent="0" algn="ctr" rtl="0">
                        <a:lnSpc>
                          <a:spcPct val="100000"/>
                        </a:lnSpc>
                        <a:spcBef>
                          <a:spcPts val="600"/>
                        </a:spcBef>
                        <a:spcAft>
                          <a:spcPts val="0"/>
                        </a:spcAft>
                        <a:buNone/>
                      </a:pPr>
                      <a:r>
                        <a:rPr lang="en-US" sz="2000" u="none" strike="noStrike" cap="none"/>
                        <a:t>Elements</a:t>
                      </a:r>
                      <a:endParaRPr sz="2000" b="1" u="none" strike="noStrike" cap="none">
                        <a:solidFill>
                          <a:srgbClr val="FFFFFF"/>
                        </a:solidFill>
                        <a:latin typeface="+mn-lt"/>
                        <a:ea typeface="Arial"/>
                        <a:cs typeface="Arial"/>
                        <a:sym typeface="Arial"/>
                      </a:endParaRPr>
                    </a:p>
                  </a:txBody>
                  <a:tcPr marL="137160" marR="137160" marT="137160" marB="137160" anchor="ctr"/>
                </a:tc>
                <a:tc>
                  <a:txBody>
                    <a:bodyPr/>
                    <a:lstStyle/>
                    <a:p>
                      <a:pPr marL="0" marR="0" lvl="0" indent="0" algn="ctr" rtl="0">
                        <a:lnSpc>
                          <a:spcPct val="100000"/>
                        </a:lnSpc>
                        <a:spcBef>
                          <a:spcPts val="600"/>
                        </a:spcBef>
                        <a:spcAft>
                          <a:spcPts val="0"/>
                        </a:spcAft>
                        <a:buNone/>
                      </a:pPr>
                      <a:r>
                        <a:rPr lang="en-US" sz="2000" u="none" strike="noStrike" cap="none" dirty="0"/>
                        <a:t>Example Dialogue</a:t>
                      </a:r>
                      <a:endParaRPr sz="2000" b="1" u="none" strike="noStrike" cap="none" dirty="0">
                        <a:solidFill>
                          <a:srgbClr val="FFFFFF"/>
                        </a:solidFill>
                        <a:latin typeface="+mn-lt"/>
                        <a:ea typeface="Arial"/>
                        <a:cs typeface="Arial"/>
                        <a:sym typeface="Arial"/>
                      </a:endParaRPr>
                    </a:p>
                  </a:txBody>
                  <a:tcPr marL="137160" marR="137160" marT="137160" marB="137160" anchor="ctr"/>
                </a:tc>
                <a:extLst>
                  <a:ext uri="{0D108BD9-81ED-4DB2-BD59-A6C34878D82A}">
                    <a16:rowId xmlns:a16="http://schemas.microsoft.com/office/drawing/2014/main" val="10000"/>
                  </a:ext>
                </a:extLst>
              </a:tr>
              <a:tr h="4336953">
                <a:tc>
                  <a:txBody>
                    <a:bodyPr/>
                    <a:lstStyle/>
                    <a:p>
                      <a:pPr marL="0" marR="0" lvl="0" indent="0" algn="ctr" rtl="0">
                        <a:lnSpc>
                          <a:spcPct val="100000"/>
                        </a:lnSpc>
                        <a:spcBef>
                          <a:spcPts val="600"/>
                        </a:spcBef>
                        <a:spcAft>
                          <a:spcPts val="0"/>
                        </a:spcAft>
                        <a:buNone/>
                      </a:pPr>
                      <a:r>
                        <a:rPr lang="en-US" sz="2000" b="1" u="none" strike="noStrike" cap="none">
                          <a:sym typeface="Arial"/>
                        </a:rPr>
                        <a:t>Negotiate Action Plan</a:t>
                      </a:r>
                      <a:endParaRPr sz="2000" b="1" u="none" strike="noStrike" cap="none">
                        <a:latin typeface="+mn-lt"/>
                        <a:ea typeface="Arial"/>
                        <a:cs typeface="Arial"/>
                        <a:sym typeface="Arial"/>
                      </a:endParaRPr>
                    </a:p>
                  </a:txBody>
                  <a:tcPr marL="137160" marR="137160" marT="137160" marB="137160" anchor="ctr"/>
                </a:tc>
                <a:tc>
                  <a:txBody>
                    <a:bodyPr/>
                    <a:lstStyle/>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Write down Action Plan</a:t>
                      </a:r>
                      <a:endParaRPr sz="2000" dirty="0"/>
                    </a:p>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Envisioning the future</a:t>
                      </a:r>
                      <a:endParaRPr sz="2000" dirty="0"/>
                    </a:p>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Exploring challenges</a:t>
                      </a:r>
                      <a:endParaRPr sz="2000" dirty="0"/>
                    </a:p>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Drawing on past successes</a:t>
                      </a:r>
                      <a:endParaRPr sz="2000" dirty="0"/>
                    </a:p>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Benefits of change</a:t>
                      </a:r>
                      <a:endParaRPr sz="2000" dirty="0">
                        <a:latin typeface="+mn-lt"/>
                      </a:endParaRPr>
                    </a:p>
                  </a:txBody>
                  <a:tcPr marL="137160" marR="137160" marT="137160" marB="137160">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rtl="0">
                        <a:lnSpc>
                          <a:spcPct val="100000"/>
                        </a:lnSpc>
                        <a:spcBef>
                          <a:spcPts val="1800"/>
                        </a:spcBef>
                        <a:spcAft>
                          <a:spcPts val="0"/>
                        </a:spcAft>
                        <a:buNone/>
                      </a:pPr>
                      <a:r>
                        <a:rPr lang="en-US" sz="2000" i="1" u="none" strike="noStrike" cap="none" dirty="0">
                          <a:sym typeface="Arial"/>
                        </a:rPr>
                        <a:t>“What are you willing to do for now to be healthy and safe? ...What else?”</a:t>
                      </a:r>
                      <a:endParaRPr sz="2000" i="1" dirty="0"/>
                    </a:p>
                    <a:p>
                      <a:pPr marL="0" marR="0" lvl="0" indent="0" algn="l" rtl="0">
                        <a:lnSpc>
                          <a:spcPct val="100000"/>
                        </a:lnSpc>
                        <a:spcBef>
                          <a:spcPts val="1800"/>
                        </a:spcBef>
                        <a:spcAft>
                          <a:spcPts val="0"/>
                        </a:spcAft>
                        <a:buNone/>
                      </a:pPr>
                      <a:r>
                        <a:rPr lang="en-US" sz="2000" i="1" u="none" strike="noStrike" cap="none" dirty="0">
                          <a:sym typeface="Arial"/>
                        </a:rPr>
                        <a:t>(If more than 1 goal is identified): “What is the most important goal?”</a:t>
                      </a:r>
                      <a:endParaRPr sz="2000" i="1" dirty="0"/>
                    </a:p>
                    <a:p>
                      <a:pPr marL="0" marR="0" lvl="0" indent="0" algn="l" rtl="0">
                        <a:lnSpc>
                          <a:spcPct val="100000"/>
                        </a:lnSpc>
                        <a:spcBef>
                          <a:spcPts val="1800"/>
                        </a:spcBef>
                        <a:spcAft>
                          <a:spcPts val="0"/>
                        </a:spcAft>
                        <a:buNone/>
                      </a:pPr>
                      <a:r>
                        <a:rPr lang="en-US" sz="2000" i="1" u="none" strike="noStrike" cap="none" dirty="0">
                          <a:sym typeface="Arial"/>
                        </a:rPr>
                        <a:t>“What are some challenges to reaching your goal?”</a:t>
                      </a:r>
                      <a:endParaRPr sz="2000" i="1" dirty="0"/>
                    </a:p>
                    <a:p>
                      <a:pPr marL="0" marR="0" lvl="0" indent="0" algn="l" rtl="0">
                        <a:lnSpc>
                          <a:spcPct val="100000"/>
                        </a:lnSpc>
                        <a:spcBef>
                          <a:spcPts val="1800"/>
                        </a:spcBef>
                        <a:spcAft>
                          <a:spcPts val="0"/>
                        </a:spcAft>
                        <a:buNone/>
                      </a:pPr>
                      <a:r>
                        <a:rPr lang="en-US" sz="2000" i="1" u="none" strike="noStrike" cap="none" dirty="0">
                          <a:sym typeface="Arial"/>
                        </a:rPr>
                        <a:t>“Who could support you with this goal?”</a:t>
                      </a:r>
                      <a:endParaRPr sz="2000" i="1" dirty="0"/>
                    </a:p>
                    <a:p>
                      <a:pPr marL="0" marR="0" lvl="0" indent="0" algn="l" rtl="0">
                        <a:lnSpc>
                          <a:spcPct val="100000"/>
                        </a:lnSpc>
                        <a:spcBef>
                          <a:spcPts val="1800"/>
                        </a:spcBef>
                        <a:spcAft>
                          <a:spcPts val="0"/>
                        </a:spcAft>
                        <a:buNone/>
                      </a:pPr>
                      <a:r>
                        <a:rPr lang="en-US" sz="2000" i="1" u="none" strike="noStrike" cap="none" dirty="0">
                          <a:sym typeface="Arial"/>
                        </a:rPr>
                        <a:t>“How does this change fit with where you see yourself in a year? In 5 years?”</a:t>
                      </a:r>
                      <a:endParaRPr sz="2000" i="1" dirty="0"/>
                    </a:p>
                    <a:p>
                      <a:pPr marL="0" marR="0" lvl="0" indent="0" algn="l" rtl="0">
                        <a:lnSpc>
                          <a:spcPct val="100000"/>
                        </a:lnSpc>
                        <a:spcBef>
                          <a:spcPts val="1800"/>
                        </a:spcBef>
                        <a:spcAft>
                          <a:spcPts val="0"/>
                        </a:spcAft>
                        <a:buNone/>
                      </a:pPr>
                      <a:r>
                        <a:rPr lang="en-US" sz="2000" i="1" u="none" strike="noStrike" cap="none" dirty="0">
                          <a:sym typeface="Arial"/>
                        </a:rPr>
                        <a:t>“If you make these changes, how would things be better now? In 5 years?”</a:t>
                      </a:r>
                      <a:endParaRPr sz="2000" i="1" dirty="0">
                        <a:latin typeface="+mn-lt"/>
                      </a:endParaRPr>
                    </a:p>
                  </a:txBody>
                  <a:tcPr marL="137160" marR="137160" marT="137160" marB="13716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15197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369;p59">
            <a:extLst>
              <a:ext uri="{FF2B5EF4-FFF2-40B4-BE49-F238E27FC236}">
                <a16:creationId xmlns:a16="http://schemas.microsoft.com/office/drawing/2014/main" id="{EDC0FECE-99F5-B944-B330-4B6FECF96E8C}"/>
              </a:ext>
            </a:extLst>
          </p:cNvPr>
          <p:cNvGraphicFramePr/>
          <p:nvPr>
            <p:extLst>
              <p:ext uri="{D42A27DB-BD31-4B8C-83A1-F6EECF244321}">
                <p14:modId xmlns:p14="http://schemas.microsoft.com/office/powerpoint/2010/main" val="880855721"/>
              </p:ext>
            </p:extLst>
          </p:nvPr>
        </p:nvGraphicFramePr>
        <p:xfrm>
          <a:off x="323512" y="1219200"/>
          <a:ext cx="11544973" cy="5351265"/>
        </p:xfrm>
        <a:graphic>
          <a:graphicData uri="http://schemas.openxmlformats.org/drawingml/2006/table">
            <a:tbl>
              <a:tblPr firstRow="1" firstCol="1" bandRow="1">
                <a:tableStyleId>{85BE263C-DBD7-4A20-BB59-AAB30ACAA65A}</a:tableStyleId>
              </a:tblPr>
              <a:tblGrid>
                <a:gridCol w="1692567">
                  <a:extLst>
                    <a:ext uri="{9D8B030D-6E8A-4147-A177-3AD203B41FA5}">
                      <a16:colId xmlns:a16="http://schemas.microsoft.com/office/drawing/2014/main" val="20000"/>
                    </a:ext>
                  </a:extLst>
                </a:gridCol>
                <a:gridCol w="2142096">
                  <a:extLst>
                    <a:ext uri="{9D8B030D-6E8A-4147-A177-3AD203B41FA5}">
                      <a16:colId xmlns:a16="http://schemas.microsoft.com/office/drawing/2014/main" val="20001"/>
                    </a:ext>
                  </a:extLst>
                </a:gridCol>
                <a:gridCol w="7710310">
                  <a:extLst>
                    <a:ext uri="{9D8B030D-6E8A-4147-A177-3AD203B41FA5}">
                      <a16:colId xmlns:a16="http://schemas.microsoft.com/office/drawing/2014/main" val="20002"/>
                    </a:ext>
                  </a:extLst>
                </a:gridCol>
              </a:tblGrid>
              <a:tr h="504945">
                <a:tc>
                  <a:txBody>
                    <a:bodyPr/>
                    <a:lstStyle/>
                    <a:p>
                      <a:pPr marL="0" marR="0" lvl="0" indent="0" algn="ctr" rtl="0">
                        <a:lnSpc>
                          <a:spcPct val="100000"/>
                        </a:lnSpc>
                        <a:spcBef>
                          <a:spcPts val="600"/>
                        </a:spcBef>
                        <a:spcAft>
                          <a:spcPts val="0"/>
                        </a:spcAft>
                        <a:buNone/>
                      </a:pPr>
                      <a:r>
                        <a:rPr lang="en-US" sz="2000" u="none" strike="noStrike" cap="none" dirty="0"/>
                        <a:t>BNI Step</a:t>
                      </a:r>
                      <a:endParaRPr sz="2000" b="1" u="none" strike="noStrike" cap="none" dirty="0">
                        <a:solidFill>
                          <a:srgbClr val="FFFFFF"/>
                        </a:solidFill>
                        <a:latin typeface="+mn-lt"/>
                        <a:ea typeface="Arial"/>
                        <a:cs typeface="Arial"/>
                        <a:sym typeface="Arial"/>
                      </a:endParaRPr>
                    </a:p>
                  </a:txBody>
                  <a:tcPr marL="58750" marR="58750" marT="0" marB="0" anchor="ctr"/>
                </a:tc>
                <a:tc>
                  <a:txBody>
                    <a:bodyPr/>
                    <a:lstStyle/>
                    <a:p>
                      <a:pPr marL="0" marR="0" lvl="0" indent="0" algn="ctr" rtl="0">
                        <a:lnSpc>
                          <a:spcPct val="100000"/>
                        </a:lnSpc>
                        <a:spcBef>
                          <a:spcPts val="600"/>
                        </a:spcBef>
                        <a:spcAft>
                          <a:spcPts val="0"/>
                        </a:spcAft>
                        <a:buNone/>
                      </a:pPr>
                      <a:r>
                        <a:rPr lang="en-US" sz="2000" u="none" strike="noStrike" cap="none"/>
                        <a:t>Elements</a:t>
                      </a:r>
                      <a:endParaRPr sz="2000" b="1" u="none" strike="noStrike" cap="none">
                        <a:solidFill>
                          <a:srgbClr val="FFFFFF"/>
                        </a:solidFill>
                        <a:latin typeface="+mn-lt"/>
                        <a:ea typeface="Arial"/>
                        <a:cs typeface="Arial"/>
                        <a:sym typeface="Arial"/>
                      </a:endParaRPr>
                    </a:p>
                  </a:txBody>
                  <a:tcPr marL="58750" marR="58750" marT="0" marB="0" anchor="ctr"/>
                </a:tc>
                <a:tc>
                  <a:txBody>
                    <a:bodyPr/>
                    <a:lstStyle/>
                    <a:p>
                      <a:pPr marL="0" marR="0" lvl="0" indent="0" algn="ctr" rtl="0">
                        <a:lnSpc>
                          <a:spcPct val="100000"/>
                        </a:lnSpc>
                        <a:spcBef>
                          <a:spcPts val="600"/>
                        </a:spcBef>
                        <a:spcAft>
                          <a:spcPts val="0"/>
                        </a:spcAft>
                        <a:buNone/>
                      </a:pPr>
                      <a:r>
                        <a:rPr lang="en-US" sz="2000" u="none" strike="noStrike" cap="none" dirty="0"/>
                        <a:t>Example Dialogue</a:t>
                      </a:r>
                      <a:endParaRPr sz="2000" b="1" u="none" strike="noStrike" cap="none" dirty="0">
                        <a:solidFill>
                          <a:srgbClr val="FFFFFF"/>
                        </a:solidFill>
                        <a:latin typeface="+mn-lt"/>
                        <a:ea typeface="Arial"/>
                        <a:cs typeface="Arial"/>
                        <a:sym typeface="Arial"/>
                      </a:endParaRPr>
                    </a:p>
                  </a:txBody>
                  <a:tcPr marL="58750" marR="58750" marT="0" marB="0" anchor="ctr"/>
                </a:tc>
                <a:extLst>
                  <a:ext uri="{0D108BD9-81ED-4DB2-BD59-A6C34878D82A}">
                    <a16:rowId xmlns:a16="http://schemas.microsoft.com/office/drawing/2014/main" val="10000"/>
                  </a:ext>
                </a:extLst>
              </a:tr>
              <a:tr h="4665366">
                <a:tc>
                  <a:txBody>
                    <a:bodyPr/>
                    <a:lstStyle/>
                    <a:p>
                      <a:pPr marL="0" marR="0" lvl="0" indent="0" algn="ctr" rtl="0">
                        <a:lnSpc>
                          <a:spcPct val="100000"/>
                        </a:lnSpc>
                        <a:spcBef>
                          <a:spcPts val="600"/>
                        </a:spcBef>
                        <a:spcAft>
                          <a:spcPts val="0"/>
                        </a:spcAft>
                        <a:buNone/>
                      </a:pPr>
                      <a:r>
                        <a:rPr lang="en-US" sz="2000" b="1" u="none" strike="noStrike" cap="none" dirty="0">
                          <a:sym typeface="Arial"/>
                        </a:rPr>
                        <a:t>Summarize and Thank</a:t>
                      </a:r>
                      <a:endParaRPr sz="2000" b="1" u="none" strike="noStrike" cap="none" dirty="0">
                        <a:latin typeface="+mn-lt"/>
                        <a:ea typeface="Arial"/>
                        <a:cs typeface="Arial"/>
                        <a:sym typeface="Arial"/>
                      </a:endParaRPr>
                    </a:p>
                  </a:txBody>
                  <a:tcPr marL="68575" marR="68575" marT="0" marB="0" anchor="ctr"/>
                </a:tc>
                <a:tc>
                  <a:txBody>
                    <a:bodyPr/>
                    <a:lstStyle/>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Reinforce resilience and resources</a:t>
                      </a:r>
                      <a:endParaRPr sz="2000" dirty="0"/>
                    </a:p>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Provide handouts</a:t>
                      </a:r>
                      <a:endParaRPr sz="2000" dirty="0"/>
                    </a:p>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Give action plan</a:t>
                      </a:r>
                      <a:endParaRPr sz="2000" dirty="0"/>
                    </a:p>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Thank the patient</a:t>
                      </a:r>
                      <a:endParaRPr sz="2000" dirty="0"/>
                    </a:p>
                    <a:p>
                      <a:pPr marL="342900" marR="0" lvl="0" indent="-342900" algn="l" rtl="0">
                        <a:lnSpc>
                          <a:spcPct val="100000"/>
                        </a:lnSpc>
                        <a:spcBef>
                          <a:spcPts val="1200"/>
                        </a:spcBef>
                        <a:spcAft>
                          <a:spcPts val="0"/>
                        </a:spcAft>
                        <a:buClr>
                          <a:srgbClr val="375D9D"/>
                        </a:buClr>
                        <a:buSzPts val="800"/>
                        <a:buFont typeface="Arial"/>
                        <a:buChar char="■"/>
                      </a:pPr>
                      <a:r>
                        <a:rPr lang="en-US" sz="2000" u="none" strike="noStrike" cap="none" dirty="0">
                          <a:solidFill>
                            <a:srgbClr val="000000"/>
                          </a:solidFill>
                          <a:sym typeface="Arial"/>
                        </a:rPr>
                        <a:t>Schedule follow up</a:t>
                      </a:r>
                      <a:endParaRPr sz="2000" dirty="0">
                        <a:latin typeface="+mn-lt"/>
                      </a:endParaRPr>
                    </a:p>
                  </a:txBody>
                  <a:tcPr marL="137160" marR="137160" marT="137160" marB="137160">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rtl="0">
                        <a:lnSpc>
                          <a:spcPct val="100000"/>
                        </a:lnSpc>
                        <a:spcBef>
                          <a:spcPts val="1800"/>
                        </a:spcBef>
                        <a:spcAft>
                          <a:spcPts val="0"/>
                        </a:spcAft>
                        <a:buNone/>
                      </a:pPr>
                      <a:r>
                        <a:rPr lang="en-US" sz="2000" i="1" u="none" strike="noStrike" cap="none" dirty="0">
                          <a:sym typeface="Arial"/>
                        </a:rPr>
                        <a:t>“Let me summarize what we’ve been discussing, and you let me know if there’s anything you want to add or change…” [Review action plan.]</a:t>
                      </a:r>
                      <a:endParaRPr sz="2000" i="1" dirty="0"/>
                    </a:p>
                    <a:p>
                      <a:pPr marL="0" marR="0" lvl="0" indent="0" algn="l" rtl="0">
                        <a:lnSpc>
                          <a:spcPct val="100000"/>
                        </a:lnSpc>
                        <a:spcBef>
                          <a:spcPts val="1800"/>
                        </a:spcBef>
                        <a:spcAft>
                          <a:spcPts val="0"/>
                        </a:spcAft>
                        <a:buNone/>
                      </a:pPr>
                      <a:r>
                        <a:rPr lang="en-US" sz="2000" i="1" u="none" strike="noStrike" cap="none" dirty="0">
                          <a:sym typeface="Arial"/>
                        </a:rPr>
                        <a:t>[Present list of resources, if more services are warranted]: “Which of these services, if any, are you interested in?”</a:t>
                      </a:r>
                      <a:endParaRPr sz="2000" i="1" dirty="0"/>
                    </a:p>
                    <a:p>
                      <a:pPr marL="0" marR="0" lvl="0" indent="0" algn="l" rtl="0">
                        <a:lnSpc>
                          <a:spcPct val="100000"/>
                        </a:lnSpc>
                        <a:spcBef>
                          <a:spcPts val="1800"/>
                        </a:spcBef>
                        <a:spcAft>
                          <a:spcPts val="0"/>
                        </a:spcAft>
                        <a:buNone/>
                      </a:pPr>
                      <a:r>
                        <a:rPr lang="en-US" sz="2000" i="1" u="none" strike="noStrike" cap="none" dirty="0">
                          <a:sym typeface="Arial"/>
                        </a:rPr>
                        <a:t>“Here’s the action plan that we discussed, along with your goals. This is really an agreement between you and yourself.”</a:t>
                      </a:r>
                      <a:endParaRPr sz="2000" i="1" dirty="0"/>
                    </a:p>
                    <a:p>
                      <a:pPr marL="0" marR="0" lvl="0" indent="0" algn="l" rtl="0">
                        <a:lnSpc>
                          <a:spcPct val="100000"/>
                        </a:lnSpc>
                        <a:spcBef>
                          <a:spcPts val="1800"/>
                        </a:spcBef>
                        <a:spcAft>
                          <a:spcPts val="0"/>
                        </a:spcAft>
                        <a:buNone/>
                      </a:pPr>
                      <a:r>
                        <a:rPr lang="en-US" sz="2000" i="1" u="none" strike="noStrike" cap="none" dirty="0">
                          <a:sym typeface="Arial"/>
                        </a:rPr>
                        <a:t>“Thanks so much for sharing with me today!”</a:t>
                      </a:r>
                      <a:endParaRPr sz="2000" i="1" dirty="0"/>
                    </a:p>
                    <a:p>
                      <a:pPr marL="0" marR="0" lvl="0" indent="0" algn="l" rtl="0">
                        <a:lnSpc>
                          <a:spcPct val="100000"/>
                        </a:lnSpc>
                        <a:spcBef>
                          <a:spcPts val="1800"/>
                        </a:spcBef>
                        <a:spcAft>
                          <a:spcPts val="0"/>
                        </a:spcAft>
                        <a:buNone/>
                      </a:pPr>
                      <a:r>
                        <a:rPr lang="en-US" sz="2000" i="1" u="none" strike="noStrike" cap="none" dirty="0">
                          <a:sym typeface="Arial"/>
                        </a:rPr>
                        <a:t>“Would you mind if we went ahead and set up a follow up appointment in [X] weeks so I can check in with you to see how things are going?” </a:t>
                      </a:r>
                      <a:endParaRPr sz="2000" i="1" dirty="0">
                        <a:latin typeface="+mn-lt"/>
                      </a:endParaRPr>
                    </a:p>
                  </a:txBody>
                  <a:tcPr marL="137160" marR="137160" marT="137160" marB="13716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3"/>
                  </a:ext>
                </a:extLst>
              </a:tr>
            </a:tbl>
          </a:graphicData>
        </a:graphic>
      </p:graphicFrame>
      <p:sp>
        <p:nvSpPr>
          <p:cNvPr id="6" name="Text Placeholder 4">
            <a:extLst>
              <a:ext uri="{FF2B5EF4-FFF2-40B4-BE49-F238E27FC236}">
                <a16:creationId xmlns:a16="http://schemas.microsoft.com/office/drawing/2014/main" id="{B4354ECB-F831-3D4E-9755-560544CC8583}"/>
              </a:ext>
            </a:extLst>
          </p:cNvPr>
          <p:cNvSpPr>
            <a:spLocks noGrp="1"/>
          </p:cNvSpPr>
          <p:nvPr>
            <p:ph type="body" sz="quarter" idx="11"/>
          </p:nvPr>
        </p:nvSpPr>
        <p:spPr>
          <a:xfrm>
            <a:off x="1213784" y="505027"/>
            <a:ext cx="9764430" cy="569363"/>
          </a:xfrm>
        </p:spPr>
        <p:txBody>
          <a:bodyPr/>
          <a:lstStyle/>
          <a:p>
            <a:r>
              <a:rPr lang="en-US" dirty="0"/>
              <a:t>BNI Adolescent Algorithm (cont.)</a:t>
            </a:r>
          </a:p>
        </p:txBody>
      </p:sp>
    </p:spTree>
    <p:extLst>
      <p:ext uri="{BB962C8B-B14F-4D97-AF65-F5344CB8AC3E}">
        <p14:creationId xmlns:p14="http://schemas.microsoft.com/office/powerpoint/2010/main" val="13098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07D94-82EC-204A-88CC-7AB6B166BC1B}"/>
              </a:ext>
            </a:extLst>
          </p:cNvPr>
          <p:cNvSpPr>
            <a:spLocks noGrp="1"/>
          </p:cNvSpPr>
          <p:nvPr>
            <p:ph type="body" sz="quarter" idx="11"/>
          </p:nvPr>
        </p:nvSpPr>
        <p:spPr/>
        <p:txBody>
          <a:bodyPr/>
          <a:lstStyle/>
          <a:p>
            <a:pPr marL="0" indent="0">
              <a:buNone/>
            </a:pPr>
            <a:r>
              <a:rPr lang="en-US" dirty="0"/>
              <a:t>Definitions</a:t>
            </a:r>
          </a:p>
        </p:txBody>
      </p:sp>
      <p:graphicFrame>
        <p:nvGraphicFramePr>
          <p:cNvPr id="9" name="Text Placeholder 2">
            <a:extLst>
              <a:ext uri="{FF2B5EF4-FFF2-40B4-BE49-F238E27FC236}">
                <a16:creationId xmlns:a16="http://schemas.microsoft.com/office/drawing/2014/main" id="{C80567A4-CF78-4AE0-BB2D-06B4B04AA5AE}"/>
              </a:ext>
            </a:extLst>
          </p:cNvPr>
          <p:cNvGraphicFramePr/>
          <p:nvPr>
            <p:extLst>
              <p:ext uri="{D42A27DB-BD31-4B8C-83A1-F6EECF244321}">
                <p14:modId xmlns:p14="http://schemas.microsoft.com/office/powerpoint/2010/main" val="2911215712"/>
              </p:ext>
            </p:extLst>
          </p:nvPr>
        </p:nvGraphicFramePr>
        <p:xfrm>
          <a:off x="795574" y="1848951"/>
          <a:ext cx="10588978" cy="443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21477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C260DE45-F8FA-D244-87BF-021183327D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6400" y="1245996"/>
            <a:ext cx="10299200" cy="5194997"/>
          </a:xfrm>
          <a:prstGeom prst="rect">
            <a:avLst/>
          </a:prstGeom>
          <a:ln>
            <a:solidFill>
              <a:schemeClr val="accent1"/>
            </a:solidFill>
          </a:ln>
        </p:spPr>
      </p:pic>
      <p:sp>
        <p:nvSpPr>
          <p:cNvPr id="11" name="Text Placeholder 3">
            <a:extLst>
              <a:ext uri="{FF2B5EF4-FFF2-40B4-BE49-F238E27FC236}">
                <a16:creationId xmlns:a16="http://schemas.microsoft.com/office/drawing/2014/main" id="{2185A063-1753-714E-A956-D0966082D46E}"/>
              </a:ext>
            </a:extLst>
          </p:cNvPr>
          <p:cNvSpPr txBox="1">
            <a:spLocks/>
          </p:cNvSpPr>
          <p:nvPr/>
        </p:nvSpPr>
        <p:spPr>
          <a:xfrm>
            <a:off x="3717131" y="417007"/>
            <a:ext cx="4757738" cy="56936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b="1" dirty="0">
                <a:solidFill>
                  <a:srgbClr val="EC722F"/>
                </a:solidFill>
              </a:rPr>
              <a:t>Pocket Card</a:t>
            </a:r>
          </a:p>
        </p:txBody>
      </p:sp>
    </p:spTree>
    <p:extLst>
      <p:ext uri="{BB962C8B-B14F-4D97-AF65-F5344CB8AC3E}">
        <p14:creationId xmlns:p14="http://schemas.microsoft.com/office/powerpoint/2010/main" val="20527507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88A3F-08ED-E042-9BD8-0B653287C502}"/>
              </a:ext>
            </a:extLst>
          </p:cNvPr>
          <p:cNvSpPr>
            <a:spLocks noGrp="1"/>
          </p:cNvSpPr>
          <p:nvPr>
            <p:ph type="body" sz="quarter" idx="11"/>
          </p:nvPr>
        </p:nvSpPr>
        <p:spPr>
          <a:xfrm>
            <a:off x="2542493" y="2047523"/>
            <a:ext cx="7107014" cy="1879900"/>
          </a:xfrm>
        </p:spPr>
        <p:txBody>
          <a:bodyPr/>
          <a:lstStyle/>
          <a:p>
            <a:pPr>
              <a:lnSpc>
                <a:spcPct val="100000"/>
              </a:lnSpc>
            </a:pPr>
            <a:r>
              <a:rPr lang="en-US" sz="6000" i="0" dirty="0"/>
              <a:t>Questions and Comments?</a:t>
            </a:r>
          </a:p>
        </p:txBody>
      </p:sp>
    </p:spTree>
    <p:extLst>
      <p:ext uri="{BB962C8B-B14F-4D97-AF65-F5344CB8AC3E}">
        <p14:creationId xmlns:p14="http://schemas.microsoft.com/office/powerpoint/2010/main" val="35415467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Brief Intervention Observation Sheets</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1004626" y="1751239"/>
            <a:ext cx="10217254" cy="4806724"/>
          </a:xfrm>
        </p:spPr>
        <p:txBody>
          <a:bodyPr/>
          <a:lstStyle/>
          <a:p>
            <a:pPr>
              <a:spcBef>
                <a:spcPts val="2400"/>
              </a:spcBef>
            </a:pPr>
            <a:r>
              <a:rPr lang="en-US" b="1" dirty="0">
                <a:solidFill>
                  <a:srgbClr val="EC722F"/>
                </a:solidFill>
              </a:rPr>
              <a:t>Brief Intervention Observation Sheets (BIOS) </a:t>
            </a:r>
            <a:r>
              <a:rPr lang="en-US" dirty="0"/>
              <a:t>can be used to assess fidelity and quality of the delivery of BI using key Motivational Interviewing (MI) skills. </a:t>
            </a:r>
          </a:p>
          <a:p>
            <a:pPr>
              <a:spcBef>
                <a:spcPts val="2400"/>
              </a:spcBef>
            </a:pPr>
            <a:r>
              <a:rPr lang="en-US" dirty="0"/>
              <a:t>BIOS can be used as part of role play practice, live standardized patient simulations and other simulated exercises, or during a clinical encounter.</a:t>
            </a:r>
          </a:p>
          <a:p>
            <a:pPr>
              <a:spcBef>
                <a:spcPts val="2400"/>
              </a:spcBef>
            </a:pPr>
            <a:r>
              <a:rPr lang="en-US" dirty="0"/>
              <a:t>The observer listens for examples of each element of the BI and rates specific skills. </a:t>
            </a:r>
          </a:p>
          <a:p>
            <a:pPr>
              <a:spcBef>
                <a:spcPts val="2400"/>
              </a:spcBef>
            </a:pPr>
            <a:r>
              <a:rPr lang="en-US" dirty="0"/>
              <a:t>The information recorded by the observer is used to provide feedback following the role play or during simulated exercises. </a:t>
            </a:r>
          </a:p>
        </p:txBody>
      </p:sp>
      <p:grpSp>
        <p:nvGrpSpPr>
          <p:cNvPr id="6" name="Group 5">
            <a:extLst>
              <a:ext uri="{FF2B5EF4-FFF2-40B4-BE49-F238E27FC236}">
                <a16:creationId xmlns:a16="http://schemas.microsoft.com/office/drawing/2014/main" id="{151753E6-FDAB-B94C-83B7-6BE02BF486FA}"/>
              </a:ext>
            </a:extLst>
          </p:cNvPr>
          <p:cNvGrpSpPr/>
          <p:nvPr/>
        </p:nvGrpSpPr>
        <p:grpSpPr>
          <a:xfrm>
            <a:off x="695610" y="1820392"/>
            <a:ext cx="181902" cy="180130"/>
            <a:chOff x="9979025" y="5899150"/>
            <a:chExt cx="488950" cy="484187"/>
          </a:xfrm>
        </p:grpSpPr>
        <p:sp>
          <p:nvSpPr>
            <p:cNvPr id="7" name="Freeform: Shape 30">
              <a:extLst>
                <a:ext uri="{FF2B5EF4-FFF2-40B4-BE49-F238E27FC236}">
                  <a16:creationId xmlns:a16="http://schemas.microsoft.com/office/drawing/2014/main" id="{DFD34EAB-2EE3-2348-849F-C214646EF96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28">
              <a:extLst>
                <a:ext uri="{FF2B5EF4-FFF2-40B4-BE49-F238E27FC236}">
                  <a16:creationId xmlns:a16="http://schemas.microsoft.com/office/drawing/2014/main" id="{9462480F-F8A6-F84A-AF34-B11D70F4B81B}"/>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DF6A4AFB-1504-E14A-9C35-C45FAD19A8EA}"/>
              </a:ext>
            </a:extLst>
          </p:cNvPr>
          <p:cNvGrpSpPr/>
          <p:nvPr/>
        </p:nvGrpSpPr>
        <p:grpSpPr>
          <a:xfrm>
            <a:off x="695610" y="3236420"/>
            <a:ext cx="181902" cy="180130"/>
            <a:chOff x="9979025" y="5899150"/>
            <a:chExt cx="488950" cy="484187"/>
          </a:xfrm>
        </p:grpSpPr>
        <p:sp>
          <p:nvSpPr>
            <p:cNvPr id="10" name="Freeform: Shape 30">
              <a:extLst>
                <a:ext uri="{FF2B5EF4-FFF2-40B4-BE49-F238E27FC236}">
                  <a16:creationId xmlns:a16="http://schemas.microsoft.com/office/drawing/2014/main" id="{F1719F0A-F5AB-804B-A9B5-9D809D6D222B}"/>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28">
              <a:extLst>
                <a:ext uri="{FF2B5EF4-FFF2-40B4-BE49-F238E27FC236}">
                  <a16:creationId xmlns:a16="http://schemas.microsoft.com/office/drawing/2014/main" id="{12161A85-209B-ED43-88D6-F14322070BBF}"/>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55F6848-F646-9F46-941D-CA0710230369}"/>
              </a:ext>
            </a:extLst>
          </p:cNvPr>
          <p:cNvGrpSpPr/>
          <p:nvPr/>
        </p:nvGrpSpPr>
        <p:grpSpPr>
          <a:xfrm>
            <a:off x="671396" y="4610788"/>
            <a:ext cx="181902" cy="180130"/>
            <a:chOff x="9979025" y="5899150"/>
            <a:chExt cx="488950" cy="484187"/>
          </a:xfrm>
        </p:grpSpPr>
        <p:sp>
          <p:nvSpPr>
            <p:cNvPr id="13" name="Freeform: Shape 45">
              <a:extLst>
                <a:ext uri="{FF2B5EF4-FFF2-40B4-BE49-F238E27FC236}">
                  <a16:creationId xmlns:a16="http://schemas.microsoft.com/office/drawing/2014/main" id="{86CAE778-DEFF-1F4C-9DA9-1FA42900B1EE}"/>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46">
              <a:extLst>
                <a:ext uri="{FF2B5EF4-FFF2-40B4-BE49-F238E27FC236}">
                  <a16:creationId xmlns:a16="http://schemas.microsoft.com/office/drawing/2014/main" id="{B9742D65-46DA-C54B-9BA2-5FCCADD01624}"/>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CD9E46D4-4E7F-9C47-B580-2EA2201062F3}"/>
              </a:ext>
            </a:extLst>
          </p:cNvPr>
          <p:cNvGrpSpPr/>
          <p:nvPr/>
        </p:nvGrpSpPr>
        <p:grpSpPr>
          <a:xfrm>
            <a:off x="671396" y="5667699"/>
            <a:ext cx="181902" cy="180130"/>
            <a:chOff x="9979025" y="5899150"/>
            <a:chExt cx="488950" cy="484187"/>
          </a:xfrm>
        </p:grpSpPr>
        <p:sp>
          <p:nvSpPr>
            <p:cNvPr id="16" name="Freeform: Shape 30">
              <a:extLst>
                <a:ext uri="{FF2B5EF4-FFF2-40B4-BE49-F238E27FC236}">
                  <a16:creationId xmlns:a16="http://schemas.microsoft.com/office/drawing/2014/main" id="{1DF02217-5E79-374A-BC4A-DE36CE147796}"/>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28">
              <a:extLst>
                <a:ext uri="{FF2B5EF4-FFF2-40B4-BE49-F238E27FC236}">
                  <a16:creationId xmlns:a16="http://schemas.microsoft.com/office/drawing/2014/main" id="{D1F20652-6CAE-EE49-9C80-5BE9F811D7BC}"/>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735936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a:xfrm>
            <a:off x="275035" y="274891"/>
            <a:ext cx="11641929" cy="569363"/>
          </a:xfrm>
          <a:prstGeom prst="rect">
            <a:avLst/>
          </a:prstGeom>
        </p:spPr>
        <p:txBody>
          <a:bodyPr/>
          <a:lstStyle/>
          <a:p>
            <a:pPr marL="119063" indent="-119063"/>
            <a:r>
              <a:rPr lang="en-US" dirty="0"/>
              <a:t>BNI-ART Institute: Youth Brief Intervention and Referral Interview Scoring Sheet</a:t>
            </a:r>
            <a:endParaRPr lang="en-US" sz="3600" b="1" dirty="0"/>
          </a:p>
        </p:txBody>
      </p:sp>
      <p:pic>
        <p:nvPicPr>
          <p:cNvPr id="6" name="Picture 5">
            <a:extLst>
              <a:ext uri="{FF2B5EF4-FFF2-40B4-BE49-F238E27FC236}">
                <a16:creationId xmlns:a16="http://schemas.microsoft.com/office/drawing/2014/main" id="{238525C7-AE37-AF4D-A0E2-708F555036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50314" y="1657273"/>
            <a:ext cx="3590109" cy="4946180"/>
          </a:xfrm>
          <a:prstGeom prst="rect">
            <a:avLst/>
          </a:prstGeom>
          <a:ln>
            <a:solidFill>
              <a:schemeClr val="tx1"/>
            </a:solidFill>
          </a:ln>
        </p:spPr>
      </p:pic>
      <p:pic>
        <p:nvPicPr>
          <p:cNvPr id="7" name="Picture 6">
            <a:extLst>
              <a:ext uri="{FF2B5EF4-FFF2-40B4-BE49-F238E27FC236}">
                <a16:creationId xmlns:a16="http://schemas.microsoft.com/office/drawing/2014/main" id="{7908E60F-0EF2-6C41-BF4A-5C2B05DCABE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51578" y="1664055"/>
            <a:ext cx="3860801" cy="4932617"/>
          </a:xfrm>
          <a:prstGeom prst="rect">
            <a:avLst/>
          </a:prstGeom>
          <a:ln>
            <a:solidFill>
              <a:schemeClr val="tx1"/>
            </a:solidFill>
          </a:ln>
        </p:spPr>
      </p:pic>
    </p:spTree>
    <p:extLst>
      <p:ext uri="{BB962C8B-B14F-4D97-AF65-F5344CB8AC3E}">
        <p14:creationId xmlns:p14="http://schemas.microsoft.com/office/powerpoint/2010/main" val="30575409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3BC25-85AC-E249-9A70-970E69CFB483}"/>
              </a:ext>
            </a:extLst>
          </p:cNvPr>
          <p:cNvSpPr/>
          <p:nvPr/>
        </p:nvSpPr>
        <p:spPr>
          <a:xfrm>
            <a:off x="0" y="0"/>
            <a:ext cx="504369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776D91DC-6C84-754C-8311-3D2117EA8C18}"/>
              </a:ext>
            </a:extLst>
          </p:cNvPr>
          <p:cNvSpPr txBox="1">
            <a:spLocks/>
          </p:cNvSpPr>
          <p:nvPr/>
        </p:nvSpPr>
        <p:spPr>
          <a:xfrm>
            <a:off x="541805" y="329550"/>
            <a:ext cx="9126629" cy="628650"/>
          </a:xfrm>
          <a:prstGeom prst="rect">
            <a:avLst/>
          </a:prstGeom>
        </p:spPr>
        <p:txBody>
          <a:bodyPr wrap="square" lIns="0" tIns="0" rIns="0" bIns="0">
            <a:noAutofit/>
          </a:bodyPr>
          <a:lstStyle>
            <a:lvl1pPr marL="91440" indent="-457200" algn="l" defTabSz="914400" rtl="0" eaLnBrk="1" latinLnBrk="0" hangingPunct="1">
              <a:lnSpc>
                <a:spcPts val="4200"/>
              </a:lnSpc>
              <a:spcBef>
                <a:spcPts val="0"/>
              </a:spcBef>
              <a:spcAft>
                <a:spcPts val="0"/>
              </a:spcAft>
              <a:buClr>
                <a:schemeClr val="accent1"/>
              </a:buClr>
              <a:buSzPct val="100000"/>
              <a:buFont typeface="Calibri" panose="020F0502020204030204" pitchFamily="34" charset="0"/>
              <a:buNone/>
              <a:defRPr sz="3200" b="1"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700" indent="0"/>
            <a:endParaRPr lang="en-US" dirty="0"/>
          </a:p>
        </p:txBody>
      </p:sp>
      <p:sp>
        <p:nvSpPr>
          <p:cNvPr id="9" name="Text Placeholder 3">
            <a:extLst>
              <a:ext uri="{FF2B5EF4-FFF2-40B4-BE49-F238E27FC236}">
                <a16:creationId xmlns:a16="http://schemas.microsoft.com/office/drawing/2014/main" id="{8DADA390-A84F-B340-86F7-EBD2CC20BD89}"/>
              </a:ext>
            </a:extLst>
          </p:cNvPr>
          <p:cNvSpPr txBox="1">
            <a:spLocks/>
          </p:cNvSpPr>
          <p:nvPr/>
        </p:nvSpPr>
        <p:spPr>
          <a:xfrm>
            <a:off x="633402" y="1163056"/>
            <a:ext cx="3764031" cy="4639225"/>
          </a:xfrm>
          <a:prstGeom prst="rect">
            <a:avLst/>
          </a:prstGeom>
        </p:spPr>
        <p:txBody>
          <a:bodyPr vert="horz" lIns="91440" tIns="45720" rIns="91440" bIns="45720" rtlCol="0" anchor="b">
            <a:normAutofit/>
          </a:bodyPr>
          <a:lstStyle>
            <a:lvl1pPr marL="91440" indent="-457200" algn="l" defTabSz="914400" rtl="0" eaLnBrk="1" latinLnBrk="0" hangingPunct="1">
              <a:lnSpc>
                <a:spcPts val="4200"/>
              </a:lnSpc>
              <a:spcBef>
                <a:spcPts val="0"/>
              </a:spcBef>
              <a:spcAft>
                <a:spcPts val="0"/>
              </a:spcAft>
              <a:buClr>
                <a:schemeClr val="accent1"/>
              </a:buClr>
              <a:buSzPct val="100000"/>
              <a:buFont typeface="Calibri" panose="020F0502020204030204" pitchFamily="34" charset="0"/>
              <a:buNone/>
              <a:defRPr sz="3200" b="1"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700" indent="0">
              <a:lnSpc>
                <a:spcPct val="85000"/>
              </a:lnSpc>
              <a:spcBef>
                <a:spcPct val="0"/>
              </a:spcBef>
              <a:spcAft>
                <a:spcPts val="600"/>
              </a:spcAft>
            </a:pPr>
            <a:r>
              <a:rPr lang="en-US" sz="3600" spc="-50" dirty="0">
                <a:solidFill>
                  <a:srgbClr val="FFFFFF"/>
                </a:solidFill>
                <a:ea typeface="+mj-ea"/>
                <a:cs typeface="+mj-cs"/>
              </a:rPr>
              <a:t>Kognito SBI with Adolescents Online Simulation: </a:t>
            </a:r>
          </a:p>
          <a:p>
            <a:pPr marL="12700" indent="0">
              <a:lnSpc>
                <a:spcPct val="85000"/>
              </a:lnSpc>
              <a:spcBef>
                <a:spcPct val="0"/>
              </a:spcBef>
              <a:spcAft>
                <a:spcPts val="600"/>
              </a:spcAft>
            </a:pPr>
            <a:endParaRPr lang="en-US" sz="3600" spc="-50" dirty="0">
              <a:solidFill>
                <a:srgbClr val="FFFFFF"/>
              </a:solidFill>
              <a:ea typeface="+mj-ea"/>
              <a:cs typeface="+mj-cs"/>
            </a:endParaRPr>
          </a:p>
          <a:p>
            <a:pPr marL="12700" indent="0">
              <a:lnSpc>
                <a:spcPct val="85000"/>
              </a:lnSpc>
              <a:spcBef>
                <a:spcPct val="0"/>
              </a:spcBef>
              <a:spcAft>
                <a:spcPts val="600"/>
              </a:spcAft>
            </a:pPr>
            <a:r>
              <a:rPr lang="en-US" sz="3600" spc="-50" dirty="0">
                <a:solidFill>
                  <a:srgbClr val="FFFFFF"/>
                </a:solidFill>
                <a:ea typeface="+mj-ea"/>
                <a:cs typeface="+mj-cs"/>
              </a:rPr>
              <a:t>Brief Intervention Observation Sheet</a:t>
            </a:r>
          </a:p>
        </p:txBody>
      </p:sp>
      <p:pic>
        <p:nvPicPr>
          <p:cNvPr id="8" name="Picture 7">
            <a:extLst>
              <a:ext uri="{FF2B5EF4-FFF2-40B4-BE49-F238E27FC236}">
                <a16:creationId xmlns:a16="http://schemas.microsoft.com/office/drawing/2014/main" id="{CCF909AC-B5E8-9747-9682-FB5D22D870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72315" y="636534"/>
            <a:ext cx="4624744" cy="5780273"/>
          </a:xfrm>
          <a:prstGeom prst="rect">
            <a:avLst/>
          </a:prstGeom>
          <a:noFill/>
          <a:ln>
            <a:solidFill>
              <a:schemeClr val="tx1"/>
            </a:solidFill>
          </a:ln>
        </p:spPr>
      </p:pic>
    </p:spTree>
    <p:extLst>
      <p:ext uri="{BB962C8B-B14F-4D97-AF65-F5344CB8AC3E}">
        <p14:creationId xmlns:p14="http://schemas.microsoft.com/office/powerpoint/2010/main" val="42269680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3CAC97-A5DA-4DE2-8119-C0AB02A09271}"/>
              </a:ext>
            </a:extLst>
          </p:cNvPr>
          <p:cNvSpPr>
            <a:spLocks noGrp="1"/>
          </p:cNvSpPr>
          <p:nvPr>
            <p:ph type="body" sz="quarter" idx="11"/>
          </p:nvPr>
        </p:nvSpPr>
        <p:spPr>
          <a:xfrm>
            <a:off x="6008116" y="832646"/>
            <a:ext cx="5230963" cy="541943"/>
          </a:xfrm>
          <a:noFill/>
        </p:spPr>
        <p:txBody>
          <a:bodyPr wrap="square" rtlCol="0">
            <a:spAutoFit/>
          </a:bodyPr>
          <a:lstStyle/>
          <a:p>
            <a:pPr algn="ctr" defTabSz="457200">
              <a:spcBef>
                <a:spcPts val="2400"/>
              </a:spcBef>
            </a:pPr>
            <a:r>
              <a:rPr lang="en-US" i="1" dirty="0"/>
              <a:t>Role Play Exercise</a:t>
            </a:r>
          </a:p>
        </p:txBody>
      </p:sp>
      <p:sp>
        <p:nvSpPr>
          <p:cNvPr id="6" name="TextBox 5">
            <a:extLst>
              <a:ext uri="{FF2B5EF4-FFF2-40B4-BE49-F238E27FC236}">
                <a16:creationId xmlns:a16="http://schemas.microsoft.com/office/drawing/2014/main" id="{9A57C4EE-A992-804A-AD55-48371883D80F}"/>
              </a:ext>
            </a:extLst>
          </p:cNvPr>
          <p:cNvSpPr txBox="1"/>
          <p:nvPr/>
        </p:nvSpPr>
        <p:spPr>
          <a:xfrm>
            <a:off x="414712" y="5144357"/>
            <a:ext cx="3752525" cy="707886"/>
          </a:xfrm>
          <a:prstGeom prst="rect">
            <a:avLst/>
          </a:prstGeom>
          <a:noFill/>
        </p:spPr>
        <p:txBody>
          <a:bodyPr wrap="square" rtlCol="0">
            <a:spAutoFit/>
          </a:bodyPr>
          <a:lstStyle/>
          <a:p>
            <a:pPr algn="ctr"/>
            <a:r>
              <a:rPr lang="en-US" sz="2000" b="1" dirty="0">
                <a:solidFill>
                  <a:srgbClr val="EC722F"/>
                </a:solidFill>
              </a:rPr>
              <a:t>Page 102 of the </a:t>
            </a:r>
            <a:r>
              <a:rPr lang="en-US" sz="2000" b="1" i="1" dirty="0">
                <a:solidFill>
                  <a:srgbClr val="EC722F"/>
                </a:solidFill>
              </a:rPr>
              <a:t>Adolescent SBIRT Learner’s Guide </a:t>
            </a:r>
          </a:p>
        </p:txBody>
      </p:sp>
      <p:sp>
        <p:nvSpPr>
          <p:cNvPr id="8" name="Rectangle 7">
            <a:extLst>
              <a:ext uri="{FF2B5EF4-FFF2-40B4-BE49-F238E27FC236}">
                <a16:creationId xmlns:a16="http://schemas.microsoft.com/office/drawing/2014/main" id="{67DF634F-07D8-1345-A2F8-1A2D28F9F534}"/>
              </a:ext>
            </a:extLst>
          </p:cNvPr>
          <p:cNvSpPr/>
          <p:nvPr/>
        </p:nvSpPr>
        <p:spPr>
          <a:xfrm>
            <a:off x="5383282" y="1612676"/>
            <a:ext cx="6480630" cy="4493538"/>
          </a:xfrm>
          <a:prstGeom prst="rect">
            <a:avLst/>
          </a:prstGeom>
        </p:spPr>
        <p:txBody>
          <a:bodyPr wrap="square">
            <a:spAutoFit/>
          </a:bodyPr>
          <a:lstStyle/>
          <a:p>
            <a:pPr algn="ctr"/>
            <a:r>
              <a:rPr lang="en-US" sz="2200" dirty="0">
                <a:solidFill>
                  <a:schemeClr val="bg1"/>
                </a:solidFill>
              </a:rPr>
              <a:t>Partner with someone to practice conducting a brief intervention, with one person acting as the young adult and the other as the practitioner who has administered the AUDIT and determined, based on an AUDIT score of 13, that the young adult is experiencing negative effects associated with alcohol use and is at higher risk of developing an alcohol use disorder. Practice engaging/establishing rapport, exploring pros and cons, giving feedback, using the Readiness Ruler, negotiating an action plan, summarizing, and thanking the adolescent. </a:t>
            </a:r>
          </a:p>
        </p:txBody>
      </p:sp>
      <p:pic>
        <p:nvPicPr>
          <p:cNvPr id="7" name="Picture 6" descr="Graphical user interface&#10;&#10;Description automatically generated">
            <a:extLst>
              <a:ext uri="{FF2B5EF4-FFF2-40B4-BE49-F238E27FC236}">
                <a16:creationId xmlns:a16="http://schemas.microsoft.com/office/drawing/2014/main" id="{94B444B0-3FA1-A845-85AF-89FAE77AD6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85824">
            <a:off x="606535" y="753243"/>
            <a:ext cx="3368880" cy="4179907"/>
          </a:xfrm>
          <a:prstGeom prst="rect">
            <a:avLst/>
          </a:prstGeom>
        </p:spPr>
      </p:pic>
    </p:spTree>
    <p:extLst>
      <p:ext uri="{BB962C8B-B14F-4D97-AF65-F5344CB8AC3E}">
        <p14:creationId xmlns:p14="http://schemas.microsoft.com/office/powerpoint/2010/main" val="2352886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3CAC97-A5DA-4DE2-8119-C0AB02A09271}"/>
              </a:ext>
            </a:extLst>
          </p:cNvPr>
          <p:cNvSpPr>
            <a:spLocks noGrp="1"/>
          </p:cNvSpPr>
          <p:nvPr>
            <p:ph type="body" sz="quarter" idx="11"/>
          </p:nvPr>
        </p:nvSpPr>
        <p:spPr>
          <a:xfrm>
            <a:off x="6008112" y="707955"/>
            <a:ext cx="5230963" cy="541943"/>
          </a:xfrm>
          <a:noFill/>
        </p:spPr>
        <p:txBody>
          <a:bodyPr wrap="square" rtlCol="0">
            <a:spAutoFit/>
          </a:bodyPr>
          <a:lstStyle/>
          <a:p>
            <a:pPr algn="ctr" defTabSz="457200">
              <a:spcBef>
                <a:spcPts val="2400"/>
              </a:spcBef>
            </a:pPr>
            <a:r>
              <a:rPr lang="en-US" i="1" dirty="0"/>
              <a:t>Role Play Exercise</a:t>
            </a:r>
          </a:p>
        </p:txBody>
      </p:sp>
      <p:sp>
        <p:nvSpPr>
          <p:cNvPr id="8" name="Rectangle 7">
            <a:extLst>
              <a:ext uri="{FF2B5EF4-FFF2-40B4-BE49-F238E27FC236}">
                <a16:creationId xmlns:a16="http://schemas.microsoft.com/office/drawing/2014/main" id="{67DF634F-07D8-1345-A2F8-1A2D28F9F534}"/>
              </a:ext>
            </a:extLst>
          </p:cNvPr>
          <p:cNvSpPr/>
          <p:nvPr/>
        </p:nvSpPr>
        <p:spPr>
          <a:xfrm>
            <a:off x="5263861" y="1441535"/>
            <a:ext cx="6696491" cy="4832092"/>
          </a:xfrm>
          <a:prstGeom prst="rect">
            <a:avLst/>
          </a:prstGeom>
        </p:spPr>
        <p:txBody>
          <a:bodyPr wrap="square">
            <a:spAutoFit/>
          </a:bodyPr>
          <a:lstStyle/>
          <a:p>
            <a:pPr algn="ctr"/>
            <a:r>
              <a:rPr lang="en-US" sz="2200" dirty="0">
                <a:solidFill>
                  <a:schemeClr val="bg1"/>
                </a:solidFill>
              </a:rPr>
              <a:t>Partner with someone to practice conducting a brief intervention. One person will act as the practitioner and the other will act as an adolescent seeking help for some substance use related concerns. The adolescent has scored at risk on the S2BI. The practitioner can assume for this role play that the adolescent has been handed off to you by another professional (e.g., medical assistant, physician, nurse, office staff, and health educator). Practice engaging/establishing rapport, exploring pros and cons, giving feedback, using the Readiness Ruler, negotiating an action plan, summarizing, and thanking the adolescent.  </a:t>
            </a:r>
          </a:p>
        </p:txBody>
      </p:sp>
      <p:sp>
        <p:nvSpPr>
          <p:cNvPr id="7" name="TextBox 6">
            <a:extLst>
              <a:ext uri="{FF2B5EF4-FFF2-40B4-BE49-F238E27FC236}">
                <a16:creationId xmlns:a16="http://schemas.microsoft.com/office/drawing/2014/main" id="{7C7C08FE-FFDF-6949-B592-2657A9E46EA2}"/>
              </a:ext>
            </a:extLst>
          </p:cNvPr>
          <p:cNvSpPr txBox="1"/>
          <p:nvPr/>
        </p:nvSpPr>
        <p:spPr>
          <a:xfrm>
            <a:off x="414712" y="5144357"/>
            <a:ext cx="3752525" cy="707886"/>
          </a:xfrm>
          <a:prstGeom prst="rect">
            <a:avLst/>
          </a:prstGeom>
          <a:noFill/>
        </p:spPr>
        <p:txBody>
          <a:bodyPr wrap="square" rtlCol="0">
            <a:spAutoFit/>
          </a:bodyPr>
          <a:lstStyle/>
          <a:p>
            <a:pPr algn="ctr"/>
            <a:r>
              <a:rPr lang="en-US" sz="2000" b="1" dirty="0">
                <a:solidFill>
                  <a:srgbClr val="EC722F"/>
                </a:solidFill>
              </a:rPr>
              <a:t>Page 103 of the </a:t>
            </a:r>
            <a:r>
              <a:rPr lang="en-US" sz="2000" b="1" i="1" dirty="0">
                <a:solidFill>
                  <a:srgbClr val="EC722F"/>
                </a:solidFill>
              </a:rPr>
              <a:t>Adolescent SBIRT Learner’s Guide </a:t>
            </a:r>
          </a:p>
        </p:txBody>
      </p:sp>
      <p:pic>
        <p:nvPicPr>
          <p:cNvPr id="9" name="Picture 8" descr="Graphical user interface&#10;&#10;Description automatically generated">
            <a:extLst>
              <a:ext uri="{FF2B5EF4-FFF2-40B4-BE49-F238E27FC236}">
                <a16:creationId xmlns:a16="http://schemas.microsoft.com/office/drawing/2014/main" id="{39D6DDD0-6C3C-434B-AF34-3D8078C045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85824">
            <a:off x="606535" y="753243"/>
            <a:ext cx="3368880" cy="4179907"/>
          </a:xfrm>
          <a:prstGeom prst="rect">
            <a:avLst/>
          </a:prstGeom>
        </p:spPr>
      </p:pic>
    </p:spTree>
    <p:extLst>
      <p:ext uri="{BB962C8B-B14F-4D97-AF65-F5344CB8AC3E}">
        <p14:creationId xmlns:p14="http://schemas.microsoft.com/office/powerpoint/2010/main" val="1202390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3CAC97-A5DA-4DE2-8119-C0AB02A09271}"/>
              </a:ext>
            </a:extLst>
          </p:cNvPr>
          <p:cNvSpPr>
            <a:spLocks noGrp="1"/>
          </p:cNvSpPr>
          <p:nvPr>
            <p:ph type="body" sz="quarter" idx="11"/>
          </p:nvPr>
        </p:nvSpPr>
        <p:spPr>
          <a:xfrm>
            <a:off x="5949065" y="1828954"/>
            <a:ext cx="5399433" cy="1439625"/>
          </a:xfrm>
          <a:noFill/>
        </p:spPr>
        <p:txBody>
          <a:bodyPr wrap="square" rtlCol="0">
            <a:spAutoFit/>
          </a:bodyPr>
          <a:lstStyle/>
          <a:p>
            <a:pPr algn="ctr" defTabSz="457200">
              <a:spcBef>
                <a:spcPts val="2400"/>
              </a:spcBef>
            </a:pPr>
            <a:r>
              <a:rPr lang="en-US" i="1" dirty="0"/>
              <a:t>Sample Interaction: </a:t>
            </a:r>
          </a:p>
          <a:p>
            <a:pPr algn="ctr" defTabSz="457200">
              <a:spcBef>
                <a:spcPts val="2400"/>
              </a:spcBef>
            </a:pPr>
            <a:r>
              <a:rPr lang="en-US" i="1" dirty="0"/>
              <a:t>BI: High-Risk Needing RT</a:t>
            </a:r>
          </a:p>
        </p:txBody>
      </p:sp>
      <p:sp>
        <p:nvSpPr>
          <p:cNvPr id="6" name="TextBox 5">
            <a:extLst>
              <a:ext uri="{FF2B5EF4-FFF2-40B4-BE49-F238E27FC236}">
                <a16:creationId xmlns:a16="http://schemas.microsoft.com/office/drawing/2014/main" id="{9A57C4EE-A992-804A-AD55-48371883D80F}"/>
              </a:ext>
            </a:extLst>
          </p:cNvPr>
          <p:cNvSpPr txBox="1"/>
          <p:nvPr/>
        </p:nvSpPr>
        <p:spPr>
          <a:xfrm>
            <a:off x="6370732" y="4167500"/>
            <a:ext cx="4556098" cy="830997"/>
          </a:xfrm>
          <a:prstGeom prst="rect">
            <a:avLst/>
          </a:prstGeom>
          <a:noFill/>
        </p:spPr>
        <p:txBody>
          <a:bodyPr wrap="square" rtlCol="0">
            <a:spAutoFit/>
          </a:bodyPr>
          <a:lstStyle/>
          <a:p>
            <a:pPr algn="ctr"/>
            <a:r>
              <a:rPr lang="en-US" sz="2400" dirty="0">
                <a:solidFill>
                  <a:schemeClr val="bg1"/>
                </a:solidFill>
              </a:rPr>
              <a:t>Page 104 of the </a:t>
            </a:r>
            <a:r>
              <a:rPr lang="en-US" sz="2400" i="1" dirty="0">
                <a:solidFill>
                  <a:schemeClr val="bg1"/>
                </a:solidFill>
              </a:rPr>
              <a:t>Adolescent SBIRT Learner’s Guide </a:t>
            </a:r>
          </a:p>
        </p:txBody>
      </p:sp>
      <p:pic>
        <p:nvPicPr>
          <p:cNvPr id="5" name="Picture 4" descr="Graphical user interface&#10;&#10;Description automatically generated">
            <a:extLst>
              <a:ext uri="{FF2B5EF4-FFF2-40B4-BE49-F238E27FC236}">
                <a16:creationId xmlns:a16="http://schemas.microsoft.com/office/drawing/2014/main" id="{F3F4A717-B5B9-0E45-BD0C-250E7C41F6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85824">
            <a:off x="451921" y="1153687"/>
            <a:ext cx="3667668" cy="4550625"/>
          </a:xfrm>
          <a:prstGeom prst="rect">
            <a:avLst/>
          </a:prstGeom>
        </p:spPr>
      </p:pic>
    </p:spTree>
    <p:extLst>
      <p:ext uri="{BB962C8B-B14F-4D97-AF65-F5344CB8AC3E}">
        <p14:creationId xmlns:p14="http://schemas.microsoft.com/office/powerpoint/2010/main" val="36728557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88A3F-08ED-E042-9BD8-0B653287C502}"/>
              </a:ext>
            </a:extLst>
          </p:cNvPr>
          <p:cNvSpPr>
            <a:spLocks noGrp="1"/>
          </p:cNvSpPr>
          <p:nvPr>
            <p:ph type="body" sz="quarter" idx="11"/>
          </p:nvPr>
        </p:nvSpPr>
        <p:spPr>
          <a:xfrm>
            <a:off x="2542493" y="2527209"/>
            <a:ext cx="7107014" cy="721524"/>
          </a:xfrm>
        </p:spPr>
        <p:txBody>
          <a:bodyPr/>
          <a:lstStyle/>
          <a:p>
            <a:r>
              <a:rPr lang="en-US" sz="6000" dirty="0"/>
              <a:t>Questions?</a:t>
            </a:r>
          </a:p>
        </p:txBody>
      </p:sp>
      <p:sp>
        <p:nvSpPr>
          <p:cNvPr id="5" name="Text Placeholder 4">
            <a:extLst>
              <a:ext uri="{FF2B5EF4-FFF2-40B4-BE49-F238E27FC236}">
                <a16:creationId xmlns:a16="http://schemas.microsoft.com/office/drawing/2014/main" id="{5C418101-0D73-854F-8978-D4816815C48D}"/>
              </a:ext>
            </a:extLst>
          </p:cNvPr>
          <p:cNvSpPr>
            <a:spLocks noGrp="1"/>
          </p:cNvSpPr>
          <p:nvPr>
            <p:ph type="body" sz="quarter" idx="12"/>
          </p:nvPr>
        </p:nvSpPr>
        <p:spPr>
          <a:xfrm>
            <a:off x="2542493" y="3550397"/>
            <a:ext cx="7107014" cy="1307932"/>
          </a:xfrm>
        </p:spPr>
        <p:txBody>
          <a:bodyPr/>
          <a:lstStyle/>
          <a:p>
            <a:r>
              <a:rPr lang="en-US" sz="3600" dirty="0"/>
              <a:t>Email SBIRTTeam@norc.org</a:t>
            </a:r>
          </a:p>
        </p:txBody>
      </p:sp>
    </p:spTree>
    <p:extLst>
      <p:ext uri="{BB962C8B-B14F-4D97-AF65-F5344CB8AC3E}">
        <p14:creationId xmlns:p14="http://schemas.microsoft.com/office/powerpoint/2010/main" val="6505160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F5BBE-E40F-C34C-AD6C-7E0B669AC7FB}"/>
              </a:ext>
            </a:extLst>
          </p:cNvPr>
          <p:cNvSpPr>
            <a:spLocks noGrp="1"/>
          </p:cNvSpPr>
          <p:nvPr>
            <p:ph type="body" sz="quarter" idx="11"/>
          </p:nvPr>
        </p:nvSpPr>
        <p:spPr/>
        <p:txBody>
          <a:bodyPr/>
          <a:lstStyle/>
          <a:p>
            <a:r>
              <a:rPr lang="en-US" dirty="0"/>
              <a:t>Quiz</a:t>
            </a:r>
          </a:p>
        </p:txBody>
      </p:sp>
      <p:sp>
        <p:nvSpPr>
          <p:cNvPr id="3" name="Text Placeholder 2">
            <a:extLst>
              <a:ext uri="{FF2B5EF4-FFF2-40B4-BE49-F238E27FC236}">
                <a16:creationId xmlns:a16="http://schemas.microsoft.com/office/drawing/2014/main" id="{AD2C6E02-16A0-2F4D-A2D2-BBA883CADD4B}"/>
              </a:ext>
            </a:extLst>
          </p:cNvPr>
          <p:cNvSpPr>
            <a:spLocks noGrp="1"/>
          </p:cNvSpPr>
          <p:nvPr>
            <p:ph type="body" sz="quarter" idx="15"/>
          </p:nvPr>
        </p:nvSpPr>
        <p:spPr>
          <a:xfrm>
            <a:off x="671396" y="1773378"/>
            <a:ext cx="9720492" cy="4591947"/>
          </a:xfrm>
        </p:spPr>
        <p:txBody>
          <a:bodyPr/>
          <a:lstStyle/>
          <a:p>
            <a:r>
              <a:rPr lang="en-US" dirty="0"/>
              <a:t>To gain continuing education credit for this module, complete the quiz by [INSTRUCTIONS]. </a:t>
            </a:r>
          </a:p>
        </p:txBody>
      </p:sp>
    </p:spTree>
    <p:extLst>
      <p:ext uri="{BB962C8B-B14F-4D97-AF65-F5344CB8AC3E}">
        <p14:creationId xmlns:p14="http://schemas.microsoft.com/office/powerpoint/2010/main" val="194313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F0F34C2-CB2E-AE4A-8F2D-D3413AA26676}"/>
              </a:ext>
            </a:extLst>
          </p:cNvPr>
          <p:cNvSpPr>
            <a:spLocks noGrp="1"/>
          </p:cNvSpPr>
          <p:nvPr>
            <p:ph type="body" sz="quarter" idx="11"/>
          </p:nvPr>
        </p:nvSpPr>
        <p:spPr/>
        <p:txBody>
          <a:bodyPr/>
          <a:lstStyle/>
          <a:p>
            <a:r>
              <a:rPr lang="en-US" dirty="0"/>
              <a:t>Brief Intervention</a:t>
            </a:r>
          </a:p>
        </p:txBody>
      </p:sp>
      <p:sp>
        <p:nvSpPr>
          <p:cNvPr id="9" name="Text Placeholder 8">
            <a:extLst>
              <a:ext uri="{FF2B5EF4-FFF2-40B4-BE49-F238E27FC236}">
                <a16:creationId xmlns:a16="http://schemas.microsoft.com/office/drawing/2014/main" id="{AB15DDE6-9E31-AB42-BB5C-E09C016AD04E}"/>
              </a:ext>
            </a:extLst>
          </p:cNvPr>
          <p:cNvSpPr>
            <a:spLocks noGrp="1"/>
          </p:cNvSpPr>
          <p:nvPr>
            <p:ph type="body" sz="quarter" idx="12"/>
          </p:nvPr>
        </p:nvSpPr>
        <p:spPr>
          <a:xfrm>
            <a:off x="744059" y="2557508"/>
            <a:ext cx="4519058" cy="2808837"/>
          </a:xfrm>
        </p:spPr>
        <p:txBody>
          <a:bodyPr/>
          <a:lstStyle/>
          <a:p>
            <a:pPr>
              <a:lnSpc>
                <a:spcPct val="100000"/>
              </a:lnSpc>
            </a:pPr>
            <a:r>
              <a:rPr lang="en-US" dirty="0"/>
              <a:t>If screening indicates use, brief, solution-focused motivational interventions can be very effective in helping the adolescent or young adult to reduce or stop problematic substance use involvement.  </a:t>
            </a:r>
          </a:p>
        </p:txBody>
      </p:sp>
      <p:sp>
        <p:nvSpPr>
          <p:cNvPr id="10" name="Text Placeholder 9">
            <a:extLst>
              <a:ext uri="{FF2B5EF4-FFF2-40B4-BE49-F238E27FC236}">
                <a16:creationId xmlns:a16="http://schemas.microsoft.com/office/drawing/2014/main" id="{DB005213-7E01-2F48-9711-06C58C79D9A5}"/>
              </a:ext>
            </a:extLst>
          </p:cNvPr>
          <p:cNvSpPr>
            <a:spLocks noGrp="1"/>
          </p:cNvSpPr>
          <p:nvPr>
            <p:ph type="body" sz="quarter" idx="13"/>
          </p:nvPr>
        </p:nvSpPr>
        <p:spPr>
          <a:xfrm>
            <a:off x="6350359" y="719973"/>
            <a:ext cx="4383160" cy="237639"/>
          </a:xfrm>
        </p:spPr>
        <p:txBody>
          <a:bodyPr/>
          <a:lstStyle/>
          <a:p>
            <a:pPr>
              <a:buNone/>
            </a:pPr>
            <a:r>
              <a:rPr lang="en-US" dirty="0"/>
              <a:t>Typically, a BI immediately follows screening; a gap of a few days or a week may not dilute the effectiveness of the brief intervention, however, it is desirable to </a:t>
            </a:r>
            <a:r>
              <a:rPr lang="en-US" b="1" dirty="0">
                <a:solidFill>
                  <a:srgbClr val="EC722F"/>
                </a:solidFill>
              </a:rPr>
              <a:t>avoid delays</a:t>
            </a:r>
            <a:r>
              <a:rPr lang="en-US" dirty="0"/>
              <a:t>.</a:t>
            </a:r>
          </a:p>
        </p:txBody>
      </p:sp>
      <p:sp>
        <p:nvSpPr>
          <p:cNvPr id="11" name="Text Placeholder 10">
            <a:extLst>
              <a:ext uri="{FF2B5EF4-FFF2-40B4-BE49-F238E27FC236}">
                <a16:creationId xmlns:a16="http://schemas.microsoft.com/office/drawing/2014/main" id="{F62CF971-8D7D-5E4E-B8F3-C9432BF11EB9}"/>
              </a:ext>
            </a:extLst>
          </p:cNvPr>
          <p:cNvSpPr>
            <a:spLocks noGrp="1"/>
          </p:cNvSpPr>
          <p:nvPr>
            <p:ph type="body" sz="quarter" idx="17"/>
          </p:nvPr>
        </p:nvSpPr>
        <p:spPr>
          <a:xfrm>
            <a:off x="7141999" y="2989765"/>
            <a:ext cx="3776662" cy="237639"/>
          </a:xfrm>
        </p:spPr>
        <p:txBody>
          <a:bodyPr/>
          <a:lstStyle/>
          <a:p>
            <a:pPr>
              <a:buNone/>
            </a:pPr>
            <a:r>
              <a:rPr lang="en-US" dirty="0"/>
              <a:t>Multiple BIs may be more effective than a single BI.</a:t>
            </a:r>
          </a:p>
        </p:txBody>
      </p:sp>
      <p:sp>
        <p:nvSpPr>
          <p:cNvPr id="12" name="Text Placeholder 11">
            <a:extLst>
              <a:ext uri="{FF2B5EF4-FFF2-40B4-BE49-F238E27FC236}">
                <a16:creationId xmlns:a16="http://schemas.microsoft.com/office/drawing/2014/main" id="{A07136DE-D1C4-1E46-BA88-71E3C026060E}"/>
              </a:ext>
            </a:extLst>
          </p:cNvPr>
          <p:cNvSpPr>
            <a:spLocks noGrp="1"/>
          </p:cNvSpPr>
          <p:nvPr>
            <p:ph type="body" sz="quarter" idx="19"/>
          </p:nvPr>
        </p:nvSpPr>
        <p:spPr>
          <a:xfrm>
            <a:off x="7972095" y="4377044"/>
            <a:ext cx="3518378" cy="237639"/>
          </a:xfrm>
        </p:spPr>
        <p:txBody>
          <a:bodyPr/>
          <a:lstStyle/>
          <a:p>
            <a:pPr>
              <a:buNone/>
            </a:pPr>
            <a:r>
              <a:rPr lang="en-US" dirty="0"/>
              <a:t>The likelihood that adolescents or young adults will not show for their next scheduled appointment is increased if the time interval is too great between a screening and BI.</a:t>
            </a:r>
          </a:p>
        </p:txBody>
      </p:sp>
    </p:spTree>
    <p:extLst>
      <p:ext uri="{BB962C8B-B14F-4D97-AF65-F5344CB8AC3E}">
        <p14:creationId xmlns:p14="http://schemas.microsoft.com/office/powerpoint/2010/main" val="15280554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68E6E965-8E4B-4EC7-90A3-1536B1F4B480}"/>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
        <p:nvSpPr>
          <p:cNvPr id="12" name="Text Placeholder 11">
            <a:extLst>
              <a:ext uri="{FF2B5EF4-FFF2-40B4-BE49-F238E27FC236}">
                <a16:creationId xmlns:a16="http://schemas.microsoft.com/office/drawing/2014/main" id="{EDC589AA-E44E-4463-BED3-CE069CE28431}"/>
              </a:ext>
            </a:extLst>
          </p:cNvPr>
          <p:cNvSpPr>
            <a:spLocks noGrp="1"/>
          </p:cNvSpPr>
          <p:nvPr>
            <p:ph type="body" sz="quarter" idx="11"/>
          </p:nvPr>
        </p:nvSpPr>
        <p:spPr>
          <a:xfrm>
            <a:off x="4938887" y="2071871"/>
            <a:ext cx="7156657" cy="1099595"/>
          </a:xfrm>
        </p:spPr>
        <p:txBody>
          <a:bodyPr/>
          <a:lstStyle/>
          <a:p>
            <a:pPr marL="11113" indent="-11113" algn="ctr"/>
            <a:r>
              <a:rPr lang="en-GB" sz="5400" dirty="0"/>
              <a:t>ADOLESCENT SBIRT CURRICULUM</a:t>
            </a:r>
            <a:endParaRPr lang="en-US" sz="5400" dirty="0"/>
          </a:p>
        </p:txBody>
      </p:sp>
      <p:sp>
        <p:nvSpPr>
          <p:cNvPr id="13" name="Text Placeholder 12">
            <a:extLst>
              <a:ext uri="{FF2B5EF4-FFF2-40B4-BE49-F238E27FC236}">
                <a16:creationId xmlns:a16="http://schemas.microsoft.com/office/drawing/2014/main" id="{2060E997-2C80-48E2-8D20-264F52A1D5AA}"/>
              </a:ext>
            </a:extLst>
          </p:cNvPr>
          <p:cNvSpPr>
            <a:spLocks noGrp="1"/>
          </p:cNvSpPr>
          <p:nvPr>
            <p:ph type="body" sz="quarter" idx="12"/>
          </p:nvPr>
        </p:nvSpPr>
        <p:spPr>
          <a:xfrm>
            <a:off x="6721033" y="4161425"/>
            <a:ext cx="3024852" cy="466228"/>
          </a:xfrm>
        </p:spPr>
        <p:txBody>
          <a:bodyPr/>
          <a:lstStyle/>
          <a:p>
            <a:pPr algn="ctr"/>
            <a:r>
              <a:rPr lang="en-US" sz="2000" b="1" dirty="0"/>
              <a:t>Developed by:</a:t>
            </a:r>
          </a:p>
        </p:txBody>
      </p:sp>
      <p:pic>
        <p:nvPicPr>
          <p:cNvPr id="5" name="Picture 4">
            <a:extLst>
              <a:ext uri="{FF2B5EF4-FFF2-40B4-BE49-F238E27FC236}">
                <a16:creationId xmlns:a16="http://schemas.microsoft.com/office/drawing/2014/main" id="{7B8745CD-AFDE-E04A-9DDF-AB9B0E2C4B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60919" y="4713358"/>
            <a:ext cx="6717298" cy="965076"/>
          </a:xfrm>
          <a:prstGeom prst="rect">
            <a:avLst/>
          </a:prstGeom>
        </p:spPr>
      </p:pic>
    </p:spTree>
    <p:extLst>
      <p:ext uri="{BB962C8B-B14F-4D97-AF65-F5344CB8AC3E}">
        <p14:creationId xmlns:p14="http://schemas.microsoft.com/office/powerpoint/2010/main" val="344344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Brief Intervention (cont.)</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1056290" y="2454647"/>
            <a:ext cx="5732438" cy="1293014"/>
          </a:xfrm>
        </p:spPr>
        <p:txBody>
          <a:bodyPr/>
          <a:lstStyle/>
          <a:p>
            <a:r>
              <a:rPr lang="en-US" dirty="0"/>
              <a:t>BI usually includes feedback about the screening score generated from administering a validated standardized screening tool. </a:t>
            </a:r>
          </a:p>
        </p:txBody>
      </p:sp>
      <p:grpSp>
        <p:nvGrpSpPr>
          <p:cNvPr id="23" name="Group 22">
            <a:extLst>
              <a:ext uri="{FF2B5EF4-FFF2-40B4-BE49-F238E27FC236}">
                <a16:creationId xmlns:a16="http://schemas.microsoft.com/office/drawing/2014/main" id="{D0AB0229-2E93-B54A-B609-70FBEFED6464}"/>
              </a:ext>
            </a:extLst>
          </p:cNvPr>
          <p:cNvGrpSpPr/>
          <p:nvPr/>
        </p:nvGrpSpPr>
        <p:grpSpPr>
          <a:xfrm>
            <a:off x="692441" y="2515402"/>
            <a:ext cx="181902" cy="180130"/>
            <a:chOff x="9979025" y="5899150"/>
            <a:chExt cx="488950" cy="484187"/>
          </a:xfrm>
        </p:grpSpPr>
        <p:sp>
          <p:nvSpPr>
            <p:cNvPr id="24" name="Freeform: Shape 30">
              <a:extLst>
                <a:ext uri="{FF2B5EF4-FFF2-40B4-BE49-F238E27FC236}">
                  <a16:creationId xmlns:a16="http://schemas.microsoft.com/office/drawing/2014/main" id="{138CBD17-990A-514D-8BB7-9D7C69199F52}"/>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8">
              <a:extLst>
                <a:ext uri="{FF2B5EF4-FFF2-40B4-BE49-F238E27FC236}">
                  <a16:creationId xmlns:a16="http://schemas.microsoft.com/office/drawing/2014/main" id="{DD3D5560-237E-8A41-AC61-0FB2DD34135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id="{C9FEF4B1-8D7B-3745-B9F1-E5D23D938D43}"/>
              </a:ext>
            </a:extLst>
          </p:cNvPr>
          <p:cNvGrpSpPr/>
          <p:nvPr/>
        </p:nvGrpSpPr>
        <p:grpSpPr>
          <a:xfrm>
            <a:off x="692441" y="4746501"/>
            <a:ext cx="181902" cy="180130"/>
            <a:chOff x="9979025" y="5899150"/>
            <a:chExt cx="488950" cy="484187"/>
          </a:xfrm>
        </p:grpSpPr>
        <p:sp>
          <p:nvSpPr>
            <p:cNvPr id="27" name="Freeform: Shape 30">
              <a:extLst>
                <a:ext uri="{FF2B5EF4-FFF2-40B4-BE49-F238E27FC236}">
                  <a16:creationId xmlns:a16="http://schemas.microsoft.com/office/drawing/2014/main" id="{169BCB75-492A-9B4F-993D-301D9BEA5C4B}"/>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8">
              <a:extLst>
                <a:ext uri="{FF2B5EF4-FFF2-40B4-BE49-F238E27FC236}">
                  <a16:creationId xmlns:a16="http://schemas.microsoft.com/office/drawing/2014/main" id="{229BEE77-73B7-754D-BF37-38D348989172}"/>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2" name="Graphic 11" descr="Clipboard outline">
            <a:extLst>
              <a:ext uri="{FF2B5EF4-FFF2-40B4-BE49-F238E27FC236}">
                <a16:creationId xmlns:a16="http://schemas.microsoft.com/office/drawing/2014/main" id="{4A05CCD1-D612-2944-916F-50229F304B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0775" y="2116253"/>
            <a:ext cx="3730764" cy="3730764"/>
          </a:xfrm>
          <a:prstGeom prst="rect">
            <a:avLst/>
          </a:prstGeom>
        </p:spPr>
      </p:pic>
      <p:sp>
        <p:nvSpPr>
          <p:cNvPr id="3" name="Rectangle 2">
            <a:extLst>
              <a:ext uri="{FF2B5EF4-FFF2-40B4-BE49-F238E27FC236}">
                <a16:creationId xmlns:a16="http://schemas.microsoft.com/office/drawing/2014/main" id="{8088B71E-0C76-DB4D-BD7D-56A1EABF48E5}"/>
              </a:ext>
            </a:extLst>
          </p:cNvPr>
          <p:cNvSpPr/>
          <p:nvPr/>
        </p:nvSpPr>
        <p:spPr>
          <a:xfrm>
            <a:off x="8188035" y="3492517"/>
            <a:ext cx="1884220" cy="1631216"/>
          </a:xfrm>
          <a:prstGeom prst="rect">
            <a:avLst/>
          </a:prstGeom>
        </p:spPr>
        <p:txBody>
          <a:bodyPr wrap="square">
            <a:spAutoFit/>
          </a:bodyPr>
          <a:lstStyle/>
          <a:p>
            <a:pPr marL="228600" indent="-228600"/>
            <a:r>
              <a:rPr lang="en-US" sz="2000" b="1" dirty="0">
                <a:solidFill>
                  <a:srgbClr val="EC722F"/>
                </a:solidFill>
              </a:rPr>
              <a:t>CRAFFT+N 2.1 </a:t>
            </a:r>
          </a:p>
          <a:p>
            <a:r>
              <a:rPr lang="en-US" sz="2000" b="1" dirty="0">
                <a:solidFill>
                  <a:srgbClr val="EC722F"/>
                </a:solidFill>
              </a:rPr>
              <a:t>AUDIT</a:t>
            </a:r>
          </a:p>
          <a:p>
            <a:r>
              <a:rPr lang="en-US" sz="2000" b="1" dirty="0">
                <a:solidFill>
                  <a:srgbClr val="EC722F"/>
                </a:solidFill>
              </a:rPr>
              <a:t>S2BI</a:t>
            </a:r>
          </a:p>
          <a:p>
            <a:r>
              <a:rPr lang="en-US" sz="2000" b="1" dirty="0">
                <a:solidFill>
                  <a:srgbClr val="EC722F"/>
                </a:solidFill>
              </a:rPr>
              <a:t>BSTAD</a:t>
            </a:r>
          </a:p>
          <a:p>
            <a:r>
              <a:rPr lang="en-US" sz="2000" b="1" dirty="0">
                <a:solidFill>
                  <a:srgbClr val="EC722F"/>
                </a:solidFill>
              </a:rPr>
              <a:t>CUDIT-R</a:t>
            </a:r>
          </a:p>
        </p:txBody>
      </p:sp>
      <p:sp>
        <p:nvSpPr>
          <p:cNvPr id="6" name="Rectangle 5">
            <a:extLst>
              <a:ext uri="{FF2B5EF4-FFF2-40B4-BE49-F238E27FC236}">
                <a16:creationId xmlns:a16="http://schemas.microsoft.com/office/drawing/2014/main" id="{7C504DAF-1B47-CA46-91E6-3F50BFB8D128}"/>
              </a:ext>
            </a:extLst>
          </p:cNvPr>
          <p:cNvSpPr/>
          <p:nvPr/>
        </p:nvSpPr>
        <p:spPr>
          <a:xfrm>
            <a:off x="1056289" y="4603465"/>
            <a:ext cx="5954111" cy="1200329"/>
          </a:xfrm>
          <a:prstGeom prst="rect">
            <a:avLst/>
          </a:prstGeom>
        </p:spPr>
        <p:txBody>
          <a:bodyPr wrap="square">
            <a:spAutoFit/>
          </a:bodyPr>
          <a:lstStyle/>
          <a:p>
            <a:r>
              <a:rPr lang="en-US" sz="2400" dirty="0"/>
              <a:t>Poly-substance use among adolescents and young adults is common. </a:t>
            </a:r>
          </a:p>
        </p:txBody>
      </p:sp>
    </p:spTree>
    <p:extLst>
      <p:ext uri="{BB962C8B-B14F-4D97-AF65-F5344CB8AC3E}">
        <p14:creationId xmlns:p14="http://schemas.microsoft.com/office/powerpoint/2010/main" val="105531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Brief Intervention (cont.)</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671396" y="1660875"/>
            <a:ext cx="10573547" cy="3363398"/>
          </a:xfrm>
        </p:spPr>
        <p:txBody>
          <a:bodyPr/>
          <a:lstStyle/>
          <a:p>
            <a:r>
              <a:rPr lang="en-US" sz="2200" b="1" dirty="0">
                <a:solidFill>
                  <a:srgbClr val="EC722F"/>
                </a:solidFill>
              </a:rPr>
              <a:t>BI also typically includes discussions of these issues: </a:t>
            </a:r>
          </a:p>
          <a:p>
            <a:pPr marL="434340" indent="-342900">
              <a:buClr>
                <a:srgbClr val="EC722F"/>
              </a:buClr>
              <a:buFont typeface="Arial" panose="020B0604020202020204" pitchFamily="34" charset="0"/>
              <a:buChar char="•"/>
            </a:pPr>
            <a:r>
              <a:rPr lang="en-US" sz="2000" dirty="0"/>
              <a:t>How the level of use compares to national averages or to the same gender or age group.</a:t>
            </a:r>
          </a:p>
          <a:p>
            <a:pPr marL="434340" indent="-342900">
              <a:buClr>
                <a:srgbClr val="EC722F"/>
              </a:buClr>
              <a:buFont typeface="Arial" panose="020B0604020202020204" pitchFamily="34" charset="0"/>
              <a:buChar char="•"/>
            </a:pPr>
            <a:r>
              <a:rPr lang="en-US" sz="2000" dirty="0"/>
              <a:t>Concerns about the potential effects of substance use during adolescence or young adulthood.</a:t>
            </a:r>
          </a:p>
          <a:p>
            <a:pPr marL="434340" indent="-342900">
              <a:buClr>
                <a:srgbClr val="EC722F"/>
              </a:buClr>
              <a:buFont typeface="Arial" panose="020B0604020202020204" pitchFamily="34" charset="0"/>
              <a:buChar char="•"/>
            </a:pPr>
            <a:r>
              <a:rPr lang="en-US" sz="2000" dirty="0"/>
              <a:t>Pros and cons of use.</a:t>
            </a:r>
          </a:p>
          <a:p>
            <a:pPr marL="434340" indent="-342900">
              <a:buClr>
                <a:srgbClr val="EC722F"/>
              </a:buClr>
              <a:buFont typeface="Arial" panose="020B0604020202020204" pitchFamily="34" charset="0"/>
              <a:buChar char="•"/>
            </a:pPr>
            <a:r>
              <a:rPr lang="en-US" sz="2000" dirty="0"/>
              <a:t>Negotiating goals, including a commitment to cut back or stop use.</a:t>
            </a:r>
          </a:p>
          <a:p>
            <a:pPr marL="434340" indent="-342900">
              <a:buClr>
                <a:srgbClr val="EC722F"/>
              </a:buClr>
              <a:buFont typeface="Arial" panose="020B0604020202020204" pitchFamily="34" charset="0"/>
              <a:buChar char="•"/>
            </a:pPr>
            <a:r>
              <a:rPr lang="en-US" sz="2000" dirty="0"/>
              <a:t>Commitment to action.</a:t>
            </a:r>
          </a:p>
        </p:txBody>
      </p:sp>
      <p:sp>
        <p:nvSpPr>
          <p:cNvPr id="6" name="Rectangle 5">
            <a:extLst>
              <a:ext uri="{FF2B5EF4-FFF2-40B4-BE49-F238E27FC236}">
                <a16:creationId xmlns:a16="http://schemas.microsoft.com/office/drawing/2014/main" id="{F1AAB3F2-86CC-6044-8107-66200307D2AB}"/>
              </a:ext>
            </a:extLst>
          </p:cNvPr>
          <p:cNvSpPr/>
          <p:nvPr/>
        </p:nvSpPr>
        <p:spPr>
          <a:xfrm>
            <a:off x="974117" y="5366476"/>
            <a:ext cx="10450289" cy="1113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 name="Oval 6">
            <a:extLst>
              <a:ext uri="{FF2B5EF4-FFF2-40B4-BE49-F238E27FC236}">
                <a16:creationId xmlns:a16="http://schemas.microsoft.com/office/drawing/2014/main" id="{0F97660C-CF2C-4D44-A445-A85EAAC6B974}"/>
              </a:ext>
            </a:extLst>
          </p:cNvPr>
          <p:cNvSpPr>
            <a:spLocks noChangeAspect="1"/>
          </p:cNvSpPr>
          <p:nvPr/>
        </p:nvSpPr>
        <p:spPr>
          <a:xfrm>
            <a:off x="608357" y="5563100"/>
            <a:ext cx="731520" cy="731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bg1"/>
              </a:solidFill>
              <a:latin typeface="Poppins Medium" pitchFamily="2" charset="77"/>
              <a:cs typeface="Poppins Medium" pitchFamily="2" charset="77"/>
            </a:endParaRPr>
          </a:p>
        </p:txBody>
      </p:sp>
      <p:sp>
        <p:nvSpPr>
          <p:cNvPr id="8" name="CuadroTexto 351">
            <a:extLst>
              <a:ext uri="{FF2B5EF4-FFF2-40B4-BE49-F238E27FC236}">
                <a16:creationId xmlns:a16="http://schemas.microsoft.com/office/drawing/2014/main" id="{C3DD629C-7B9C-C84E-A06D-9A3FA3549C79}"/>
              </a:ext>
            </a:extLst>
          </p:cNvPr>
          <p:cNvSpPr txBox="1"/>
          <p:nvPr/>
        </p:nvSpPr>
        <p:spPr>
          <a:xfrm>
            <a:off x="1522757" y="5605393"/>
            <a:ext cx="9766239" cy="646331"/>
          </a:xfrm>
          <a:prstGeom prst="rect">
            <a:avLst/>
          </a:prstGeom>
          <a:noFill/>
        </p:spPr>
        <p:txBody>
          <a:bodyPr wrap="square" rtlCol="0">
            <a:spAutoFit/>
          </a:bodyPr>
          <a:lstStyle/>
          <a:p>
            <a:r>
              <a:rPr lang="en-US" dirty="0"/>
              <a:t>A BI can take as little as </a:t>
            </a:r>
            <a:r>
              <a:rPr lang="en-US" b="1" dirty="0">
                <a:solidFill>
                  <a:srgbClr val="EC722F"/>
                </a:solidFill>
              </a:rPr>
              <a:t>5 minutes </a:t>
            </a:r>
            <a:r>
              <a:rPr lang="en-US" dirty="0"/>
              <a:t>or stretch to several longer sessions.  Use clinical judgment to determine how to best integrate a BI into regular clinical encounters.</a:t>
            </a:r>
          </a:p>
        </p:txBody>
      </p:sp>
      <p:pic>
        <p:nvPicPr>
          <p:cNvPr id="9" name="Graphic 8" descr="Stopwatch 33% with solid fill">
            <a:extLst>
              <a:ext uri="{FF2B5EF4-FFF2-40B4-BE49-F238E27FC236}">
                <a16:creationId xmlns:a16="http://schemas.microsoft.com/office/drawing/2014/main" id="{78A77E4C-CD22-204B-83E3-BA707DD2FA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797" y="5648731"/>
            <a:ext cx="548640" cy="548640"/>
          </a:xfrm>
          <a:prstGeom prst="rect">
            <a:avLst/>
          </a:prstGeom>
        </p:spPr>
      </p:pic>
    </p:spTree>
    <p:extLst>
      <p:ext uri="{BB962C8B-B14F-4D97-AF65-F5344CB8AC3E}">
        <p14:creationId xmlns:p14="http://schemas.microsoft.com/office/powerpoint/2010/main" val="410447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Motivational Interviewing</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526475" y="2031996"/>
            <a:ext cx="10573547" cy="832229"/>
          </a:xfrm>
        </p:spPr>
        <p:txBody>
          <a:bodyPr/>
          <a:lstStyle/>
          <a:p>
            <a:r>
              <a:rPr lang="en-US" sz="2200" dirty="0"/>
              <a:t>The skills necessary to provide effective BIs for adolescent substance use are not new. </a:t>
            </a:r>
          </a:p>
        </p:txBody>
      </p:sp>
      <p:sp>
        <p:nvSpPr>
          <p:cNvPr id="2" name="Rectangle 1">
            <a:extLst>
              <a:ext uri="{FF2B5EF4-FFF2-40B4-BE49-F238E27FC236}">
                <a16:creationId xmlns:a16="http://schemas.microsoft.com/office/drawing/2014/main" id="{F0C5BA3B-084E-3349-A56A-6DF1B885928F}"/>
              </a:ext>
            </a:extLst>
          </p:cNvPr>
          <p:cNvSpPr/>
          <p:nvPr/>
        </p:nvSpPr>
        <p:spPr>
          <a:xfrm>
            <a:off x="3172227" y="3468956"/>
            <a:ext cx="8251245" cy="2616101"/>
          </a:xfrm>
          <a:prstGeom prst="rect">
            <a:avLst/>
          </a:prstGeom>
        </p:spPr>
        <p:txBody>
          <a:bodyPr wrap="square">
            <a:spAutoFit/>
          </a:bodyPr>
          <a:lstStyle/>
          <a:p>
            <a:pPr>
              <a:spcBef>
                <a:spcPts val="600"/>
              </a:spcBef>
            </a:pPr>
            <a:r>
              <a:rPr lang="en-US" sz="2200" dirty="0"/>
              <a:t>Some practitioners already know and use </a:t>
            </a:r>
            <a:r>
              <a:rPr lang="en-US" sz="2200" b="1" dirty="0">
                <a:solidFill>
                  <a:srgbClr val="EC722F"/>
                </a:solidFill>
              </a:rPr>
              <a:t>Motivational Interviewing (MI) </a:t>
            </a:r>
            <a:r>
              <a:rPr lang="en-US" sz="2200" dirty="0"/>
              <a:t>skills in their work.  </a:t>
            </a:r>
          </a:p>
          <a:p>
            <a:pPr marL="7937">
              <a:spcBef>
                <a:spcPts val="600"/>
              </a:spcBef>
              <a:buClr>
                <a:srgbClr val="EC722F"/>
              </a:buClr>
            </a:pPr>
            <a:endParaRPr lang="en-US" sz="2200" dirty="0"/>
          </a:p>
          <a:p>
            <a:pPr marL="285750" indent="-277813">
              <a:spcBef>
                <a:spcPts val="600"/>
              </a:spcBef>
              <a:buClr>
                <a:srgbClr val="EC722F"/>
              </a:buClr>
              <a:buFont typeface="Arial" panose="020B0604020202020204" pitchFamily="34" charset="0"/>
              <a:buChar char="•"/>
            </a:pPr>
            <a:r>
              <a:rPr lang="en-US" sz="2200" dirty="0"/>
              <a:t>For practitioners early in their professional development, the information may be new and will complement other course work, field experience, or continuing education received as part of your training.</a:t>
            </a:r>
          </a:p>
        </p:txBody>
      </p:sp>
      <p:sp>
        <p:nvSpPr>
          <p:cNvPr id="6" name="Freeform 5">
            <a:extLst>
              <a:ext uri="{FF2B5EF4-FFF2-40B4-BE49-F238E27FC236}">
                <a16:creationId xmlns:a16="http://schemas.microsoft.com/office/drawing/2014/main" id="{467B83BB-9BF7-B44D-AEAC-0BD46329A44F}"/>
              </a:ext>
            </a:extLst>
          </p:cNvPr>
          <p:cNvSpPr>
            <a:spLocks noChangeAspect="1"/>
          </p:cNvSpPr>
          <p:nvPr/>
        </p:nvSpPr>
        <p:spPr>
          <a:xfrm>
            <a:off x="768528" y="4288042"/>
            <a:ext cx="1773383" cy="1871947"/>
          </a:xfrm>
          <a:custGeom>
            <a:avLst/>
            <a:gdLst>
              <a:gd name="connsiteX0" fmla="*/ 908425 w 2001660"/>
              <a:gd name="connsiteY0" fmla="*/ 493 h 2112912"/>
              <a:gd name="connsiteX1" fmla="*/ 1207984 w 2001660"/>
              <a:gd name="connsiteY1" fmla="*/ 46154 h 2112912"/>
              <a:gd name="connsiteX2" fmla="*/ 1479178 w 2001660"/>
              <a:gd name="connsiteY2" fmla="*/ 156844 h 2112912"/>
              <a:gd name="connsiteX3" fmla="*/ 1695026 w 2001660"/>
              <a:gd name="connsiteY3" fmla="*/ 334643 h 2112912"/>
              <a:gd name="connsiteX4" fmla="*/ 1733768 w 2001660"/>
              <a:gd name="connsiteY4" fmla="*/ 429422 h 2112912"/>
              <a:gd name="connsiteX5" fmla="*/ 1771126 w 2001660"/>
              <a:gd name="connsiteY5" fmla="*/ 581623 h 2112912"/>
              <a:gd name="connsiteX6" fmla="*/ 1817478 w 2001660"/>
              <a:gd name="connsiteY6" fmla="*/ 702000 h 2112912"/>
              <a:gd name="connsiteX7" fmla="*/ 1827855 w 2001660"/>
              <a:gd name="connsiteY7" fmla="*/ 767031 h 2112912"/>
              <a:gd name="connsiteX8" fmla="*/ 1795340 w 2001660"/>
              <a:gd name="connsiteY8" fmla="*/ 863193 h 2112912"/>
              <a:gd name="connsiteX9" fmla="*/ 1798799 w 2001660"/>
              <a:gd name="connsiteY9" fmla="*/ 892250 h 2112912"/>
              <a:gd name="connsiteX10" fmla="*/ 1812636 w 2001660"/>
              <a:gd name="connsiteY10" fmla="*/ 922690 h 2112912"/>
              <a:gd name="connsiteX11" fmla="*/ 1901188 w 2001660"/>
              <a:gd name="connsiteY11" fmla="*/ 1027847 h 2112912"/>
              <a:gd name="connsiteX12" fmla="*/ 1964144 w 2001660"/>
              <a:gd name="connsiteY12" fmla="*/ 1107406 h 2112912"/>
              <a:gd name="connsiteX13" fmla="*/ 2001502 w 2001660"/>
              <a:gd name="connsiteY13" fmla="*/ 1187658 h 2112912"/>
              <a:gd name="connsiteX14" fmla="*/ 1982824 w 2001660"/>
              <a:gd name="connsiteY14" fmla="*/ 1229167 h 2112912"/>
              <a:gd name="connsiteX15" fmla="*/ 1933012 w 2001660"/>
              <a:gd name="connsiteY15" fmla="*/ 1262374 h 2112912"/>
              <a:gd name="connsiteX16" fmla="*/ 1864522 w 2001660"/>
              <a:gd name="connsiteY16" fmla="*/ 1307343 h 2112912"/>
              <a:gd name="connsiteX17" fmla="*/ 1867981 w 2001660"/>
              <a:gd name="connsiteY17" fmla="*/ 1373066 h 2112912"/>
              <a:gd name="connsiteX18" fmla="*/ 1888736 w 2001660"/>
              <a:gd name="connsiteY18" fmla="*/ 1396588 h 2112912"/>
              <a:gd name="connsiteX19" fmla="*/ 1888736 w 2001660"/>
              <a:gd name="connsiteY19" fmla="*/ 1427719 h 2112912"/>
              <a:gd name="connsiteX20" fmla="*/ 1849994 w 2001660"/>
              <a:gd name="connsiteY20" fmla="*/ 1469228 h 2112912"/>
              <a:gd name="connsiteX21" fmla="*/ 1823013 w 2001660"/>
              <a:gd name="connsiteY21" fmla="*/ 1487216 h 2112912"/>
              <a:gd name="connsiteX22" fmla="*/ 1846535 w 2001660"/>
              <a:gd name="connsiteY22" fmla="*/ 1508662 h 2112912"/>
              <a:gd name="connsiteX23" fmla="*/ 1867289 w 2001660"/>
              <a:gd name="connsiteY23" fmla="*/ 1541178 h 2112912"/>
              <a:gd name="connsiteX24" fmla="*/ 1823013 w 2001660"/>
              <a:gd name="connsiteY24" fmla="*/ 1588221 h 2112912"/>
              <a:gd name="connsiteX25" fmla="*/ 1799491 w 2001660"/>
              <a:gd name="connsiteY25" fmla="*/ 1613819 h 2112912"/>
              <a:gd name="connsiteX26" fmla="*/ 1789113 w 2001660"/>
              <a:gd name="connsiteY26" fmla="*/ 1649794 h 2112912"/>
              <a:gd name="connsiteX27" fmla="*/ 1814711 w 2001660"/>
              <a:gd name="connsiteY27" fmla="*/ 1703064 h 2112912"/>
              <a:gd name="connsiteX28" fmla="*/ 1775277 w 2001660"/>
              <a:gd name="connsiteY28" fmla="*/ 1808912 h 2112912"/>
              <a:gd name="connsiteX29" fmla="*/ 1668045 w 2001660"/>
              <a:gd name="connsiteY29" fmla="*/ 1852497 h 2112912"/>
              <a:gd name="connsiteX30" fmla="*/ 1499933 w 2001660"/>
              <a:gd name="connsiteY30" fmla="*/ 1858032 h 2112912"/>
              <a:gd name="connsiteX31" fmla="*/ 1242575 w 2001660"/>
              <a:gd name="connsiteY31" fmla="*/ 1911302 h 2112912"/>
              <a:gd name="connsiteX32" fmla="*/ 1135342 w 2001660"/>
              <a:gd name="connsiteY32" fmla="*/ 2037213 h 2112912"/>
              <a:gd name="connsiteX33" fmla="*/ 1104007 w 2001660"/>
              <a:gd name="connsiteY33" fmla="*/ 2112912 h 2112912"/>
              <a:gd name="connsiteX34" fmla="*/ 192878 w 2001660"/>
              <a:gd name="connsiteY34" fmla="*/ 2112912 h 2112912"/>
              <a:gd name="connsiteX35" fmla="*/ 240127 w 2001660"/>
              <a:gd name="connsiteY35" fmla="*/ 1956270 h 2112912"/>
              <a:gd name="connsiteX36" fmla="*/ 301699 w 2001660"/>
              <a:gd name="connsiteY36" fmla="*/ 1728661 h 2112912"/>
              <a:gd name="connsiteX37" fmla="*/ 325221 w 2001660"/>
              <a:gd name="connsiteY37" fmla="*/ 1588914 h 2112912"/>
              <a:gd name="connsiteX38" fmla="*/ 313460 w 2001660"/>
              <a:gd name="connsiteY38" fmla="*/ 1465769 h 2112912"/>
              <a:gd name="connsiteX39" fmla="*/ 289938 w 2001660"/>
              <a:gd name="connsiteY39" fmla="*/ 1438097 h 2112912"/>
              <a:gd name="connsiteX40" fmla="*/ 291446 w 2001660"/>
              <a:gd name="connsiteY40" fmla="*/ 1437402 h 2112912"/>
              <a:gd name="connsiteX41" fmla="*/ 221880 w 2001660"/>
              <a:gd name="connsiteY41" fmla="*/ 1365975 h 2112912"/>
              <a:gd name="connsiteX42" fmla="*/ 156416 w 2001660"/>
              <a:gd name="connsiteY42" fmla="*/ 1282437 h 2112912"/>
              <a:gd name="connsiteX43" fmla="*/ 31888 w 2001660"/>
              <a:gd name="connsiteY43" fmla="*/ 1023004 h 2112912"/>
              <a:gd name="connsiteX44" fmla="*/ 1448 w 2001660"/>
              <a:gd name="connsiteY44" fmla="*/ 739358 h 2112912"/>
              <a:gd name="connsiteX45" fmla="*/ 114907 w 2001660"/>
              <a:gd name="connsiteY45" fmla="*/ 369234 h 2112912"/>
              <a:gd name="connsiteX46" fmla="*/ 537609 w 2001660"/>
              <a:gd name="connsiteY46" fmla="*/ 50996 h 2112912"/>
              <a:gd name="connsiteX47" fmla="*/ 908425 w 2001660"/>
              <a:gd name="connsiteY47" fmla="*/ 493 h 211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01660" h="2112912">
                <a:moveTo>
                  <a:pt x="908425" y="493"/>
                </a:moveTo>
                <a:cubicBezTo>
                  <a:pt x="1010123" y="3952"/>
                  <a:pt x="1111129" y="19172"/>
                  <a:pt x="1207984" y="46154"/>
                </a:cubicBezTo>
                <a:cubicBezTo>
                  <a:pt x="1302071" y="73134"/>
                  <a:pt x="1392700" y="109801"/>
                  <a:pt x="1479178" y="156844"/>
                </a:cubicBezTo>
                <a:cubicBezTo>
                  <a:pt x="1564272" y="202505"/>
                  <a:pt x="1645215" y="257850"/>
                  <a:pt x="1695026" y="334643"/>
                </a:cubicBezTo>
                <a:cubicBezTo>
                  <a:pt x="1713013" y="363699"/>
                  <a:pt x="1726849" y="396215"/>
                  <a:pt x="1733768" y="429422"/>
                </a:cubicBezTo>
                <a:cubicBezTo>
                  <a:pt x="1743453" y="481309"/>
                  <a:pt x="1754522" y="532503"/>
                  <a:pt x="1771126" y="581623"/>
                </a:cubicBezTo>
                <a:cubicBezTo>
                  <a:pt x="1783579" y="622440"/>
                  <a:pt x="1798799" y="662566"/>
                  <a:pt x="1817478" y="702000"/>
                </a:cubicBezTo>
                <a:cubicBezTo>
                  <a:pt x="1827855" y="722062"/>
                  <a:pt x="1832698" y="744892"/>
                  <a:pt x="1827855" y="767031"/>
                </a:cubicBezTo>
                <a:cubicBezTo>
                  <a:pt x="1820938" y="800929"/>
                  <a:pt x="1797415" y="829986"/>
                  <a:pt x="1795340" y="863193"/>
                </a:cubicBezTo>
                <a:cubicBezTo>
                  <a:pt x="1795340" y="873571"/>
                  <a:pt x="1796724" y="883256"/>
                  <a:pt x="1798799" y="892250"/>
                </a:cubicBezTo>
                <a:cubicBezTo>
                  <a:pt x="1802258" y="904011"/>
                  <a:pt x="1807101" y="913697"/>
                  <a:pt x="1812636" y="922690"/>
                </a:cubicBezTo>
                <a:cubicBezTo>
                  <a:pt x="1843075" y="957281"/>
                  <a:pt x="1872132" y="991872"/>
                  <a:pt x="1901188" y="1027847"/>
                </a:cubicBezTo>
                <a:cubicBezTo>
                  <a:pt x="1923327" y="1054136"/>
                  <a:pt x="1944081" y="1082501"/>
                  <a:pt x="1964144" y="1107406"/>
                </a:cubicBezTo>
                <a:cubicBezTo>
                  <a:pt x="1984898" y="1131620"/>
                  <a:pt x="2003578" y="1155142"/>
                  <a:pt x="2001502" y="1187658"/>
                </a:cubicBezTo>
                <a:cubicBezTo>
                  <a:pt x="2000119" y="1203570"/>
                  <a:pt x="1993200" y="1216714"/>
                  <a:pt x="1982824" y="1229167"/>
                </a:cubicBezTo>
                <a:cubicBezTo>
                  <a:pt x="1970370" y="1243695"/>
                  <a:pt x="1951691" y="1254764"/>
                  <a:pt x="1933012" y="1262374"/>
                </a:cubicBezTo>
                <a:cubicBezTo>
                  <a:pt x="1907415" y="1274135"/>
                  <a:pt x="1878359" y="1283821"/>
                  <a:pt x="1864522" y="1307343"/>
                </a:cubicBezTo>
                <a:cubicBezTo>
                  <a:pt x="1852761" y="1328097"/>
                  <a:pt x="1854836" y="1353003"/>
                  <a:pt x="1867981" y="1373066"/>
                </a:cubicBezTo>
                <a:cubicBezTo>
                  <a:pt x="1873515" y="1382059"/>
                  <a:pt x="1880433" y="1389669"/>
                  <a:pt x="1888736" y="1396588"/>
                </a:cubicBezTo>
                <a:cubicBezTo>
                  <a:pt x="1892195" y="1406273"/>
                  <a:pt x="1892195" y="1417342"/>
                  <a:pt x="1888736" y="1427719"/>
                </a:cubicBezTo>
                <a:cubicBezTo>
                  <a:pt x="1881125" y="1445706"/>
                  <a:pt x="1865213" y="1458159"/>
                  <a:pt x="1849994" y="1469228"/>
                </a:cubicBezTo>
                <a:cubicBezTo>
                  <a:pt x="1841692" y="1476147"/>
                  <a:pt x="1832006" y="1481681"/>
                  <a:pt x="1823013" y="1487216"/>
                </a:cubicBezTo>
                <a:cubicBezTo>
                  <a:pt x="1831315" y="1494134"/>
                  <a:pt x="1838233" y="1501744"/>
                  <a:pt x="1846535" y="1508662"/>
                </a:cubicBezTo>
                <a:cubicBezTo>
                  <a:pt x="1856912" y="1517656"/>
                  <a:pt x="1867289" y="1528033"/>
                  <a:pt x="1867289" y="1541178"/>
                </a:cubicBezTo>
                <a:cubicBezTo>
                  <a:pt x="1867289" y="1563316"/>
                  <a:pt x="1841692" y="1573693"/>
                  <a:pt x="1823013" y="1588221"/>
                </a:cubicBezTo>
                <a:cubicBezTo>
                  <a:pt x="1813327" y="1595140"/>
                  <a:pt x="1805025" y="1603442"/>
                  <a:pt x="1799491" y="1613819"/>
                </a:cubicBezTo>
                <a:cubicBezTo>
                  <a:pt x="1792573" y="1624888"/>
                  <a:pt x="1787730" y="1636649"/>
                  <a:pt x="1789113" y="1649794"/>
                </a:cubicBezTo>
                <a:cubicBezTo>
                  <a:pt x="1791189" y="1669856"/>
                  <a:pt x="1807792" y="1684384"/>
                  <a:pt x="1814711" y="1703064"/>
                </a:cubicBezTo>
                <a:cubicBezTo>
                  <a:pt x="1829931" y="1741806"/>
                  <a:pt x="1810560" y="1781931"/>
                  <a:pt x="1775277" y="1808912"/>
                </a:cubicBezTo>
                <a:cubicBezTo>
                  <a:pt x="1747604" y="1831051"/>
                  <a:pt x="1708862" y="1845579"/>
                  <a:pt x="1668045" y="1852497"/>
                </a:cubicBezTo>
                <a:cubicBezTo>
                  <a:pt x="1612007" y="1861491"/>
                  <a:pt x="1555970" y="1858032"/>
                  <a:pt x="1499933" y="1858032"/>
                </a:cubicBezTo>
                <a:cubicBezTo>
                  <a:pt x="1410687" y="1856648"/>
                  <a:pt x="1317292" y="1862183"/>
                  <a:pt x="1242575" y="1911302"/>
                </a:cubicBezTo>
                <a:cubicBezTo>
                  <a:pt x="1193456" y="1942434"/>
                  <a:pt x="1160940" y="1986711"/>
                  <a:pt x="1135342" y="2037213"/>
                </a:cubicBezTo>
                <a:lnTo>
                  <a:pt x="1104007" y="2112912"/>
                </a:lnTo>
                <a:lnTo>
                  <a:pt x="192878" y="2112912"/>
                </a:lnTo>
                <a:lnTo>
                  <a:pt x="240127" y="1956270"/>
                </a:lnTo>
                <a:cubicBezTo>
                  <a:pt x="262265" y="1881554"/>
                  <a:pt x="285096" y="1803378"/>
                  <a:pt x="301699" y="1728661"/>
                </a:cubicBezTo>
                <a:cubicBezTo>
                  <a:pt x="312076" y="1681617"/>
                  <a:pt x="319686" y="1633882"/>
                  <a:pt x="325221" y="1588914"/>
                </a:cubicBezTo>
                <a:cubicBezTo>
                  <a:pt x="330756" y="1546020"/>
                  <a:pt x="335598" y="1505203"/>
                  <a:pt x="313460" y="1465769"/>
                </a:cubicBezTo>
                <a:cubicBezTo>
                  <a:pt x="307234" y="1456084"/>
                  <a:pt x="298932" y="1445706"/>
                  <a:pt x="289938" y="1438097"/>
                </a:cubicBezTo>
                <a:lnTo>
                  <a:pt x="291446" y="1437402"/>
                </a:lnTo>
                <a:lnTo>
                  <a:pt x="221880" y="1365975"/>
                </a:lnTo>
                <a:cubicBezTo>
                  <a:pt x="198617" y="1339339"/>
                  <a:pt x="176825" y="1311493"/>
                  <a:pt x="156416" y="1282437"/>
                </a:cubicBezTo>
                <a:cubicBezTo>
                  <a:pt x="100379" y="1202878"/>
                  <a:pt x="58870" y="1114324"/>
                  <a:pt x="31888" y="1023004"/>
                </a:cubicBezTo>
                <a:cubicBezTo>
                  <a:pt x="6291" y="931684"/>
                  <a:pt x="-4086" y="835520"/>
                  <a:pt x="1448" y="739358"/>
                </a:cubicBezTo>
                <a:cubicBezTo>
                  <a:pt x="9750" y="607220"/>
                  <a:pt x="45725" y="479233"/>
                  <a:pt x="114907" y="369234"/>
                </a:cubicBezTo>
                <a:cubicBezTo>
                  <a:pt x="208995" y="219800"/>
                  <a:pt x="360503" y="110492"/>
                  <a:pt x="537609" y="50996"/>
                </a:cubicBezTo>
                <a:cubicBezTo>
                  <a:pt x="657986" y="11562"/>
                  <a:pt x="783897" y="-2966"/>
                  <a:pt x="908425" y="493"/>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grpSp>
        <p:nvGrpSpPr>
          <p:cNvPr id="7" name="Group 6">
            <a:extLst>
              <a:ext uri="{FF2B5EF4-FFF2-40B4-BE49-F238E27FC236}">
                <a16:creationId xmlns:a16="http://schemas.microsoft.com/office/drawing/2014/main" id="{B05C6F25-CF7B-5744-BCAD-80F7D6647B65}"/>
              </a:ext>
            </a:extLst>
          </p:cNvPr>
          <p:cNvGrpSpPr>
            <a:grpSpLocks noChangeAspect="1"/>
          </p:cNvGrpSpPr>
          <p:nvPr/>
        </p:nvGrpSpPr>
        <p:grpSpPr>
          <a:xfrm>
            <a:off x="950264" y="3228872"/>
            <a:ext cx="1389789" cy="1520203"/>
            <a:chOff x="14985877" y="4911998"/>
            <a:chExt cx="4124185" cy="4511188"/>
          </a:xfrm>
        </p:grpSpPr>
        <p:sp>
          <p:nvSpPr>
            <p:cNvPr id="8" name="Freeform 7">
              <a:extLst>
                <a:ext uri="{FF2B5EF4-FFF2-40B4-BE49-F238E27FC236}">
                  <a16:creationId xmlns:a16="http://schemas.microsoft.com/office/drawing/2014/main" id="{C2FFD430-446D-5C4F-9B5D-8173D635C47C}"/>
                </a:ext>
              </a:extLst>
            </p:cNvPr>
            <p:cNvSpPr/>
            <p:nvPr/>
          </p:nvSpPr>
          <p:spPr>
            <a:xfrm flipH="1">
              <a:off x="16737463" y="9122701"/>
              <a:ext cx="617228" cy="300485"/>
            </a:xfrm>
            <a:custGeom>
              <a:avLst/>
              <a:gdLst>
                <a:gd name="connsiteX0" fmla="*/ 48732 w 59676"/>
                <a:gd name="connsiteY0" fmla="*/ 29053 h 29052"/>
                <a:gd name="connsiteX1" fmla="*/ 10945 w 59676"/>
                <a:gd name="connsiteY1" fmla="*/ 29053 h 29052"/>
                <a:gd name="connsiteX2" fmla="*/ 0 w 59676"/>
                <a:gd name="connsiteY2" fmla="*/ 18104 h 29052"/>
                <a:gd name="connsiteX3" fmla="*/ 0 w 59676"/>
                <a:gd name="connsiteY3" fmla="*/ 10948 h 29052"/>
                <a:gd name="connsiteX4" fmla="*/ 10945 w 59676"/>
                <a:gd name="connsiteY4" fmla="*/ 0 h 29052"/>
                <a:gd name="connsiteX5" fmla="*/ 48732 w 59676"/>
                <a:gd name="connsiteY5" fmla="*/ 0 h 29052"/>
                <a:gd name="connsiteX6" fmla="*/ 59676 w 59676"/>
                <a:gd name="connsiteY6" fmla="*/ 10948 h 29052"/>
                <a:gd name="connsiteX7" fmla="*/ 59676 w 59676"/>
                <a:gd name="connsiteY7" fmla="*/ 18104 h 29052"/>
                <a:gd name="connsiteX8" fmla="*/ 48732 w 59676"/>
                <a:gd name="connsiteY8" fmla="*/ 29053 h 2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76" h="29052">
                  <a:moveTo>
                    <a:pt x="48732" y="29053"/>
                  </a:moveTo>
                  <a:lnTo>
                    <a:pt x="10945" y="29053"/>
                  </a:lnTo>
                  <a:cubicBezTo>
                    <a:pt x="4891" y="29053"/>
                    <a:pt x="0" y="24098"/>
                    <a:pt x="0" y="18104"/>
                  </a:cubicBezTo>
                  <a:lnTo>
                    <a:pt x="0" y="10948"/>
                  </a:lnTo>
                  <a:cubicBezTo>
                    <a:pt x="0" y="4893"/>
                    <a:pt x="4953" y="0"/>
                    <a:pt x="10945" y="0"/>
                  </a:cubicBezTo>
                  <a:lnTo>
                    <a:pt x="48732" y="0"/>
                  </a:lnTo>
                  <a:cubicBezTo>
                    <a:pt x="54785" y="0"/>
                    <a:pt x="59676" y="4954"/>
                    <a:pt x="59676" y="10948"/>
                  </a:cubicBezTo>
                  <a:lnTo>
                    <a:pt x="59676" y="18104"/>
                  </a:lnTo>
                  <a:cubicBezTo>
                    <a:pt x="59676" y="24098"/>
                    <a:pt x="54723" y="29053"/>
                    <a:pt x="48732" y="29053"/>
                  </a:cubicBezTo>
                  <a:close/>
                </a:path>
              </a:pathLst>
            </a:custGeom>
            <a:solidFill>
              <a:schemeClr val="tx1">
                <a:lumMod val="20000"/>
                <a:lumOff val="80000"/>
              </a:schemeClr>
            </a:solidFill>
            <a:ln w="6114" cap="flat">
              <a:noFill/>
              <a:prstDash val="solid"/>
              <a:miter/>
            </a:ln>
          </p:spPr>
          <p:txBody>
            <a:bodyPr rtlCol="0" anchor="ctr"/>
            <a:lstStyle/>
            <a:p>
              <a:endParaRPr lang="en-US" sz="900"/>
            </a:p>
          </p:txBody>
        </p:sp>
        <p:sp>
          <p:nvSpPr>
            <p:cNvPr id="9" name="Freeform 8">
              <a:extLst>
                <a:ext uri="{FF2B5EF4-FFF2-40B4-BE49-F238E27FC236}">
                  <a16:creationId xmlns:a16="http://schemas.microsoft.com/office/drawing/2014/main" id="{8210A6BD-D647-F949-82F0-A00B9556A448}"/>
                </a:ext>
              </a:extLst>
            </p:cNvPr>
            <p:cNvSpPr/>
            <p:nvPr/>
          </p:nvSpPr>
          <p:spPr>
            <a:xfrm flipH="1">
              <a:off x="16636277" y="8701380"/>
              <a:ext cx="820861" cy="516839"/>
            </a:xfrm>
            <a:custGeom>
              <a:avLst/>
              <a:gdLst>
                <a:gd name="connsiteX0" fmla="*/ 60532 w 79364"/>
                <a:gd name="connsiteY0" fmla="*/ 49971 h 49970"/>
                <a:gd name="connsiteX1" fmla="*/ 18832 w 79364"/>
                <a:gd name="connsiteY1" fmla="*/ 49971 h 49970"/>
                <a:gd name="connsiteX2" fmla="*/ 0 w 79364"/>
                <a:gd name="connsiteY2" fmla="*/ 31132 h 49970"/>
                <a:gd name="connsiteX3" fmla="*/ 0 w 79364"/>
                <a:gd name="connsiteY3" fmla="*/ 18838 h 49970"/>
                <a:gd name="connsiteX4" fmla="*/ 18832 w 79364"/>
                <a:gd name="connsiteY4" fmla="*/ 0 h 49970"/>
                <a:gd name="connsiteX5" fmla="*/ 60532 w 79364"/>
                <a:gd name="connsiteY5" fmla="*/ 0 h 49970"/>
                <a:gd name="connsiteX6" fmla="*/ 79364 w 79364"/>
                <a:gd name="connsiteY6" fmla="*/ 18838 h 49970"/>
                <a:gd name="connsiteX7" fmla="*/ 79364 w 79364"/>
                <a:gd name="connsiteY7" fmla="*/ 31132 h 49970"/>
                <a:gd name="connsiteX8" fmla="*/ 60532 w 79364"/>
                <a:gd name="connsiteY8" fmla="*/ 49971 h 4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4" h="49970">
                  <a:moveTo>
                    <a:pt x="60532" y="49971"/>
                  </a:moveTo>
                  <a:lnTo>
                    <a:pt x="18832" y="49971"/>
                  </a:lnTo>
                  <a:cubicBezTo>
                    <a:pt x="8499" y="49971"/>
                    <a:pt x="0" y="41469"/>
                    <a:pt x="0" y="31132"/>
                  </a:cubicBezTo>
                  <a:lnTo>
                    <a:pt x="0" y="18838"/>
                  </a:lnTo>
                  <a:cubicBezTo>
                    <a:pt x="0" y="8502"/>
                    <a:pt x="8499" y="0"/>
                    <a:pt x="18832" y="0"/>
                  </a:cubicBezTo>
                  <a:lnTo>
                    <a:pt x="60532" y="0"/>
                  </a:lnTo>
                  <a:cubicBezTo>
                    <a:pt x="70865" y="0"/>
                    <a:pt x="79364" y="8502"/>
                    <a:pt x="79364" y="18838"/>
                  </a:cubicBezTo>
                  <a:lnTo>
                    <a:pt x="79364" y="31132"/>
                  </a:lnTo>
                  <a:cubicBezTo>
                    <a:pt x="79364" y="41469"/>
                    <a:pt x="70926" y="49971"/>
                    <a:pt x="60532" y="49971"/>
                  </a:cubicBezTo>
                  <a:close/>
                </a:path>
              </a:pathLst>
            </a:custGeom>
            <a:solidFill>
              <a:schemeClr val="bg1">
                <a:lumMod val="75000"/>
              </a:schemeClr>
            </a:solidFill>
            <a:ln w="6114" cap="flat">
              <a:noFill/>
              <a:prstDash val="solid"/>
              <a:miter/>
            </a:ln>
          </p:spPr>
          <p:txBody>
            <a:bodyPr rtlCol="0" anchor="ctr"/>
            <a:lstStyle/>
            <a:p>
              <a:endParaRPr lang="en-US" sz="900"/>
            </a:p>
          </p:txBody>
        </p:sp>
        <p:sp>
          <p:nvSpPr>
            <p:cNvPr id="10" name="Freeform 9">
              <a:extLst>
                <a:ext uri="{FF2B5EF4-FFF2-40B4-BE49-F238E27FC236}">
                  <a16:creationId xmlns:a16="http://schemas.microsoft.com/office/drawing/2014/main" id="{E4184BF5-D710-CD48-9DEF-80DA7DBC5459}"/>
                </a:ext>
              </a:extLst>
            </p:cNvPr>
            <p:cNvSpPr/>
            <p:nvPr/>
          </p:nvSpPr>
          <p:spPr>
            <a:xfrm flipH="1">
              <a:off x="15954550" y="6017002"/>
              <a:ext cx="2186167" cy="2752683"/>
            </a:xfrm>
            <a:custGeom>
              <a:avLst/>
              <a:gdLst>
                <a:gd name="connsiteX0" fmla="*/ 58020 w 211367"/>
                <a:gd name="connsiteY0" fmla="*/ 245834 h 266140"/>
                <a:gd name="connsiteX1" fmla="*/ 67558 w 211367"/>
                <a:gd name="connsiteY1" fmla="*/ 266141 h 266140"/>
                <a:gd name="connsiteX2" fmla="*/ 143682 w 211367"/>
                <a:gd name="connsiteY2" fmla="*/ 266141 h 266140"/>
                <a:gd name="connsiteX3" fmla="*/ 153220 w 211367"/>
                <a:gd name="connsiteY3" fmla="*/ 245834 h 266140"/>
                <a:gd name="connsiteX4" fmla="*/ 159273 w 211367"/>
                <a:gd name="connsiteY4" fmla="*/ 199350 h 266140"/>
                <a:gd name="connsiteX5" fmla="*/ 211367 w 211367"/>
                <a:gd name="connsiteY5" fmla="*/ 105769 h 266140"/>
                <a:gd name="connsiteX6" fmla="*/ 98130 w 211367"/>
                <a:gd name="connsiteY6" fmla="*/ 261 h 266140"/>
                <a:gd name="connsiteX7" fmla="*/ 178 w 211367"/>
                <a:gd name="connsiteY7" fmla="*/ 98613 h 266140"/>
                <a:gd name="connsiteX8" fmla="*/ 51172 w 211367"/>
                <a:gd name="connsiteY8" fmla="*/ 200390 h 266140"/>
                <a:gd name="connsiteX9" fmla="*/ 58020 w 211367"/>
                <a:gd name="connsiteY9" fmla="*/ 245834 h 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367" h="266140">
                  <a:moveTo>
                    <a:pt x="58020" y="245834"/>
                  </a:moveTo>
                  <a:cubicBezTo>
                    <a:pt x="58020" y="253969"/>
                    <a:pt x="61749" y="261248"/>
                    <a:pt x="67558" y="266141"/>
                  </a:cubicBezTo>
                  <a:lnTo>
                    <a:pt x="143682" y="266141"/>
                  </a:lnTo>
                  <a:cubicBezTo>
                    <a:pt x="149490" y="261248"/>
                    <a:pt x="153220" y="253969"/>
                    <a:pt x="153220" y="245834"/>
                  </a:cubicBezTo>
                  <a:cubicBezTo>
                    <a:pt x="153220" y="245834"/>
                    <a:pt x="151691" y="208830"/>
                    <a:pt x="159273" y="199350"/>
                  </a:cubicBezTo>
                  <a:cubicBezTo>
                    <a:pt x="181224" y="171826"/>
                    <a:pt x="211367" y="145097"/>
                    <a:pt x="211367" y="105769"/>
                  </a:cubicBezTo>
                  <a:cubicBezTo>
                    <a:pt x="211367" y="44850"/>
                    <a:pt x="159946" y="-4020"/>
                    <a:pt x="98130" y="261"/>
                  </a:cubicBezTo>
                  <a:cubicBezTo>
                    <a:pt x="45852" y="3870"/>
                    <a:pt x="3602" y="46318"/>
                    <a:pt x="178" y="98613"/>
                  </a:cubicBezTo>
                  <a:cubicBezTo>
                    <a:pt x="-2635" y="140938"/>
                    <a:pt x="28487" y="169502"/>
                    <a:pt x="51172" y="200390"/>
                  </a:cubicBezTo>
                  <a:cubicBezTo>
                    <a:pt x="58325" y="210115"/>
                    <a:pt x="58020" y="245834"/>
                    <a:pt x="58020" y="245834"/>
                  </a:cubicBezTo>
                  <a:close/>
                </a:path>
              </a:pathLst>
            </a:custGeom>
            <a:solidFill>
              <a:srgbClr val="EC722F">
                <a:alpha val="89804"/>
              </a:srgbClr>
            </a:solidFill>
            <a:ln w="6114" cap="flat">
              <a:noFill/>
              <a:prstDash val="solid"/>
              <a:miter/>
            </a:ln>
          </p:spPr>
          <p:txBody>
            <a:bodyPr rtlCol="0" anchor="ctr"/>
            <a:lstStyle/>
            <a:p>
              <a:endParaRPr lang="en-US" sz="900"/>
            </a:p>
          </p:txBody>
        </p:sp>
        <p:grpSp>
          <p:nvGrpSpPr>
            <p:cNvPr id="11" name="Graphic 4">
              <a:extLst>
                <a:ext uri="{FF2B5EF4-FFF2-40B4-BE49-F238E27FC236}">
                  <a16:creationId xmlns:a16="http://schemas.microsoft.com/office/drawing/2014/main" id="{ACAC6744-6BE3-5646-A4FB-EE164CA85572}"/>
                </a:ext>
              </a:extLst>
            </p:cNvPr>
            <p:cNvGrpSpPr/>
            <p:nvPr/>
          </p:nvGrpSpPr>
          <p:grpSpPr>
            <a:xfrm flipH="1">
              <a:off x="14985877" y="4911998"/>
              <a:ext cx="4124185" cy="1728758"/>
              <a:chOff x="3029552" y="939874"/>
              <a:chExt cx="398742" cy="167143"/>
            </a:xfrm>
            <a:solidFill>
              <a:srgbClr val="FFC000"/>
            </a:solidFill>
          </p:grpSpPr>
          <p:sp>
            <p:nvSpPr>
              <p:cNvPr id="12" name="Freeform 11">
                <a:extLst>
                  <a:ext uri="{FF2B5EF4-FFF2-40B4-BE49-F238E27FC236}">
                    <a16:creationId xmlns:a16="http://schemas.microsoft.com/office/drawing/2014/main" id="{15284C33-5AFA-6B4B-BE54-AEA591F17816}"/>
                  </a:ext>
                </a:extLst>
              </p:cNvPr>
              <p:cNvSpPr/>
              <p:nvPr/>
            </p:nvSpPr>
            <p:spPr>
              <a:xfrm>
                <a:off x="3220363" y="939874"/>
                <a:ext cx="17120" cy="77739"/>
              </a:xfrm>
              <a:custGeom>
                <a:avLst/>
                <a:gdLst>
                  <a:gd name="connsiteX0" fmla="*/ 8560 w 17120"/>
                  <a:gd name="connsiteY0" fmla="*/ 77739 h 77739"/>
                  <a:gd name="connsiteX1" fmla="*/ 0 w 17120"/>
                  <a:gd name="connsiteY1" fmla="*/ 69176 h 77739"/>
                  <a:gd name="connsiteX2" fmla="*/ 0 w 17120"/>
                  <a:gd name="connsiteY2" fmla="*/ 8563 h 77739"/>
                  <a:gd name="connsiteX3" fmla="*/ 8560 w 17120"/>
                  <a:gd name="connsiteY3" fmla="*/ 0 h 77739"/>
                  <a:gd name="connsiteX4" fmla="*/ 17120 w 17120"/>
                  <a:gd name="connsiteY4" fmla="*/ 8563 h 77739"/>
                  <a:gd name="connsiteX5" fmla="*/ 17120 w 17120"/>
                  <a:gd name="connsiteY5" fmla="*/ 69176 h 77739"/>
                  <a:gd name="connsiteX6" fmla="*/ 8560 w 17120"/>
                  <a:gd name="connsiteY6" fmla="*/ 77739 h 7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 h="77739">
                    <a:moveTo>
                      <a:pt x="8560" y="77739"/>
                    </a:moveTo>
                    <a:cubicBezTo>
                      <a:pt x="3852" y="77739"/>
                      <a:pt x="0" y="73886"/>
                      <a:pt x="0" y="69176"/>
                    </a:cubicBezTo>
                    <a:lnTo>
                      <a:pt x="0" y="8563"/>
                    </a:lnTo>
                    <a:cubicBezTo>
                      <a:pt x="0" y="3853"/>
                      <a:pt x="3852" y="0"/>
                      <a:pt x="8560" y="0"/>
                    </a:cubicBezTo>
                    <a:cubicBezTo>
                      <a:pt x="13268" y="0"/>
                      <a:pt x="17120" y="3853"/>
                      <a:pt x="17120" y="8563"/>
                    </a:cubicBezTo>
                    <a:lnTo>
                      <a:pt x="17120" y="69176"/>
                    </a:lnTo>
                    <a:cubicBezTo>
                      <a:pt x="17120" y="73886"/>
                      <a:pt x="13268" y="77739"/>
                      <a:pt x="8560" y="77739"/>
                    </a:cubicBezTo>
                    <a:close/>
                  </a:path>
                </a:pathLst>
              </a:custGeom>
              <a:solidFill>
                <a:srgbClr val="EC722F">
                  <a:alpha val="89804"/>
                </a:srgbClr>
              </a:solidFill>
              <a:ln w="6114" cap="flat">
                <a:noFill/>
                <a:prstDash val="solid"/>
                <a:miter/>
              </a:ln>
            </p:spPr>
            <p:txBody>
              <a:bodyPr rtlCol="0" anchor="ctr"/>
              <a:lstStyle/>
              <a:p>
                <a:endParaRPr lang="en-US" sz="900"/>
              </a:p>
            </p:txBody>
          </p:sp>
          <p:grpSp>
            <p:nvGrpSpPr>
              <p:cNvPr id="13" name="Graphic 4">
                <a:extLst>
                  <a:ext uri="{FF2B5EF4-FFF2-40B4-BE49-F238E27FC236}">
                    <a16:creationId xmlns:a16="http://schemas.microsoft.com/office/drawing/2014/main" id="{E275705A-00F1-564C-8A66-80F4BF0DAC2F}"/>
                  </a:ext>
                </a:extLst>
              </p:cNvPr>
              <p:cNvGrpSpPr/>
              <p:nvPr/>
            </p:nvGrpSpPr>
            <p:grpSpPr>
              <a:xfrm>
                <a:off x="3029552" y="975336"/>
                <a:ext cx="398742" cy="131681"/>
                <a:chOff x="3029552" y="975336"/>
                <a:chExt cx="398742" cy="131681"/>
              </a:xfrm>
              <a:grpFill/>
            </p:grpSpPr>
            <p:grpSp>
              <p:nvGrpSpPr>
                <p:cNvPr id="14" name="Graphic 4">
                  <a:extLst>
                    <a:ext uri="{FF2B5EF4-FFF2-40B4-BE49-F238E27FC236}">
                      <a16:creationId xmlns:a16="http://schemas.microsoft.com/office/drawing/2014/main" id="{08C2B357-F99D-8B44-901C-18DAA665C08F}"/>
                    </a:ext>
                  </a:extLst>
                </p:cNvPr>
                <p:cNvGrpSpPr/>
                <p:nvPr/>
              </p:nvGrpSpPr>
              <p:grpSpPr>
                <a:xfrm>
                  <a:off x="3029552" y="975336"/>
                  <a:ext cx="124326" cy="131681"/>
                  <a:chOff x="3029552" y="975336"/>
                  <a:chExt cx="124326" cy="131681"/>
                </a:xfrm>
                <a:grpFill/>
              </p:grpSpPr>
              <p:sp>
                <p:nvSpPr>
                  <p:cNvPr id="18" name="Freeform 17">
                    <a:extLst>
                      <a:ext uri="{FF2B5EF4-FFF2-40B4-BE49-F238E27FC236}">
                        <a16:creationId xmlns:a16="http://schemas.microsoft.com/office/drawing/2014/main" id="{8EAD0E0D-0692-C248-8A43-2E65CBCDE888}"/>
                      </a:ext>
                    </a:extLst>
                  </p:cNvPr>
                  <p:cNvSpPr/>
                  <p:nvPr/>
                </p:nvSpPr>
                <p:spPr>
                  <a:xfrm>
                    <a:off x="3102098" y="975336"/>
                    <a:ext cx="51779" cy="66694"/>
                  </a:xfrm>
                  <a:custGeom>
                    <a:avLst/>
                    <a:gdLst>
                      <a:gd name="connsiteX0" fmla="*/ 48133 w 51779"/>
                      <a:gd name="connsiteY0" fmla="*/ 65153 h 66694"/>
                      <a:gd name="connsiteX1" fmla="*/ 36271 w 51779"/>
                      <a:gd name="connsiteY1" fmla="*/ 63073 h 66694"/>
                      <a:gd name="connsiteX2" fmla="*/ 1542 w 51779"/>
                      <a:gd name="connsiteY2" fmla="*/ 13408 h 66694"/>
                      <a:gd name="connsiteX3" fmla="*/ 3620 w 51779"/>
                      <a:gd name="connsiteY3" fmla="*/ 1542 h 66694"/>
                      <a:gd name="connsiteX4" fmla="*/ 15482 w 51779"/>
                      <a:gd name="connsiteY4" fmla="*/ 3622 h 66694"/>
                      <a:gd name="connsiteX5" fmla="*/ 50212 w 51779"/>
                      <a:gd name="connsiteY5" fmla="*/ 53287 h 66694"/>
                      <a:gd name="connsiteX6" fmla="*/ 48133 w 51779"/>
                      <a:gd name="connsiteY6" fmla="*/ 65153 h 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79" h="66694">
                        <a:moveTo>
                          <a:pt x="48133" y="65153"/>
                        </a:moveTo>
                        <a:cubicBezTo>
                          <a:pt x="44281" y="67844"/>
                          <a:pt x="38961" y="66926"/>
                          <a:pt x="36271" y="63073"/>
                        </a:cubicBezTo>
                        <a:lnTo>
                          <a:pt x="1542" y="13408"/>
                        </a:lnTo>
                        <a:cubicBezTo>
                          <a:pt x="-1149" y="9555"/>
                          <a:pt x="-232" y="4233"/>
                          <a:pt x="3620" y="1542"/>
                        </a:cubicBezTo>
                        <a:cubicBezTo>
                          <a:pt x="7473" y="-1149"/>
                          <a:pt x="12792" y="-232"/>
                          <a:pt x="15482" y="3622"/>
                        </a:cubicBezTo>
                        <a:lnTo>
                          <a:pt x="50212" y="53287"/>
                        </a:lnTo>
                        <a:cubicBezTo>
                          <a:pt x="52963" y="57079"/>
                          <a:pt x="51985" y="62400"/>
                          <a:pt x="48133" y="65153"/>
                        </a:cubicBezTo>
                        <a:close/>
                      </a:path>
                    </a:pathLst>
                  </a:custGeom>
                  <a:solidFill>
                    <a:srgbClr val="EC722F">
                      <a:alpha val="89804"/>
                    </a:srgbClr>
                  </a:solidFill>
                  <a:ln w="6114" cap="flat">
                    <a:noFill/>
                    <a:prstDash val="solid"/>
                    <a:miter/>
                  </a:ln>
                </p:spPr>
                <p:txBody>
                  <a:bodyPr rtlCol="0" anchor="ctr"/>
                  <a:lstStyle/>
                  <a:p>
                    <a:endParaRPr lang="en-US" sz="900"/>
                  </a:p>
                </p:txBody>
              </p:sp>
              <p:sp>
                <p:nvSpPr>
                  <p:cNvPr id="19" name="Freeform 18">
                    <a:extLst>
                      <a:ext uri="{FF2B5EF4-FFF2-40B4-BE49-F238E27FC236}">
                        <a16:creationId xmlns:a16="http://schemas.microsoft.com/office/drawing/2014/main" id="{2A650A57-67C2-F146-AD79-B8C5D36E4DAA}"/>
                      </a:ext>
                    </a:extLst>
                  </p:cNvPr>
                  <p:cNvSpPr/>
                  <p:nvPr/>
                </p:nvSpPr>
                <p:spPr>
                  <a:xfrm>
                    <a:off x="3029552" y="1069192"/>
                    <a:ext cx="74009" cy="37825"/>
                  </a:xfrm>
                  <a:custGeom>
                    <a:avLst/>
                    <a:gdLst>
                      <a:gd name="connsiteX0" fmla="*/ 73477 w 74009"/>
                      <a:gd name="connsiteY0" fmla="*/ 32216 h 37825"/>
                      <a:gd name="connsiteX1" fmla="*/ 62532 w 74009"/>
                      <a:gd name="connsiteY1" fmla="*/ 37292 h 37825"/>
                      <a:gd name="connsiteX2" fmla="*/ 5608 w 74009"/>
                      <a:gd name="connsiteY2" fmla="*/ 16558 h 37825"/>
                      <a:gd name="connsiteX3" fmla="*/ 533 w 74009"/>
                      <a:gd name="connsiteY3" fmla="*/ 5609 h 37825"/>
                      <a:gd name="connsiteX4" fmla="*/ 11477 w 74009"/>
                      <a:gd name="connsiteY4" fmla="*/ 533 h 37825"/>
                      <a:gd name="connsiteX5" fmla="*/ 68402 w 74009"/>
                      <a:gd name="connsiteY5" fmla="*/ 21267 h 37825"/>
                      <a:gd name="connsiteX6" fmla="*/ 73477 w 74009"/>
                      <a:gd name="connsiteY6" fmla="*/ 32216 h 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 h="37825">
                        <a:moveTo>
                          <a:pt x="73477" y="32216"/>
                        </a:moveTo>
                        <a:cubicBezTo>
                          <a:pt x="71887" y="36620"/>
                          <a:pt x="66996" y="38944"/>
                          <a:pt x="62532" y="37292"/>
                        </a:cubicBezTo>
                        <a:lnTo>
                          <a:pt x="5608" y="16558"/>
                        </a:lnTo>
                        <a:cubicBezTo>
                          <a:pt x="1205" y="14968"/>
                          <a:pt x="-1118" y="10074"/>
                          <a:pt x="533" y="5609"/>
                        </a:cubicBezTo>
                        <a:cubicBezTo>
                          <a:pt x="2122" y="1206"/>
                          <a:pt x="7014" y="-1119"/>
                          <a:pt x="11477" y="533"/>
                        </a:cubicBezTo>
                        <a:lnTo>
                          <a:pt x="68402" y="21267"/>
                        </a:lnTo>
                        <a:cubicBezTo>
                          <a:pt x="72804" y="22919"/>
                          <a:pt x="75128" y="27812"/>
                          <a:pt x="73477" y="32216"/>
                        </a:cubicBezTo>
                        <a:close/>
                      </a:path>
                    </a:pathLst>
                  </a:custGeom>
                  <a:solidFill>
                    <a:srgbClr val="EC722F">
                      <a:alpha val="89804"/>
                    </a:srgbClr>
                  </a:solidFill>
                  <a:ln w="6114" cap="flat">
                    <a:noFill/>
                    <a:prstDash val="solid"/>
                    <a:miter/>
                  </a:ln>
                </p:spPr>
                <p:txBody>
                  <a:bodyPr rtlCol="0" anchor="ctr"/>
                  <a:lstStyle/>
                  <a:p>
                    <a:endParaRPr lang="en-US" sz="900"/>
                  </a:p>
                </p:txBody>
              </p:sp>
            </p:grpSp>
            <p:grpSp>
              <p:nvGrpSpPr>
                <p:cNvPr id="15" name="Graphic 4">
                  <a:extLst>
                    <a:ext uri="{FF2B5EF4-FFF2-40B4-BE49-F238E27FC236}">
                      <a16:creationId xmlns:a16="http://schemas.microsoft.com/office/drawing/2014/main" id="{63419E00-3C26-084B-AD42-38718653C568}"/>
                    </a:ext>
                  </a:extLst>
                </p:cNvPr>
                <p:cNvGrpSpPr/>
                <p:nvPr/>
              </p:nvGrpSpPr>
              <p:grpSpPr>
                <a:xfrm>
                  <a:off x="3303967" y="975336"/>
                  <a:ext cx="124326" cy="131681"/>
                  <a:chOff x="3303967" y="975336"/>
                  <a:chExt cx="124326" cy="131681"/>
                </a:xfrm>
                <a:grpFill/>
              </p:grpSpPr>
              <p:sp>
                <p:nvSpPr>
                  <p:cNvPr id="16" name="Freeform 15">
                    <a:extLst>
                      <a:ext uri="{FF2B5EF4-FFF2-40B4-BE49-F238E27FC236}">
                        <a16:creationId xmlns:a16="http://schemas.microsoft.com/office/drawing/2014/main" id="{C41F894C-0719-1546-B4B0-2F2377AD46E0}"/>
                      </a:ext>
                    </a:extLst>
                  </p:cNvPr>
                  <p:cNvSpPr/>
                  <p:nvPr/>
                </p:nvSpPr>
                <p:spPr>
                  <a:xfrm>
                    <a:off x="3303967" y="975336"/>
                    <a:ext cx="51780" cy="66694"/>
                  </a:xfrm>
                  <a:custGeom>
                    <a:avLst/>
                    <a:gdLst>
                      <a:gd name="connsiteX0" fmla="*/ 3647 w 51780"/>
                      <a:gd name="connsiteY0" fmla="*/ 65153 h 66694"/>
                      <a:gd name="connsiteX1" fmla="*/ 15509 w 51780"/>
                      <a:gd name="connsiteY1" fmla="*/ 63073 h 66694"/>
                      <a:gd name="connsiteX2" fmla="*/ 50239 w 51780"/>
                      <a:gd name="connsiteY2" fmla="*/ 13408 h 66694"/>
                      <a:gd name="connsiteX3" fmla="*/ 48160 w 51780"/>
                      <a:gd name="connsiteY3" fmla="*/ 1542 h 66694"/>
                      <a:gd name="connsiteX4" fmla="*/ 36298 w 51780"/>
                      <a:gd name="connsiteY4" fmla="*/ 3622 h 66694"/>
                      <a:gd name="connsiteX5" fmla="*/ 1568 w 51780"/>
                      <a:gd name="connsiteY5" fmla="*/ 53287 h 66694"/>
                      <a:gd name="connsiteX6" fmla="*/ 3647 w 51780"/>
                      <a:gd name="connsiteY6" fmla="*/ 65153 h 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0" h="66694">
                        <a:moveTo>
                          <a:pt x="3647" y="65153"/>
                        </a:moveTo>
                        <a:cubicBezTo>
                          <a:pt x="7499" y="67844"/>
                          <a:pt x="12819" y="66926"/>
                          <a:pt x="15509" y="63073"/>
                        </a:cubicBezTo>
                        <a:lnTo>
                          <a:pt x="50239" y="13408"/>
                        </a:lnTo>
                        <a:cubicBezTo>
                          <a:pt x="52929" y="9555"/>
                          <a:pt x="52012" y="4233"/>
                          <a:pt x="48160" y="1542"/>
                        </a:cubicBezTo>
                        <a:cubicBezTo>
                          <a:pt x="44307" y="-1149"/>
                          <a:pt x="38988" y="-232"/>
                          <a:pt x="36298" y="3622"/>
                        </a:cubicBezTo>
                        <a:lnTo>
                          <a:pt x="1568" y="53287"/>
                        </a:lnTo>
                        <a:cubicBezTo>
                          <a:pt x="-1183" y="57079"/>
                          <a:pt x="-205" y="62400"/>
                          <a:pt x="3647" y="65153"/>
                        </a:cubicBezTo>
                        <a:close/>
                      </a:path>
                    </a:pathLst>
                  </a:custGeom>
                  <a:solidFill>
                    <a:srgbClr val="EC722F">
                      <a:alpha val="89804"/>
                    </a:srgbClr>
                  </a:solidFill>
                  <a:ln w="6114" cap="flat">
                    <a:noFill/>
                    <a:prstDash val="solid"/>
                    <a:miter/>
                  </a:ln>
                </p:spPr>
                <p:txBody>
                  <a:bodyPr rtlCol="0" anchor="ctr"/>
                  <a:lstStyle/>
                  <a:p>
                    <a:endParaRPr lang="en-US" sz="900"/>
                  </a:p>
                </p:txBody>
              </p:sp>
              <p:sp>
                <p:nvSpPr>
                  <p:cNvPr id="17" name="Freeform 16">
                    <a:extLst>
                      <a:ext uri="{FF2B5EF4-FFF2-40B4-BE49-F238E27FC236}">
                        <a16:creationId xmlns:a16="http://schemas.microsoft.com/office/drawing/2014/main" id="{3E9C8B2A-BA3F-EC4D-8938-E10201909EE9}"/>
                      </a:ext>
                    </a:extLst>
                  </p:cNvPr>
                  <p:cNvSpPr/>
                  <p:nvPr/>
                </p:nvSpPr>
                <p:spPr>
                  <a:xfrm>
                    <a:off x="3354284" y="1069192"/>
                    <a:ext cx="74009" cy="37825"/>
                  </a:xfrm>
                  <a:custGeom>
                    <a:avLst/>
                    <a:gdLst>
                      <a:gd name="connsiteX0" fmla="*/ 533 w 74009"/>
                      <a:gd name="connsiteY0" fmla="*/ 32216 h 37825"/>
                      <a:gd name="connsiteX1" fmla="*/ 11477 w 74009"/>
                      <a:gd name="connsiteY1" fmla="*/ 37292 h 37825"/>
                      <a:gd name="connsiteX2" fmla="*/ 68402 w 74009"/>
                      <a:gd name="connsiteY2" fmla="*/ 16558 h 37825"/>
                      <a:gd name="connsiteX3" fmla="*/ 73477 w 74009"/>
                      <a:gd name="connsiteY3" fmla="*/ 5609 h 37825"/>
                      <a:gd name="connsiteX4" fmla="*/ 62532 w 74009"/>
                      <a:gd name="connsiteY4" fmla="*/ 533 h 37825"/>
                      <a:gd name="connsiteX5" fmla="*/ 5608 w 74009"/>
                      <a:gd name="connsiteY5" fmla="*/ 21267 h 37825"/>
                      <a:gd name="connsiteX6" fmla="*/ 533 w 74009"/>
                      <a:gd name="connsiteY6" fmla="*/ 32216 h 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 h="37825">
                        <a:moveTo>
                          <a:pt x="533" y="32216"/>
                        </a:moveTo>
                        <a:cubicBezTo>
                          <a:pt x="2123" y="36620"/>
                          <a:pt x="7014" y="38944"/>
                          <a:pt x="11477" y="37292"/>
                        </a:cubicBezTo>
                        <a:lnTo>
                          <a:pt x="68402" y="16558"/>
                        </a:lnTo>
                        <a:cubicBezTo>
                          <a:pt x="72804" y="14968"/>
                          <a:pt x="75128" y="10074"/>
                          <a:pt x="73477" y="5609"/>
                        </a:cubicBezTo>
                        <a:cubicBezTo>
                          <a:pt x="71887" y="1206"/>
                          <a:pt x="66996" y="-1119"/>
                          <a:pt x="62532" y="533"/>
                        </a:cubicBezTo>
                        <a:lnTo>
                          <a:pt x="5608" y="21267"/>
                        </a:lnTo>
                        <a:cubicBezTo>
                          <a:pt x="1205" y="22919"/>
                          <a:pt x="-1118" y="27812"/>
                          <a:pt x="533" y="32216"/>
                        </a:cubicBezTo>
                        <a:close/>
                      </a:path>
                    </a:pathLst>
                  </a:custGeom>
                  <a:solidFill>
                    <a:srgbClr val="EC722F">
                      <a:alpha val="89804"/>
                    </a:srgbClr>
                  </a:solidFill>
                  <a:ln w="6114" cap="flat">
                    <a:noFill/>
                    <a:prstDash val="solid"/>
                    <a:miter/>
                  </a:ln>
                </p:spPr>
                <p:txBody>
                  <a:bodyPr rtlCol="0" anchor="ctr"/>
                  <a:lstStyle/>
                  <a:p>
                    <a:endParaRPr lang="en-US" sz="900"/>
                  </a:p>
                </p:txBody>
              </p:sp>
            </p:grpSp>
          </p:grpSp>
        </p:grpSp>
      </p:grpSp>
    </p:spTree>
    <p:extLst>
      <p:ext uri="{BB962C8B-B14F-4D97-AF65-F5344CB8AC3E}">
        <p14:creationId xmlns:p14="http://schemas.microsoft.com/office/powerpoint/2010/main" val="288755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Why SBIRT with Youth?</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671396" y="1623843"/>
            <a:ext cx="9977554" cy="2396354"/>
          </a:xfrm>
        </p:spPr>
        <p:txBody>
          <a:bodyPr/>
          <a:lstStyle/>
          <a:p>
            <a:r>
              <a:rPr lang="en-US" sz="2000" b="1" dirty="0">
                <a:solidFill>
                  <a:srgbClr val="EC722F"/>
                </a:solidFill>
              </a:rPr>
              <a:t>SBIRT for adolescent substance use is growing across a range of medical and behavioral health settings.  </a:t>
            </a:r>
          </a:p>
          <a:p>
            <a:endParaRPr lang="en-US" sz="1000" dirty="0"/>
          </a:p>
          <a:p>
            <a:pPr>
              <a:spcAft>
                <a:spcPts val="1200"/>
              </a:spcAft>
            </a:pPr>
            <a:r>
              <a:rPr lang="en-US" sz="2000" dirty="0"/>
              <a:t>The SBIRT model for adolescents:</a:t>
            </a:r>
          </a:p>
          <a:p>
            <a:pPr marL="515938">
              <a:spcBef>
                <a:spcPts val="600"/>
              </a:spcBef>
            </a:pPr>
            <a:r>
              <a:rPr lang="en-US" sz="1800" dirty="0"/>
              <a:t>Efficient and cost-conscious approach.</a:t>
            </a:r>
          </a:p>
          <a:p>
            <a:pPr marL="515938">
              <a:spcBef>
                <a:spcPts val="600"/>
              </a:spcBef>
            </a:pPr>
            <a:r>
              <a:rPr lang="en-US" sz="1800" dirty="0"/>
              <a:t>Can be taught to a wide range of service providers.</a:t>
            </a:r>
            <a:endParaRPr lang="en-US" sz="2000" dirty="0"/>
          </a:p>
        </p:txBody>
      </p:sp>
      <p:sp>
        <p:nvSpPr>
          <p:cNvPr id="2" name="TextBox 1">
            <a:extLst>
              <a:ext uri="{FF2B5EF4-FFF2-40B4-BE49-F238E27FC236}">
                <a16:creationId xmlns:a16="http://schemas.microsoft.com/office/drawing/2014/main" id="{97CE8EC0-BD96-7A43-BB0C-0C1DEB4E3DC9}"/>
              </a:ext>
            </a:extLst>
          </p:cNvPr>
          <p:cNvSpPr txBox="1"/>
          <p:nvPr/>
        </p:nvSpPr>
        <p:spPr>
          <a:xfrm>
            <a:off x="671396" y="4230156"/>
            <a:ext cx="11058149" cy="2523768"/>
          </a:xfrm>
          <a:prstGeom prst="rect">
            <a:avLst/>
          </a:prstGeom>
          <a:noFill/>
        </p:spPr>
        <p:txBody>
          <a:bodyPr wrap="square" rtlCol="0">
            <a:spAutoFit/>
          </a:bodyPr>
          <a:lstStyle/>
          <a:p>
            <a:pPr>
              <a:spcAft>
                <a:spcPts val="1200"/>
              </a:spcAft>
            </a:pPr>
            <a:r>
              <a:rPr lang="en-US" sz="2000" dirty="0"/>
              <a:t>SBIRT is particularly fitting for adolescents.</a:t>
            </a:r>
          </a:p>
          <a:p>
            <a:pPr marL="461963">
              <a:spcBef>
                <a:spcPts val="600"/>
              </a:spcBef>
            </a:pPr>
            <a:r>
              <a:rPr lang="en-US" dirty="0"/>
              <a:t>Content can readily be organized around a developmental perspective.</a:t>
            </a:r>
          </a:p>
          <a:p>
            <a:pPr marL="461963">
              <a:spcBef>
                <a:spcPts val="600"/>
              </a:spcBef>
            </a:pPr>
            <a:r>
              <a:rPr lang="en-US" dirty="0"/>
              <a:t>Many substance-using adolescents do not need intensive, long-term treatment.</a:t>
            </a:r>
          </a:p>
          <a:p>
            <a:pPr marL="461963">
              <a:spcBef>
                <a:spcPts val="600"/>
              </a:spcBef>
            </a:pPr>
            <a:r>
              <a:rPr lang="en-US" dirty="0"/>
              <a:t>Client-centered, non-confrontational interviewing approach common to SBIRT is likely appealing to youth.</a:t>
            </a:r>
          </a:p>
          <a:p>
            <a:pPr marL="461963">
              <a:spcBef>
                <a:spcPts val="600"/>
              </a:spcBef>
            </a:pPr>
            <a:r>
              <a:rPr lang="en-US" dirty="0"/>
              <a:t>Uses a harm reduction approach.</a:t>
            </a:r>
          </a:p>
          <a:p>
            <a:endParaRPr lang="en-US" dirty="0"/>
          </a:p>
        </p:txBody>
      </p:sp>
      <p:grpSp>
        <p:nvGrpSpPr>
          <p:cNvPr id="8" name="Graphic 2">
            <a:extLst>
              <a:ext uri="{FF2B5EF4-FFF2-40B4-BE49-F238E27FC236}">
                <a16:creationId xmlns:a16="http://schemas.microsoft.com/office/drawing/2014/main" id="{690C2E8D-10C2-A748-B767-E4BCA0164832}"/>
              </a:ext>
            </a:extLst>
          </p:cNvPr>
          <p:cNvGrpSpPr>
            <a:grpSpLocks noChangeAspect="1"/>
          </p:cNvGrpSpPr>
          <p:nvPr/>
        </p:nvGrpSpPr>
        <p:grpSpPr>
          <a:xfrm>
            <a:off x="813285" y="3247691"/>
            <a:ext cx="212141" cy="209298"/>
            <a:chOff x="11277853" y="5641487"/>
            <a:chExt cx="1821953" cy="1797537"/>
          </a:xfrm>
        </p:grpSpPr>
        <p:sp>
          <p:nvSpPr>
            <p:cNvPr id="9" name="Freeform 8">
              <a:extLst>
                <a:ext uri="{FF2B5EF4-FFF2-40B4-BE49-F238E27FC236}">
                  <a16:creationId xmlns:a16="http://schemas.microsoft.com/office/drawing/2014/main" id="{04E41976-ACBE-0F49-B0A9-273338323FC4}"/>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10" name="Freeform 9">
              <a:extLst>
                <a:ext uri="{FF2B5EF4-FFF2-40B4-BE49-F238E27FC236}">
                  <a16:creationId xmlns:a16="http://schemas.microsoft.com/office/drawing/2014/main" id="{39AA286E-77FD-8E4A-BCE4-27D09E1EF27C}"/>
                </a:ext>
              </a:extLst>
            </p:cNvPr>
            <p:cNvSpPr/>
            <p:nvPr/>
          </p:nvSpPr>
          <p:spPr>
            <a:xfrm>
              <a:off x="11548810" y="5641487"/>
              <a:ext cx="1550996" cy="1595477"/>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grpSp>
        <p:nvGrpSpPr>
          <p:cNvPr id="11" name="Graphic 2">
            <a:extLst>
              <a:ext uri="{FF2B5EF4-FFF2-40B4-BE49-F238E27FC236}">
                <a16:creationId xmlns:a16="http://schemas.microsoft.com/office/drawing/2014/main" id="{CA08A903-EF7F-2442-8690-6761739B36BE}"/>
              </a:ext>
            </a:extLst>
          </p:cNvPr>
          <p:cNvGrpSpPr>
            <a:grpSpLocks noChangeAspect="1"/>
          </p:cNvGrpSpPr>
          <p:nvPr/>
        </p:nvGrpSpPr>
        <p:grpSpPr>
          <a:xfrm>
            <a:off x="806087" y="3604244"/>
            <a:ext cx="212141" cy="209298"/>
            <a:chOff x="11277853" y="5641487"/>
            <a:chExt cx="1821953" cy="1797537"/>
          </a:xfrm>
        </p:grpSpPr>
        <p:sp>
          <p:nvSpPr>
            <p:cNvPr id="12" name="Freeform 11">
              <a:extLst>
                <a:ext uri="{FF2B5EF4-FFF2-40B4-BE49-F238E27FC236}">
                  <a16:creationId xmlns:a16="http://schemas.microsoft.com/office/drawing/2014/main" id="{CB776FBA-7D70-0443-B5F1-953EAA2AEECC}"/>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13" name="Freeform 12">
              <a:extLst>
                <a:ext uri="{FF2B5EF4-FFF2-40B4-BE49-F238E27FC236}">
                  <a16:creationId xmlns:a16="http://schemas.microsoft.com/office/drawing/2014/main" id="{AF66A206-F644-6743-9665-8642D329FD36}"/>
                </a:ext>
              </a:extLst>
            </p:cNvPr>
            <p:cNvSpPr/>
            <p:nvPr/>
          </p:nvSpPr>
          <p:spPr>
            <a:xfrm>
              <a:off x="11548810" y="5641487"/>
              <a:ext cx="1550996" cy="1595477"/>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grpSp>
        <p:nvGrpSpPr>
          <p:cNvPr id="14" name="Graphic 2">
            <a:extLst>
              <a:ext uri="{FF2B5EF4-FFF2-40B4-BE49-F238E27FC236}">
                <a16:creationId xmlns:a16="http://schemas.microsoft.com/office/drawing/2014/main" id="{19BD4E42-B46E-2444-B460-7F81782242D2}"/>
              </a:ext>
            </a:extLst>
          </p:cNvPr>
          <p:cNvGrpSpPr>
            <a:grpSpLocks noChangeAspect="1"/>
          </p:cNvGrpSpPr>
          <p:nvPr/>
        </p:nvGrpSpPr>
        <p:grpSpPr>
          <a:xfrm>
            <a:off x="820884" y="4827801"/>
            <a:ext cx="212141" cy="209298"/>
            <a:chOff x="11277853" y="5641487"/>
            <a:chExt cx="1821953" cy="1797537"/>
          </a:xfrm>
        </p:grpSpPr>
        <p:sp>
          <p:nvSpPr>
            <p:cNvPr id="15" name="Freeform 14">
              <a:extLst>
                <a:ext uri="{FF2B5EF4-FFF2-40B4-BE49-F238E27FC236}">
                  <a16:creationId xmlns:a16="http://schemas.microsoft.com/office/drawing/2014/main" id="{73FE504B-DC9C-6540-BDCC-0DA11ADA3EC3}"/>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16" name="Freeform 15">
              <a:extLst>
                <a:ext uri="{FF2B5EF4-FFF2-40B4-BE49-F238E27FC236}">
                  <a16:creationId xmlns:a16="http://schemas.microsoft.com/office/drawing/2014/main" id="{E2DA7049-AF7C-E448-B0DA-10583AEBC690}"/>
                </a:ext>
              </a:extLst>
            </p:cNvPr>
            <p:cNvSpPr/>
            <p:nvPr/>
          </p:nvSpPr>
          <p:spPr>
            <a:xfrm>
              <a:off x="11548810" y="5641487"/>
              <a:ext cx="1550996" cy="1595477"/>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grpSp>
        <p:nvGrpSpPr>
          <p:cNvPr id="17" name="Graphic 2">
            <a:extLst>
              <a:ext uri="{FF2B5EF4-FFF2-40B4-BE49-F238E27FC236}">
                <a16:creationId xmlns:a16="http://schemas.microsoft.com/office/drawing/2014/main" id="{0A15D572-A7AF-4F49-9D25-FF0334C1AAA5}"/>
              </a:ext>
            </a:extLst>
          </p:cNvPr>
          <p:cNvGrpSpPr>
            <a:grpSpLocks noChangeAspect="1"/>
          </p:cNvGrpSpPr>
          <p:nvPr/>
        </p:nvGrpSpPr>
        <p:grpSpPr>
          <a:xfrm>
            <a:off x="813686" y="5184354"/>
            <a:ext cx="212141" cy="209298"/>
            <a:chOff x="11277853" y="5641487"/>
            <a:chExt cx="1821953" cy="1797537"/>
          </a:xfrm>
        </p:grpSpPr>
        <p:sp>
          <p:nvSpPr>
            <p:cNvPr id="18" name="Freeform 17">
              <a:extLst>
                <a:ext uri="{FF2B5EF4-FFF2-40B4-BE49-F238E27FC236}">
                  <a16:creationId xmlns:a16="http://schemas.microsoft.com/office/drawing/2014/main" id="{E195D895-93F1-294C-A030-CB9DF185F1B8}"/>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19" name="Freeform 18">
              <a:extLst>
                <a:ext uri="{FF2B5EF4-FFF2-40B4-BE49-F238E27FC236}">
                  <a16:creationId xmlns:a16="http://schemas.microsoft.com/office/drawing/2014/main" id="{B5719B7C-A779-7145-8E8F-FFC50A8DB51C}"/>
                </a:ext>
              </a:extLst>
            </p:cNvPr>
            <p:cNvSpPr/>
            <p:nvPr/>
          </p:nvSpPr>
          <p:spPr>
            <a:xfrm>
              <a:off x="11548810" y="5641487"/>
              <a:ext cx="1550996" cy="1595477"/>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grpSp>
        <p:nvGrpSpPr>
          <p:cNvPr id="20" name="Graphic 2">
            <a:extLst>
              <a:ext uri="{FF2B5EF4-FFF2-40B4-BE49-F238E27FC236}">
                <a16:creationId xmlns:a16="http://schemas.microsoft.com/office/drawing/2014/main" id="{4B512BB0-7A6E-1A4E-BDA5-6A056B929B86}"/>
              </a:ext>
            </a:extLst>
          </p:cNvPr>
          <p:cNvGrpSpPr>
            <a:grpSpLocks noChangeAspect="1"/>
          </p:cNvGrpSpPr>
          <p:nvPr/>
        </p:nvGrpSpPr>
        <p:grpSpPr>
          <a:xfrm>
            <a:off x="814654" y="5532662"/>
            <a:ext cx="212141" cy="209298"/>
            <a:chOff x="11277853" y="5641487"/>
            <a:chExt cx="1821953" cy="1797537"/>
          </a:xfrm>
        </p:grpSpPr>
        <p:sp>
          <p:nvSpPr>
            <p:cNvPr id="21" name="Freeform 20">
              <a:extLst>
                <a:ext uri="{FF2B5EF4-FFF2-40B4-BE49-F238E27FC236}">
                  <a16:creationId xmlns:a16="http://schemas.microsoft.com/office/drawing/2014/main" id="{77C60243-4795-F541-B42A-AACD532F6905}"/>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22" name="Freeform 21">
              <a:extLst>
                <a:ext uri="{FF2B5EF4-FFF2-40B4-BE49-F238E27FC236}">
                  <a16:creationId xmlns:a16="http://schemas.microsoft.com/office/drawing/2014/main" id="{8F6F9FE8-911A-2345-ADAE-E9334F063BE8}"/>
                </a:ext>
              </a:extLst>
            </p:cNvPr>
            <p:cNvSpPr/>
            <p:nvPr/>
          </p:nvSpPr>
          <p:spPr>
            <a:xfrm>
              <a:off x="11548810" y="5641487"/>
              <a:ext cx="1550996" cy="1595477"/>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grpSp>
        <p:nvGrpSpPr>
          <p:cNvPr id="23" name="Graphic 2">
            <a:extLst>
              <a:ext uri="{FF2B5EF4-FFF2-40B4-BE49-F238E27FC236}">
                <a16:creationId xmlns:a16="http://schemas.microsoft.com/office/drawing/2014/main" id="{224B2F4E-67D8-6546-B888-3210984237ED}"/>
              </a:ext>
            </a:extLst>
          </p:cNvPr>
          <p:cNvGrpSpPr>
            <a:grpSpLocks noChangeAspect="1"/>
          </p:cNvGrpSpPr>
          <p:nvPr/>
        </p:nvGrpSpPr>
        <p:grpSpPr>
          <a:xfrm>
            <a:off x="815047" y="6159954"/>
            <a:ext cx="212141" cy="209298"/>
            <a:chOff x="11277853" y="5641487"/>
            <a:chExt cx="1821953" cy="1797537"/>
          </a:xfrm>
        </p:grpSpPr>
        <p:sp>
          <p:nvSpPr>
            <p:cNvPr id="24" name="Freeform 23">
              <a:extLst>
                <a:ext uri="{FF2B5EF4-FFF2-40B4-BE49-F238E27FC236}">
                  <a16:creationId xmlns:a16="http://schemas.microsoft.com/office/drawing/2014/main" id="{D6F3BA0F-A526-AD4C-95C8-B10646445FAA}"/>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25" name="Freeform 24">
              <a:extLst>
                <a:ext uri="{FF2B5EF4-FFF2-40B4-BE49-F238E27FC236}">
                  <a16:creationId xmlns:a16="http://schemas.microsoft.com/office/drawing/2014/main" id="{ED0CDAE6-74CA-6D4E-AE44-4542895A9D67}"/>
                </a:ext>
              </a:extLst>
            </p:cNvPr>
            <p:cNvSpPr/>
            <p:nvPr/>
          </p:nvSpPr>
          <p:spPr>
            <a:xfrm>
              <a:off x="11548810" y="5641487"/>
              <a:ext cx="1550996" cy="1595477"/>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pic>
        <p:nvPicPr>
          <p:cNvPr id="6" name="Graphic 5" descr="Children outline">
            <a:extLst>
              <a:ext uri="{FF2B5EF4-FFF2-40B4-BE49-F238E27FC236}">
                <a16:creationId xmlns:a16="http://schemas.microsoft.com/office/drawing/2014/main" id="{C004B119-F563-E449-89D3-17FE13E61D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7721" y="2598683"/>
            <a:ext cx="1932718" cy="1932718"/>
          </a:xfrm>
          <a:prstGeom prst="rect">
            <a:avLst/>
          </a:prstGeom>
        </p:spPr>
      </p:pic>
    </p:spTree>
    <p:extLst>
      <p:ext uri="{BB962C8B-B14F-4D97-AF65-F5344CB8AC3E}">
        <p14:creationId xmlns:p14="http://schemas.microsoft.com/office/powerpoint/2010/main" val="361980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1BCD848-5124-7B4D-A410-C5BF34527CCC}"/>
              </a:ext>
            </a:extLst>
          </p:cNvPr>
          <p:cNvGraphicFramePr/>
          <p:nvPr>
            <p:extLst>
              <p:ext uri="{D42A27DB-BD31-4B8C-83A1-F6EECF244321}">
                <p14:modId xmlns:p14="http://schemas.microsoft.com/office/powerpoint/2010/main" val="1002235859"/>
              </p:ext>
            </p:extLst>
          </p:nvPr>
        </p:nvGraphicFramePr>
        <p:xfrm>
          <a:off x="759178" y="2916061"/>
          <a:ext cx="10612756" cy="347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52E5E90-314D-6747-8AF7-176602671596}"/>
              </a:ext>
            </a:extLst>
          </p:cNvPr>
          <p:cNvSpPr txBox="1"/>
          <p:nvPr/>
        </p:nvSpPr>
        <p:spPr>
          <a:xfrm>
            <a:off x="560167" y="1579591"/>
            <a:ext cx="10811767" cy="830997"/>
          </a:xfrm>
          <a:prstGeom prst="rect">
            <a:avLst/>
          </a:prstGeom>
          <a:noFill/>
        </p:spPr>
        <p:txBody>
          <a:bodyPr wrap="square" rtlCol="0">
            <a:spAutoFit/>
          </a:bodyPr>
          <a:lstStyle/>
          <a:p>
            <a:r>
              <a:rPr lang="en-US" sz="2400" b="1" dirty="0">
                <a:solidFill>
                  <a:srgbClr val="EC722F"/>
                </a:solidFill>
              </a:rPr>
              <a:t>The BI component of SBIRT has been shown to be effective for adults in medical settings and the evidence for this model for youth is growing. </a:t>
            </a:r>
          </a:p>
        </p:txBody>
      </p:sp>
      <p:sp>
        <p:nvSpPr>
          <p:cNvPr id="18" name="Text Placeholder 3">
            <a:extLst>
              <a:ext uri="{FF2B5EF4-FFF2-40B4-BE49-F238E27FC236}">
                <a16:creationId xmlns:a16="http://schemas.microsoft.com/office/drawing/2014/main" id="{611C44FA-C358-1F4E-94FE-7321A93DE72A}"/>
              </a:ext>
            </a:extLst>
          </p:cNvPr>
          <p:cNvSpPr txBox="1">
            <a:spLocks/>
          </p:cNvSpPr>
          <p:nvPr/>
        </p:nvSpPr>
        <p:spPr>
          <a:xfrm>
            <a:off x="641557" y="632195"/>
            <a:ext cx="7794624" cy="628650"/>
          </a:xfrm>
          <a:prstGeom prst="rect">
            <a:avLst/>
          </a:prstGeom>
        </p:spPr>
        <p:txBody>
          <a:bodyPr wrap="square" lIns="0" tIns="0" rIns="0" bIns="0">
            <a:noAutofit/>
          </a:bodyPr>
          <a:lstStyle>
            <a:lvl1pPr marL="91440" indent="-457200" algn="l" defTabSz="914400" rtl="0" eaLnBrk="1" latinLnBrk="0" hangingPunct="1">
              <a:lnSpc>
                <a:spcPts val="4200"/>
              </a:lnSpc>
              <a:spcBef>
                <a:spcPts val="0"/>
              </a:spcBef>
              <a:spcAft>
                <a:spcPts val="0"/>
              </a:spcAft>
              <a:buClr>
                <a:schemeClr val="accent1"/>
              </a:buClr>
              <a:buSzPct val="100000"/>
              <a:buFont typeface="Calibri" panose="020F0502020204030204" pitchFamily="34" charset="0"/>
              <a:buNone/>
              <a:defRPr sz="3200" b="1"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Support for BI</a:t>
            </a:r>
          </a:p>
        </p:txBody>
      </p:sp>
    </p:spTree>
    <p:extLst>
      <p:ext uri="{BB962C8B-B14F-4D97-AF65-F5344CB8AC3E}">
        <p14:creationId xmlns:p14="http://schemas.microsoft.com/office/powerpoint/2010/main" val="121429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4"/>
          </p:nvPr>
        </p:nvSpPr>
        <p:spPr>
          <a:xfrm>
            <a:off x="641557" y="632195"/>
            <a:ext cx="7794624" cy="628650"/>
          </a:xfrm>
        </p:spPr>
        <p:txBody>
          <a:bodyPr/>
          <a:lstStyle/>
          <a:p>
            <a:r>
              <a:rPr lang="en-US" dirty="0">
                <a:solidFill>
                  <a:srgbClr val="EC722F"/>
                </a:solidFill>
              </a:rPr>
              <a:t>Support for BI (cont.)</a:t>
            </a:r>
          </a:p>
        </p:txBody>
      </p:sp>
      <p:graphicFrame>
        <p:nvGraphicFramePr>
          <p:cNvPr id="3" name="Diagram 2">
            <a:extLst>
              <a:ext uri="{FF2B5EF4-FFF2-40B4-BE49-F238E27FC236}">
                <a16:creationId xmlns:a16="http://schemas.microsoft.com/office/drawing/2014/main" id="{5269F470-954E-7744-8C62-4A0BAA032B3A}"/>
              </a:ext>
            </a:extLst>
          </p:cNvPr>
          <p:cNvGraphicFramePr/>
          <p:nvPr>
            <p:extLst>
              <p:ext uri="{D42A27DB-BD31-4B8C-83A1-F6EECF244321}">
                <p14:modId xmlns:p14="http://schemas.microsoft.com/office/powerpoint/2010/main" val="2346090001"/>
              </p:ext>
            </p:extLst>
          </p:nvPr>
        </p:nvGraphicFramePr>
        <p:xfrm>
          <a:off x="641557" y="829339"/>
          <a:ext cx="10458833" cy="6352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29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3CAC97-A5DA-4DE2-8119-C0AB02A09271}"/>
              </a:ext>
            </a:extLst>
          </p:cNvPr>
          <p:cNvSpPr>
            <a:spLocks noGrp="1"/>
          </p:cNvSpPr>
          <p:nvPr>
            <p:ph type="body" sz="quarter" idx="11"/>
          </p:nvPr>
        </p:nvSpPr>
        <p:spPr>
          <a:xfrm>
            <a:off x="7859210" y="2107096"/>
            <a:ext cx="3922482" cy="2522111"/>
          </a:xfrm>
        </p:spPr>
        <p:txBody>
          <a:bodyPr/>
          <a:lstStyle/>
          <a:p>
            <a:pPr>
              <a:lnSpc>
                <a:spcPts val="5000"/>
              </a:lnSpc>
            </a:pPr>
            <a:r>
              <a:rPr lang="en-US" sz="4800" dirty="0">
                <a:latin typeface="Century Gothic" panose="020B0502020202020204" pitchFamily="34" charset="0"/>
              </a:rPr>
              <a:t>Brief Intervention</a:t>
            </a:r>
          </a:p>
          <a:p>
            <a:endParaRPr lang="en-US" dirty="0"/>
          </a:p>
        </p:txBody>
      </p:sp>
      <p:pic>
        <p:nvPicPr>
          <p:cNvPr id="6" name="Picture Placeholder 5">
            <a:extLst>
              <a:ext uri="{FF2B5EF4-FFF2-40B4-BE49-F238E27FC236}">
                <a16:creationId xmlns:a16="http://schemas.microsoft.com/office/drawing/2014/main" id="{807538D2-6271-4F63-9059-9C59B4C7D2E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2">
            <a:extLst>
              <a:ext uri="{FF2B5EF4-FFF2-40B4-BE49-F238E27FC236}">
                <a16:creationId xmlns:a16="http://schemas.microsoft.com/office/drawing/2014/main" id="{F5B704F1-B410-684E-A4A0-892BB89D05D9}"/>
              </a:ext>
            </a:extLst>
          </p:cNvPr>
          <p:cNvSpPr txBox="1">
            <a:spLocks/>
          </p:cNvSpPr>
          <p:nvPr/>
        </p:nvSpPr>
        <p:spPr>
          <a:xfrm>
            <a:off x="7859210" y="932687"/>
            <a:ext cx="3656514" cy="737851"/>
          </a:xfrm>
          <a:prstGeom prst="rect">
            <a:avLst/>
          </a:prstGeom>
        </p:spPr>
        <p:txBody>
          <a:bodyPr wrap="square" lIns="0" tIns="0" rIns="0" bIns="0">
            <a:noAutofit/>
          </a:bodyPr>
          <a:lstStyle>
            <a:lvl1pPr marL="0" indent="0" algn="l" defTabSz="914400" rtl="0" eaLnBrk="1" latinLnBrk="0" hangingPunct="1">
              <a:lnSpc>
                <a:spcPts val="4000"/>
              </a:lnSpc>
              <a:spcBef>
                <a:spcPts val="0"/>
              </a:spcBef>
              <a:spcAft>
                <a:spcPts val="0"/>
              </a:spcAft>
              <a:buClr>
                <a:schemeClr val="accent1"/>
              </a:buClr>
              <a:buSzPct val="100000"/>
              <a:buFont typeface="Calibri" panose="020F0502020204030204" pitchFamily="34" charset="0"/>
              <a:buNone/>
              <a:defRPr sz="32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a:latin typeface="Century Gothic" panose="020B0502020202020204" pitchFamily="34" charset="0"/>
              </a:rPr>
              <a:t>Module 3:</a:t>
            </a:r>
          </a:p>
          <a:p>
            <a:endParaRPr lang="en-US" dirty="0">
              <a:latin typeface="Century Gothic" panose="020B0502020202020204" pitchFamily="34" charset="0"/>
            </a:endParaRPr>
          </a:p>
          <a:p>
            <a:endParaRPr lang="en-US" dirty="0"/>
          </a:p>
        </p:txBody>
      </p:sp>
      <p:pic>
        <p:nvPicPr>
          <p:cNvPr id="5" name="Picture 4">
            <a:extLst>
              <a:ext uri="{FF2B5EF4-FFF2-40B4-BE49-F238E27FC236}">
                <a16:creationId xmlns:a16="http://schemas.microsoft.com/office/drawing/2014/main" id="{DD65A8C9-385E-0241-91B8-D4BA4B601D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59210" y="5527527"/>
            <a:ext cx="3783838" cy="543626"/>
          </a:xfrm>
          <a:prstGeom prst="rect">
            <a:avLst/>
          </a:prstGeom>
        </p:spPr>
      </p:pic>
    </p:spTree>
    <p:extLst>
      <p:ext uri="{BB962C8B-B14F-4D97-AF65-F5344CB8AC3E}">
        <p14:creationId xmlns:p14="http://schemas.microsoft.com/office/powerpoint/2010/main" val="98015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U.S. Preventive Services Task Force</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2389238" y="3730009"/>
            <a:ext cx="8377086" cy="1266713"/>
          </a:xfrm>
        </p:spPr>
        <p:txBody>
          <a:bodyPr/>
          <a:lstStyle/>
          <a:p>
            <a:r>
              <a:rPr lang="en-US" sz="2000" dirty="0"/>
              <a:t>USPSTF’s review determined that there are not enough published peer-reviewed studies about individuals younger than age 18 to determine whether SBI should be recommended as routine practice for adolescents in primary care.</a:t>
            </a:r>
          </a:p>
        </p:txBody>
      </p:sp>
      <p:sp>
        <p:nvSpPr>
          <p:cNvPr id="15" name="Rectangle 14">
            <a:extLst>
              <a:ext uri="{FF2B5EF4-FFF2-40B4-BE49-F238E27FC236}">
                <a16:creationId xmlns:a16="http://schemas.microsoft.com/office/drawing/2014/main" id="{DFDF7B65-7923-A148-A0A1-192D7204743D}"/>
              </a:ext>
            </a:extLst>
          </p:cNvPr>
          <p:cNvSpPr/>
          <p:nvPr/>
        </p:nvSpPr>
        <p:spPr>
          <a:xfrm>
            <a:off x="1349451" y="1912792"/>
            <a:ext cx="9845479" cy="1489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CuadroTexto 351">
            <a:extLst>
              <a:ext uri="{FF2B5EF4-FFF2-40B4-BE49-F238E27FC236}">
                <a16:creationId xmlns:a16="http://schemas.microsoft.com/office/drawing/2014/main" id="{2D3B25AB-46D2-B14A-9C02-A580D6C6990D}"/>
              </a:ext>
            </a:extLst>
          </p:cNvPr>
          <p:cNvSpPr txBox="1"/>
          <p:nvPr/>
        </p:nvSpPr>
        <p:spPr>
          <a:xfrm>
            <a:off x="2389237" y="2149789"/>
            <a:ext cx="8657918" cy="1015663"/>
          </a:xfrm>
          <a:prstGeom prst="rect">
            <a:avLst/>
          </a:prstGeom>
          <a:noFill/>
        </p:spPr>
        <p:txBody>
          <a:bodyPr wrap="square" rtlCol="0">
            <a:spAutoFit/>
          </a:bodyPr>
          <a:lstStyle/>
          <a:p>
            <a:r>
              <a:rPr lang="en-US" sz="2000" dirty="0"/>
              <a:t>U.S. Preventive Services Task Force (USPSTF) recommended that alcohol screening and brief intervention (SBI) and drug screening be a routine practice for individuals ages 18 and older in primary care. </a:t>
            </a:r>
          </a:p>
        </p:txBody>
      </p:sp>
      <p:sp>
        <p:nvSpPr>
          <p:cNvPr id="19" name="Rectangle 18">
            <a:extLst>
              <a:ext uri="{FF2B5EF4-FFF2-40B4-BE49-F238E27FC236}">
                <a16:creationId xmlns:a16="http://schemas.microsoft.com/office/drawing/2014/main" id="{EAD3C16A-B3AC-7C49-8170-84CA9F0A4F26}"/>
              </a:ext>
            </a:extLst>
          </p:cNvPr>
          <p:cNvSpPr/>
          <p:nvPr/>
        </p:nvSpPr>
        <p:spPr>
          <a:xfrm>
            <a:off x="901725" y="5233718"/>
            <a:ext cx="10425036" cy="1015663"/>
          </a:xfrm>
          <a:prstGeom prst="rect">
            <a:avLst/>
          </a:prstGeom>
        </p:spPr>
        <p:txBody>
          <a:bodyPr wrap="square">
            <a:spAutoFit/>
          </a:bodyPr>
          <a:lstStyle/>
          <a:p>
            <a:r>
              <a:rPr lang="en-US" sz="2000" b="1" dirty="0">
                <a:solidFill>
                  <a:srgbClr val="EC722F"/>
                </a:solidFill>
              </a:rPr>
              <a:t>American Academy of Pediatrics and other professional medical associations and government agencies recommend incorporating SBI, and when possible, a referral to treatment (RT) into routine care for adolescents.</a:t>
            </a:r>
          </a:p>
        </p:txBody>
      </p:sp>
      <p:sp>
        <p:nvSpPr>
          <p:cNvPr id="14" name="Circle">
            <a:extLst>
              <a:ext uri="{FF2B5EF4-FFF2-40B4-BE49-F238E27FC236}">
                <a16:creationId xmlns:a16="http://schemas.microsoft.com/office/drawing/2014/main" id="{FDEE95E8-1182-9441-91C9-9BD6007A934A}"/>
              </a:ext>
            </a:extLst>
          </p:cNvPr>
          <p:cNvSpPr/>
          <p:nvPr/>
        </p:nvSpPr>
        <p:spPr>
          <a:xfrm>
            <a:off x="538663" y="1836930"/>
            <a:ext cx="1651284" cy="1651283"/>
          </a:xfrm>
          <a:prstGeom prst="ellipse">
            <a:avLst/>
          </a:prstGeom>
          <a:solidFill>
            <a:srgbClr val="EC722F"/>
          </a:solidFill>
          <a:ln w="12700">
            <a:miter lim="400000"/>
          </a:ln>
        </p:spPr>
        <p:txBody>
          <a:bodyPr lIns="25400" tIns="25400" rIns="25400" bIns="25400" anchor="ctr"/>
          <a:lstStyle/>
          <a:p>
            <a:pPr algn="ctr">
              <a:defRPr sz="3200">
                <a:solidFill>
                  <a:srgbClr val="FFFFFF"/>
                </a:solidFill>
              </a:defRPr>
            </a:pPr>
            <a:endParaRPr sz="1600"/>
          </a:p>
        </p:txBody>
      </p:sp>
      <p:sp>
        <p:nvSpPr>
          <p:cNvPr id="18" name="Circle">
            <a:extLst>
              <a:ext uri="{FF2B5EF4-FFF2-40B4-BE49-F238E27FC236}">
                <a16:creationId xmlns:a16="http://schemas.microsoft.com/office/drawing/2014/main" id="{8FD5729A-6F95-3B46-83B7-F4196EADB36A}"/>
              </a:ext>
            </a:extLst>
          </p:cNvPr>
          <p:cNvSpPr/>
          <p:nvPr/>
        </p:nvSpPr>
        <p:spPr>
          <a:xfrm>
            <a:off x="748360" y="2046626"/>
            <a:ext cx="1231892" cy="1231891"/>
          </a:xfrm>
          <a:prstGeom prst="ellipse">
            <a:avLst/>
          </a:prstGeom>
          <a:solidFill>
            <a:srgbClr val="FFFFFF"/>
          </a:solidFill>
          <a:ln w="12700">
            <a:miter lim="400000"/>
          </a:ln>
        </p:spPr>
        <p:txBody>
          <a:bodyPr lIns="25400" tIns="25400" rIns="25400" bIns="25400" anchor="ctr"/>
          <a:lstStyle/>
          <a:p>
            <a:pPr algn="ctr">
              <a:defRPr sz="3200">
                <a:solidFill>
                  <a:srgbClr val="FFFFFF"/>
                </a:solidFill>
              </a:defRPr>
            </a:pPr>
            <a:endParaRPr sz="1600"/>
          </a:p>
        </p:txBody>
      </p:sp>
      <p:pic>
        <p:nvPicPr>
          <p:cNvPr id="3" name="Graphic 2" descr="Megaphone1 with solid fill">
            <a:extLst>
              <a:ext uri="{FF2B5EF4-FFF2-40B4-BE49-F238E27FC236}">
                <a16:creationId xmlns:a16="http://schemas.microsoft.com/office/drawing/2014/main" id="{53019109-E1A2-2D4E-8DA5-81F63EC3B2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825" y="2217215"/>
            <a:ext cx="822960" cy="822960"/>
          </a:xfrm>
          <a:prstGeom prst="rect">
            <a:avLst/>
          </a:prstGeom>
        </p:spPr>
      </p:pic>
    </p:spTree>
    <p:extLst>
      <p:ext uri="{BB962C8B-B14F-4D97-AF65-F5344CB8AC3E}">
        <p14:creationId xmlns:p14="http://schemas.microsoft.com/office/powerpoint/2010/main" val="218542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4DD8D0-5477-734C-84EF-CB96795568F1}"/>
              </a:ext>
            </a:extLst>
          </p:cNvPr>
          <p:cNvGraphicFramePr>
            <a:graphicFrameLocks noGrp="1"/>
          </p:cNvGraphicFramePr>
          <p:nvPr>
            <p:extLst>
              <p:ext uri="{D42A27DB-BD31-4B8C-83A1-F6EECF244321}">
                <p14:modId xmlns:p14="http://schemas.microsoft.com/office/powerpoint/2010/main" val="2890799530"/>
              </p:ext>
            </p:extLst>
          </p:nvPr>
        </p:nvGraphicFramePr>
        <p:xfrm>
          <a:off x="433454" y="1412088"/>
          <a:ext cx="11325090" cy="5220117"/>
        </p:xfrm>
        <a:graphic>
          <a:graphicData uri="http://schemas.openxmlformats.org/drawingml/2006/table">
            <a:tbl>
              <a:tblPr firstRow="1" firstCol="1" bandRow="1">
                <a:tableStyleId>{85BE263C-DBD7-4A20-BB59-AAB30ACAA65A}</a:tableStyleId>
              </a:tblPr>
              <a:tblGrid>
                <a:gridCol w="1491779">
                  <a:extLst>
                    <a:ext uri="{9D8B030D-6E8A-4147-A177-3AD203B41FA5}">
                      <a16:colId xmlns:a16="http://schemas.microsoft.com/office/drawing/2014/main" val="20000"/>
                    </a:ext>
                  </a:extLst>
                </a:gridCol>
                <a:gridCol w="7963200">
                  <a:extLst>
                    <a:ext uri="{9D8B030D-6E8A-4147-A177-3AD203B41FA5}">
                      <a16:colId xmlns:a16="http://schemas.microsoft.com/office/drawing/2014/main" val="20001"/>
                    </a:ext>
                  </a:extLst>
                </a:gridCol>
                <a:gridCol w="1870111">
                  <a:extLst>
                    <a:ext uri="{9D8B030D-6E8A-4147-A177-3AD203B41FA5}">
                      <a16:colId xmlns:a16="http://schemas.microsoft.com/office/drawing/2014/main" val="20002"/>
                    </a:ext>
                  </a:extLst>
                </a:gridCol>
              </a:tblGrid>
              <a:tr h="341959">
                <a:tc>
                  <a:txBody>
                    <a:bodyPr/>
                    <a:lstStyle/>
                    <a:p>
                      <a:pPr marL="0" marR="0" algn="ctr">
                        <a:spcBef>
                          <a:spcPts val="0"/>
                        </a:spcBef>
                        <a:spcAft>
                          <a:spcPts val="0"/>
                        </a:spcAft>
                      </a:pPr>
                      <a:r>
                        <a:rPr lang="en-US" sz="1800" dirty="0">
                          <a:solidFill>
                            <a:schemeClr val="bg1"/>
                          </a:solidFill>
                          <a:effectLst/>
                        </a:rPr>
                        <a:t>Study</a:t>
                      </a:r>
                      <a:endParaRPr lang="en-US" sz="1800" dirty="0">
                        <a:solidFill>
                          <a:schemeClr val="bg1"/>
                        </a:solidFill>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Findings</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Reference</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9429">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BI reduced drug and alcohol use as well as problem and criminal behaviors related to substance use in adolescents.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Carney &amp; Myers, 2012</a:t>
                      </a:r>
                    </a:p>
                  </a:txBody>
                  <a:tcPr marL="73025" marR="73025" marT="18415" marB="1841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79429">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BI to address alcohol misuse was associated with reduced alcohol use and presence of alcohol-related problems.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Tanner-Smith &amp; Lipsey, 2015</a:t>
                      </a:r>
                    </a:p>
                  </a:txBody>
                  <a:tcPr marL="73025" marR="73025" marT="18415" marB="1841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83856">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Brief alcohol interventions led to significant reductions in self-reported alcohol use among adolescents.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Tanner-Smith &amp; </a:t>
                      </a:r>
                      <a:r>
                        <a:rPr lang="en-US" sz="1800" u="none" strike="noStrike" kern="0" spc="0" dirty="0" err="1">
                          <a:solidFill>
                            <a:schemeClr val="tx1"/>
                          </a:solidFill>
                          <a:effectLst/>
                          <a:latin typeface="+mn-lt"/>
                          <a:ea typeface="Times New Roman" panose="02020603050405020304" pitchFamily="18" charset="0"/>
                          <a:cs typeface="Times New Roman" panose="02020603050405020304" pitchFamily="18" charset="0"/>
                        </a:rPr>
                        <a:t>Rissner</a:t>
                      </a: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 2016</a:t>
                      </a:r>
                    </a:p>
                  </a:txBody>
                  <a:tcPr marL="73025" marR="73025" marT="18415" marB="1841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84787">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School-based individually-delivered (but not group-delivered) brief alcohol interventions were associated with significant improvements in alcohol consumption among adolescents.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Hennessy &amp; Tanner-Smith, 2015</a:t>
                      </a:r>
                    </a:p>
                  </a:txBody>
                  <a:tcPr marL="73025" marR="73025" marT="18415" marB="1841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7807">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Systematic Review</a:t>
                      </a:r>
                    </a:p>
                  </a:txBody>
                  <a:tcPr marL="73025" marR="73025" marT="18415" marB="1841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Across a diverse range of settings and, therefore, probably diverse clients, BI conferred benefits to adolescent substance users.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Tait &amp; Hulse, 2003</a:t>
                      </a:r>
                    </a:p>
                  </a:txBody>
                  <a:tcPr marL="73025" marR="73025" marT="18415" marB="1841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403633"/>
                  </a:ext>
                </a:extLst>
              </a:tr>
              <a:tr h="597494">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Literature review</a:t>
                      </a:r>
                    </a:p>
                  </a:txBody>
                  <a:tcPr marL="73025" marR="73025" marT="18415" marB="1841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SBIRT may be effective with adolescents, but further study is needed.</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Mitchell et al, 2013</a:t>
                      </a:r>
                    </a:p>
                  </a:txBody>
                  <a:tcPr marL="73025" marR="73025" marT="18415" marB="1841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83856">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Literature review</a:t>
                      </a:r>
                    </a:p>
                  </a:txBody>
                  <a:tcPr marL="73025" marR="73025" marT="18415" marB="1841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SBIRT may be effective with adolescents in acute care settings, but further study is needed particularly around intervention and implementation.</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Arial" panose="020B0604020202020204" pitchFamily="34" charset="0"/>
                        </a:rPr>
                        <a:t>Yuma-Guerrero, et al., 2012</a:t>
                      </a:r>
                      <a:endPar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7" name="Text Placeholder 4">
            <a:extLst>
              <a:ext uri="{FF2B5EF4-FFF2-40B4-BE49-F238E27FC236}">
                <a16:creationId xmlns:a16="http://schemas.microsoft.com/office/drawing/2014/main" id="{C98AC393-BE75-0D43-92D7-3CA9143B45DD}"/>
              </a:ext>
            </a:extLst>
          </p:cNvPr>
          <p:cNvSpPr>
            <a:spLocks noGrp="1"/>
          </p:cNvSpPr>
          <p:nvPr>
            <p:ph type="body" sz="quarter" idx="11"/>
          </p:nvPr>
        </p:nvSpPr>
        <p:spPr>
          <a:xfrm>
            <a:off x="917768" y="226173"/>
            <a:ext cx="10356463" cy="1131649"/>
          </a:xfrm>
        </p:spPr>
        <p:txBody>
          <a:bodyPr/>
          <a:lstStyle/>
          <a:p>
            <a:pPr>
              <a:lnSpc>
                <a:spcPct val="100000"/>
              </a:lnSpc>
            </a:pPr>
            <a:r>
              <a:rPr lang="en-US" sz="3200" dirty="0"/>
              <a:t>Meta-analysis, Systematic Reviews, and Other Studies on Brief Intervention for Adolescents</a:t>
            </a:r>
          </a:p>
        </p:txBody>
      </p:sp>
    </p:spTree>
    <p:extLst>
      <p:ext uri="{BB962C8B-B14F-4D97-AF65-F5344CB8AC3E}">
        <p14:creationId xmlns:p14="http://schemas.microsoft.com/office/powerpoint/2010/main" val="184920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CF12A3-BEB2-4D02-8BA3-7355FEBA4866}"/>
              </a:ext>
            </a:extLst>
          </p:cNvPr>
          <p:cNvSpPr>
            <a:spLocks noGrp="1"/>
          </p:cNvSpPr>
          <p:nvPr>
            <p:ph type="body" sz="quarter" idx="11"/>
          </p:nvPr>
        </p:nvSpPr>
        <p:spPr>
          <a:xfrm>
            <a:off x="917768" y="226173"/>
            <a:ext cx="10356463" cy="1131649"/>
          </a:xfrm>
        </p:spPr>
        <p:txBody>
          <a:bodyPr/>
          <a:lstStyle/>
          <a:p>
            <a:pPr>
              <a:lnSpc>
                <a:spcPct val="100000"/>
              </a:lnSpc>
            </a:pPr>
            <a:r>
              <a:rPr lang="en-US" sz="3200" dirty="0"/>
              <a:t>Meta-analysis, Systematic Reviews, and Other Studies on Brief Intervention for Adolescents (cont.)</a:t>
            </a:r>
          </a:p>
        </p:txBody>
      </p:sp>
      <p:graphicFrame>
        <p:nvGraphicFramePr>
          <p:cNvPr id="4" name="Table 3">
            <a:extLst>
              <a:ext uri="{FF2B5EF4-FFF2-40B4-BE49-F238E27FC236}">
                <a16:creationId xmlns:a16="http://schemas.microsoft.com/office/drawing/2014/main" id="{EE4DD8D0-5477-734C-84EF-CB96795568F1}"/>
              </a:ext>
            </a:extLst>
          </p:cNvPr>
          <p:cNvGraphicFramePr>
            <a:graphicFrameLocks noGrp="1"/>
          </p:cNvGraphicFramePr>
          <p:nvPr>
            <p:extLst>
              <p:ext uri="{D42A27DB-BD31-4B8C-83A1-F6EECF244321}">
                <p14:modId xmlns:p14="http://schemas.microsoft.com/office/powerpoint/2010/main" val="2671956583"/>
              </p:ext>
            </p:extLst>
          </p:nvPr>
        </p:nvGraphicFramePr>
        <p:xfrm>
          <a:off x="433454" y="1432560"/>
          <a:ext cx="11325090" cy="4815534"/>
        </p:xfrm>
        <a:graphic>
          <a:graphicData uri="http://schemas.openxmlformats.org/drawingml/2006/table">
            <a:tbl>
              <a:tblPr firstRow="1" firstCol="1" bandRow="1">
                <a:tableStyleId>{85BE263C-DBD7-4A20-BB59-AAB30ACAA65A}</a:tableStyleId>
              </a:tblPr>
              <a:tblGrid>
                <a:gridCol w="1933825">
                  <a:extLst>
                    <a:ext uri="{9D8B030D-6E8A-4147-A177-3AD203B41FA5}">
                      <a16:colId xmlns:a16="http://schemas.microsoft.com/office/drawing/2014/main" val="20000"/>
                    </a:ext>
                  </a:extLst>
                </a:gridCol>
                <a:gridCol w="7521154">
                  <a:extLst>
                    <a:ext uri="{9D8B030D-6E8A-4147-A177-3AD203B41FA5}">
                      <a16:colId xmlns:a16="http://schemas.microsoft.com/office/drawing/2014/main" val="20001"/>
                    </a:ext>
                  </a:extLst>
                </a:gridCol>
                <a:gridCol w="1870111">
                  <a:extLst>
                    <a:ext uri="{9D8B030D-6E8A-4147-A177-3AD203B41FA5}">
                      <a16:colId xmlns:a16="http://schemas.microsoft.com/office/drawing/2014/main" val="20002"/>
                    </a:ext>
                  </a:extLst>
                </a:gridCol>
              </a:tblGrid>
              <a:tr h="341959">
                <a:tc>
                  <a:txBody>
                    <a:bodyPr/>
                    <a:lstStyle/>
                    <a:p>
                      <a:pPr marL="0" marR="0" algn="ctr">
                        <a:spcBef>
                          <a:spcPts val="0"/>
                        </a:spcBef>
                        <a:spcAft>
                          <a:spcPts val="0"/>
                        </a:spcAft>
                      </a:pPr>
                      <a:r>
                        <a:rPr lang="en-US" sz="1800" dirty="0">
                          <a:solidFill>
                            <a:schemeClr val="bg1"/>
                          </a:solidFill>
                          <a:effectLst/>
                        </a:rPr>
                        <a:t>Study</a:t>
                      </a:r>
                      <a:endParaRPr lang="en-US" sz="1800" dirty="0">
                        <a:solidFill>
                          <a:schemeClr val="bg1"/>
                        </a:solidFill>
                        <a:effectLst/>
                        <a:latin typeface="+mn-lt"/>
                        <a:ea typeface="Cambria" panose="02040503050406030204" pitchFamily="18" charset="0"/>
                      </a:endParaRPr>
                    </a:p>
                  </a:txBody>
                  <a:tcPr marL="73025" marR="73025" marT="18415" marB="1841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Findings</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Reference</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9429">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School</a:t>
                      </a:r>
                    </a:p>
                  </a:txBody>
                  <a:tcPr marL="73025" marR="73025" marT="18415" marB="18415">
                    <a:lnR w="12700" cap="flat" cmpd="sng" algn="ctr">
                      <a:solidFill>
                        <a:schemeClr val="tx1"/>
                      </a:solidFill>
                      <a:prstDash val="solid"/>
                      <a:round/>
                      <a:headEnd type="none" w="med" len="med"/>
                      <a:tailEnd type="none" w="med" len="med"/>
                    </a:lnR>
                    <a:lnT w="25400" cmpd="sng">
                      <a:noFill/>
                    </a:lnT>
                    <a:solidFill>
                      <a:schemeClr val="bg1">
                        <a:lumMod val="95000"/>
                      </a:schemeClr>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BI, without parent involvement, for adolescents experiencing mild to moderate substance abuse problems may have long-term efficacy.</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chemeClr val="tx1"/>
                          </a:solidFill>
                          <a:effectLst/>
                          <a:latin typeface="+mn-lt"/>
                          <a:ea typeface="Times New Roman" panose="02020603050405020304" pitchFamily="18" charset="0"/>
                          <a:cs typeface="Times New Roman" panose="02020603050405020304" pitchFamily="18" charset="0"/>
                        </a:rPr>
                        <a:t>Abedi et al., 2019</a:t>
                      </a:r>
                    </a:p>
                  </a:txBody>
                  <a:tcPr marL="73025" marR="73025" marT="18415" marB="18415">
                    <a:lnL w="12700" cap="flat" cmpd="sng" algn="ctr">
                      <a:solidFill>
                        <a:schemeClr val="tx1"/>
                      </a:solidFill>
                      <a:prstDash val="solid"/>
                      <a:round/>
                      <a:headEnd type="none" w="med" len="med"/>
                      <a:tailEnd type="none" w="med" len="med"/>
                    </a:lnL>
                    <a:lnT w="25400" cmpd="sng">
                      <a:noFill/>
                    </a:lnT>
                    <a:solidFill>
                      <a:schemeClr val="bg1">
                        <a:lumMod val="95000"/>
                      </a:schemeClr>
                    </a:solidFill>
                  </a:tcPr>
                </a:tc>
                <a:extLst>
                  <a:ext uri="{0D108BD9-81ED-4DB2-BD59-A6C34878D82A}">
                    <a16:rowId xmlns:a16="http://schemas.microsoft.com/office/drawing/2014/main" val="10007"/>
                  </a:ext>
                </a:extLst>
              </a:tr>
              <a:tr h="479429">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Implementation study</a:t>
                      </a:r>
                    </a:p>
                  </a:txBody>
                  <a:tcPr marL="73025" marR="73025" marT="18415" marB="18415">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SBIRT implementation demonstrated feasibility of expanding access to SBI in pediatric and primary care practices, community behavioral health organizations, juvenile justice programs, schools, and community-based organizations.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Hunt et al., 2022 </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38318265"/>
                  </a:ext>
                </a:extLst>
              </a:tr>
              <a:tr h="479429">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Primary care</a:t>
                      </a:r>
                    </a:p>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computerized screening and brief advice</a:t>
                      </a:r>
                    </a:p>
                  </a:txBody>
                  <a:tcPr marL="73025" marR="73025" marT="18415" marB="18415">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Lower past-90-day alcohol use and any substance use at 3 and 12 months; 44% fewer adolescents who had not yet begun drinking had started drinking during the 12-month study period.</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Harris et al., 2002</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270465138"/>
                  </a:ext>
                </a:extLst>
              </a:tr>
              <a:tr h="479429">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Community health center</a:t>
                      </a:r>
                    </a:p>
                  </a:txBody>
                  <a:tcPr marL="73025" marR="73025" marT="18415" marB="18415">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Decrease in marijuana use. Lower perceived prevalence of marijuana use and fewer friends using marijuana. </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a:solidFill>
                            <a:srgbClr val="000000"/>
                          </a:solidFill>
                          <a:effectLst/>
                          <a:latin typeface="+mn-lt"/>
                          <a:ea typeface="Times New Roman" panose="02020603050405020304" pitchFamily="18" charset="0"/>
                          <a:cs typeface="Times New Roman" panose="02020603050405020304" pitchFamily="18" charset="0"/>
                        </a:rPr>
                        <a:t>D’Amico et al., 2008</a:t>
                      </a:r>
                      <a:endParaRPr lang="en-US" sz="1800" u="none" strike="noStrike" kern="0" spc="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37778013"/>
                  </a:ext>
                </a:extLst>
              </a:tr>
              <a:tr h="479429">
                <a:tc>
                  <a:txBody>
                    <a:bodyPr/>
                    <a:lstStyle/>
                    <a:p>
                      <a:pPr marL="0" marR="0" algn="ctr">
                        <a:lnSpc>
                          <a:spcPct val="107000"/>
                        </a:lnSpc>
                        <a:spcBef>
                          <a:spcPts val="0"/>
                        </a:spcBef>
                        <a:spcAft>
                          <a:spcPts val="0"/>
                        </a:spcAft>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Emergency department</a:t>
                      </a:r>
                    </a:p>
                  </a:txBody>
                  <a:tcPr marL="73025" marR="73025" marT="18415" marB="18415">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Decrease in marijuana use and greater abstinence at 12 months.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Bernstein et al., 2009</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829096"/>
                  </a:ext>
                </a:extLst>
              </a:tr>
            </a:tbl>
          </a:graphicData>
        </a:graphic>
      </p:graphicFrame>
    </p:spTree>
    <p:extLst>
      <p:ext uri="{BB962C8B-B14F-4D97-AF65-F5344CB8AC3E}">
        <p14:creationId xmlns:p14="http://schemas.microsoft.com/office/powerpoint/2010/main" val="2410887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DDB464B4-637C-8C4E-B117-DD3D5103ECE7}"/>
              </a:ext>
            </a:extLst>
          </p:cNvPr>
          <p:cNvSpPr>
            <a:spLocks noGrp="1"/>
          </p:cNvSpPr>
          <p:nvPr>
            <p:ph type="body" sz="quarter" idx="11"/>
          </p:nvPr>
        </p:nvSpPr>
        <p:spPr>
          <a:xfrm>
            <a:off x="917766" y="419213"/>
            <a:ext cx="10356463" cy="1131649"/>
          </a:xfrm>
        </p:spPr>
        <p:txBody>
          <a:bodyPr/>
          <a:lstStyle/>
          <a:p>
            <a:pPr>
              <a:lnSpc>
                <a:spcPct val="100000"/>
              </a:lnSpc>
            </a:pPr>
            <a:r>
              <a:rPr lang="en-US" sz="3200" dirty="0"/>
              <a:t>Meta-analysis, Systematic Reviews, and Other Studies on Brief Intervention for Individuals Ages 18+</a:t>
            </a:r>
          </a:p>
        </p:txBody>
      </p:sp>
      <p:graphicFrame>
        <p:nvGraphicFramePr>
          <p:cNvPr id="8" name="Table 7">
            <a:extLst>
              <a:ext uri="{FF2B5EF4-FFF2-40B4-BE49-F238E27FC236}">
                <a16:creationId xmlns:a16="http://schemas.microsoft.com/office/drawing/2014/main" id="{349213CF-1A67-AC40-BC41-68005807B7DD}"/>
              </a:ext>
            </a:extLst>
          </p:cNvPr>
          <p:cNvGraphicFramePr>
            <a:graphicFrameLocks noGrp="1"/>
          </p:cNvGraphicFramePr>
          <p:nvPr>
            <p:extLst>
              <p:ext uri="{D42A27DB-BD31-4B8C-83A1-F6EECF244321}">
                <p14:modId xmlns:p14="http://schemas.microsoft.com/office/powerpoint/2010/main" val="3491861543"/>
              </p:ext>
            </p:extLst>
          </p:nvPr>
        </p:nvGraphicFramePr>
        <p:xfrm>
          <a:off x="433453" y="1818488"/>
          <a:ext cx="11325090" cy="4522037"/>
        </p:xfrm>
        <a:graphic>
          <a:graphicData uri="http://schemas.openxmlformats.org/drawingml/2006/table">
            <a:tbl>
              <a:tblPr firstRow="1" firstCol="1" bandRow="1">
                <a:tableStyleId>{85BE263C-DBD7-4A20-BB59-AAB30ACAA65A}</a:tableStyleId>
              </a:tblPr>
              <a:tblGrid>
                <a:gridCol w="1491779">
                  <a:extLst>
                    <a:ext uri="{9D8B030D-6E8A-4147-A177-3AD203B41FA5}">
                      <a16:colId xmlns:a16="http://schemas.microsoft.com/office/drawing/2014/main" val="20000"/>
                    </a:ext>
                  </a:extLst>
                </a:gridCol>
                <a:gridCol w="7963200">
                  <a:extLst>
                    <a:ext uri="{9D8B030D-6E8A-4147-A177-3AD203B41FA5}">
                      <a16:colId xmlns:a16="http://schemas.microsoft.com/office/drawing/2014/main" val="20001"/>
                    </a:ext>
                  </a:extLst>
                </a:gridCol>
                <a:gridCol w="1870111">
                  <a:extLst>
                    <a:ext uri="{9D8B030D-6E8A-4147-A177-3AD203B41FA5}">
                      <a16:colId xmlns:a16="http://schemas.microsoft.com/office/drawing/2014/main" val="20002"/>
                    </a:ext>
                  </a:extLst>
                </a:gridCol>
              </a:tblGrid>
              <a:tr h="341959">
                <a:tc>
                  <a:txBody>
                    <a:bodyPr/>
                    <a:lstStyle/>
                    <a:p>
                      <a:pPr marL="0" marR="0" algn="ctr">
                        <a:spcBef>
                          <a:spcPts val="0"/>
                        </a:spcBef>
                        <a:spcAft>
                          <a:spcPts val="0"/>
                        </a:spcAft>
                      </a:pPr>
                      <a:r>
                        <a:rPr lang="en-US" sz="1800" dirty="0">
                          <a:solidFill>
                            <a:schemeClr val="bg1"/>
                          </a:solidFill>
                          <a:effectLst/>
                        </a:rPr>
                        <a:t>Study</a:t>
                      </a:r>
                      <a:endParaRPr lang="en-US" sz="1800" dirty="0">
                        <a:solidFill>
                          <a:schemeClr val="bg1"/>
                        </a:solidFill>
                        <a:effectLst/>
                        <a:latin typeface="+mn-lt"/>
                        <a:ea typeface="Cambria" panose="02040503050406030204" pitchFamily="18" charset="0"/>
                      </a:endParaRPr>
                    </a:p>
                  </a:txBody>
                  <a:tcPr marL="73025" marR="73025" marT="18415" marB="1841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Findings</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Reference</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9429">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Adaptation of MI reduced alcohol, drug use. Positive social outcomes: substance-related work or academic impairment, physical symptoms (e.g., memory loss, injuries), or legal problems (e.g., driving under the influence).</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a:solidFill>
                            <a:srgbClr val="000000"/>
                          </a:solidFill>
                          <a:effectLst/>
                          <a:latin typeface="+mn-lt"/>
                          <a:ea typeface="Times New Roman" panose="02020603050405020304" pitchFamily="18" charset="0"/>
                          <a:cs typeface="Times New Roman" panose="02020603050405020304" pitchFamily="18" charset="0"/>
                        </a:rPr>
                        <a:t>Burke et al, 2003</a:t>
                      </a:r>
                      <a:endParaRPr lang="en-US" sz="1800" u="none" strike="noStrike" kern="0" spc="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479429">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BI was effective in reducing alcohol consumption in primary care.</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a:solidFill>
                            <a:srgbClr val="000000"/>
                          </a:solidFill>
                          <a:effectLst/>
                          <a:latin typeface="+mn-lt"/>
                          <a:ea typeface="Times New Roman" panose="02020603050405020304" pitchFamily="18" charset="0"/>
                          <a:cs typeface="Times New Roman" panose="02020603050405020304" pitchFamily="18" charset="0"/>
                        </a:rPr>
                        <a:t>Bertholet et al, 2005</a:t>
                      </a:r>
                      <a:endParaRPr lang="en-US" sz="1800" u="none" strike="noStrike" kern="0" spc="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83856">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Single-session brief alcohol interventions reduced consumption among heavy drinking college students.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Samson &amp; Tanner-Smith, 2015</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8"/>
                  </a:ext>
                </a:extLst>
              </a:tr>
              <a:tr h="284787">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Behavioral counseling interventions improve outcomes (e.g., drinks per week, heavy use episodes) for adults with risky drinking.</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O’Connor et al., 2018</a:t>
                      </a:r>
                      <a:endParaRPr lang="en-US" sz="1800" u="none" strike="noStrike" kern="0" spc="0" dirty="0">
                        <a:effectLst/>
                        <a:latin typeface="+mn-lt"/>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0"/>
                        </a:spcAft>
                        <a:buFont typeface="Arial" panose="020B0604020202020204" pitchFamily="34" charset="0"/>
                        <a:buNone/>
                        <a:tabLst>
                          <a:tab pos="971550" algn="l"/>
                        </a:tabLst>
                      </a:pPr>
                      <a:r>
                        <a:rPr lang="en-US" sz="1800" dirty="0">
                          <a:effectLst/>
                          <a:latin typeface="+mn-lt"/>
                          <a:ea typeface="Times New Roman" panose="02020603050405020304" pitchFamily="18" charset="0"/>
                          <a:cs typeface="Times New Roman" panose="02020603050405020304" pitchFamily="18" charset="0"/>
                        </a:rPr>
                        <a:t> </a:t>
                      </a:r>
                    </a:p>
                  </a:txBody>
                  <a:tcPr marL="73025" marR="73025" marT="18415" marB="184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467807">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BI for alcohol use disorders generally found to be effective compared to control conditions and to extended treatment.</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Moyer et al, 2002</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22403633"/>
                  </a:ext>
                </a:extLst>
              </a:tr>
            </a:tbl>
          </a:graphicData>
        </a:graphic>
      </p:graphicFrame>
    </p:spTree>
    <p:extLst>
      <p:ext uri="{BB962C8B-B14F-4D97-AF65-F5344CB8AC3E}">
        <p14:creationId xmlns:p14="http://schemas.microsoft.com/office/powerpoint/2010/main" val="135103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196EAE0B-FE82-954E-A23F-76EEB5BF848E}"/>
              </a:ext>
            </a:extLst>
          </p:cNvPr>
          <p:cNvSpPr>
            <a:spLocks noGrp="1"/>
          </p:cNvSpPr>
          <p:nvPr>
            <p:ph type="body" sz="quarter" idx="11"/>
          </p:nvPr>
        </p:nvSpPr>
        <p:spPr>
          <a:xfrm>
            <a:off x="375920" y="226173"/>
            <a:ext cx="11460480" cy="1131649"/>
          </a:xfrm>
        </p:spPr>
        <p:txBody>
          <a:bodyPr/>
          <a:lstStyle/>
          <a:p>
            <a:pPr>
              <a:lnSpc>
                <a:spcPct val="100000"/>
              </a:lnSpc>
            </a:pPr>
            <a:r>
              <a:rPr lang="en-US" sz="3200" dirty="0"/>
              <a:t>Meta-analysis, Systematic Reviews, and Other Studies on Brief Intervention for Individuals Ages 18+ (cont.)</a:t>
            </a:r>
          </a:p>
        </p:txBody>
      </p:sp>
      <p:graphicFrame>
        <p:nvGraphicFramePr>
          <p:cNvPr id="7" name="Table 6">
            <a:extLst>
              <a:ext uri="{FF2B5EF4-FFF2-40B4-BE49-F238E27FC236}">
                <a16:creationId xmlns:a16="http://schemas.microsoft.com/office/drawing/2014/main" id="{33B437E0-AC4F-DF4D-995D-7C6983867555}"/>
              </a:ext>
            </a:extLst>
          </p:cNvPr>
          <p:cNvGraphicFramePr>
            <a:graphicFrameLocks noGrp="1"/>
          </p:cNvGraphicFramePr>
          <p:nvPr>
            <p:extLst>
              <p:ext uri="{D42A27DB-BD31-4B8C-83A1-F6EECF244321}">
                <p14:modId xmlns:p14="http://schemas.microsoft.com/office/powerpoint/2010/main" val="3056897056"/>
              </p:ext>
            </p:extLst>
          </p:nvPr>
        </p:nvGraphicFramePr>
        <p:xfrm>
          <a:off x="433454" y="1412088"/>
          <a:ext cx="11325090" cy="5219738"/>
        </p:xfrm>
        <a:graphic>
          <a:graphicData uri="http://schemas.openxmlformats.org/drawingml/2006/table">
            <a:tbl>
              <a:tblPr firstRow="1" firstCol="1" bandRow="1">
                <a:tableStyleId>{85BE263C-DBD7-4A20-BB59-AAB30ACAA65A}</a:tableStyleId>
              </a:tblPr>
              <a:tblGrid>
                <a:gridCol w="1832226">
                  <a:extLst>
                    <a:ext uri="{9D8B030D-6E8A-4147-A177-3AD203B41FA5}">
                      <a16:colId xmlns:a16="http://schemas.microsoft.com/office/drawing/2014/main" val="20000"/>
                    </a:ext>
                  </a:extLst>
                </a:gridCol>
                <a:gridCol w="7622753">
                  <a:extLst>
                    <a:ext uri="{9D8B030D-6E8A-4147-A177-3AD203B41FA5}">
                      <a16:colId xmlns:a16="http://schemas.microsoft.com/office/drawing/2014/main" val="20001"/>
                    </a:ext>
                  </a:extLst>
                </a:gridCol>
                <a:gridCol w="1870111">
                  <a:extLst>
                    <a:ext uri="{9D8B030D-6E8A-4147-A177-3AD203B41FA5}">
                      <a16:colId xmlns:a16="http://schemas.microsoft.com/office/drawing/2014/main" val="20002"/>
                    </a:ext>
                  </a:extLst>
                </a:gridCol>
              </a:tblGrid>
              <a:tr h="350362">
                <a:tc>
                  <a:txBody>
                    <a:bodyPr/>
                    <a:lstStyle/>
                    <a:p>
                      <a:pPr marL="0" marR="0" algn="ctr">
                        <a:spcBef>
                          <a:spcPts val="0"/>
                        </a:spcBef>
                        <a:spcAft>
                          <a:spcPts val="0"/>
                        </a:spcAft>
                      </a:pPr>
                      <a:r>
                        <a:rPr lang="en-US" sz="1800" dirty="0">
                          <a:solidFill>
                            <a:schemeClr val="bg1"/>
                          </a:solidFill>
                          <a:effectLst/>
                        </a:rPr>
                        <a:t>Study</a:t>
                      </a:r>
                      <a:endParaRPr lang="en-US" sz="1800" dirty="0">
                        <a:solidFill>
                          <a:schemeClr val="bg1"/>
                        </a:solidFill>
                        <a:effectLst/>
                        <a:latin typeface="+mn-lt"/>
                        <a:ea typeface="Cambria" panose="02040503050406030204" pitchFamily="18" charset="0"/>
                      </a:endParaRPr>
                    </a:p>
                  </a:txBody>
                  <a:tcPr marL="73025" marR="73025" marT="18415" marB="1841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Findings</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Reference</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18762">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R w="12700" cap="flat" cmpd="sng" algn="ctr">
                      <a:solidFill>
                        <a:schemeClr val="tx1"/>
                      </a:solidFill>
                      <a:prstDash val="solid"/>
                      <a:round/>
                      <a:headEnd type="none" w="med" len="med"/>
                      <a:tailEnd type="none" w="med" len="med"/>
                    </a:lnR>
                    <a:lnT w="25400" cmpd="sng">
                      <a:noFill/>
                    </a:lnT>
                    <a:solidFill>
                      <a:schemeClr val="bg1"/>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Over follow-up intervals lasting up to 6 months, participants in risk reduction interventions drank significantly less relative to controls. Students receiving interventions also reported fewer alcohol-related problems over longer intervals. Individual, face-to-face interventions using MI and personalized normative feedback predict greater reductions in alcohol-related problems.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solidFill>
                      <a:schemeClr val="bg1"/>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Carey et al, 2007</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lnT w="25400" cmpd="sng">
                      <a:noFill/>
                    </a:lnT>
                    <a:solidFill>
                      <a:schemeClr val="bg1"/>
                    </a:solidFill>
                  </a:tcPr>
                </a:tc>
                <a:extLst>
                  <a:ext uri="{0D108BD9-81ED-4DB2-BD59-A6C34878D82A}">
                    <a16:rowId xmlns:a16="http://schemas.microsoft.com/office/drawing/2014/main" val="10005"/>
                  </a:ext>
                </a:extLst>
              </a:tr>
              <a:tr h="916635">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Computer-delivered interventions reduce the quantity and frequency of drinking among college students and are generally equivalent to alternative alcohol-related comparison interventions.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Carey et al, 2009</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6"/>
                  </a:ext>
                </a:extLst>
              </a:tr>
              <a:tr h="1217344">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Meta-analysis</a:t>
                      </a:r>
                    </a:p>
                  </a:txBody>
                  <a:tcPr marL="73025" marR="73025" marT="18415" marB="18415">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At 12-month follow-up, participants receiving brief alcohol screening intervention for college students (BASICS) showed a significant reduction in alcohol consumption and alcohol-related problems compared to controls.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err="1">
                          <a:solidFill>
                            <a:srgbClr val="000000"/>
                          </a:solidFill>
                          <a:effectLst/>
                          <a:latin typeface="+mn-lt"/>
                          <a:ea typeface="Times New Roman" panose="02020603050405020304" pitchFamily="18" charset="0"/>
                          <a:cs typeface="Times New Roman" panose="02020603050405020304" pitchFamily="18" charset="0"/>
                        </a:rPr>
                        <a:t>Fachini</a:t>
                      </a: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 et al, 2012</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778569155"/>
                  </a:ext>
                </a:extLst>
              </a:tr>
              <a:tr h="916635">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Systematic Review and Meta-analysis</a:t>
                      </a:r>
                    </a:p>
                  </a:txBody>
                  <a:tcPr marL="73025" marR="73025" marT="18415" marB="18415">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BI for alcohol use in general medical settings produced small beneficial reductions in drinking (reduction in 1 drinking day per month). BI for drug use showed limited evidence of effectiveness.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Tanner et al, 2022</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25745206"/>
                  </a:ext>
                </a:extLst>
              </a:tr>
            </a:tbl>
          </a:graphicData>
        </a:graphic>
      </p:graphicFrame>
    </p:spTree>
    <p:extLst>
      <p:ext uri="{BB962C8B-B14F-4D97-AF65-F5344CB8AC3E}">
        <p14:creationId xmlns:p14="http://schemas.microsoft.com/office/powerpoint/2010/main" val="95856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196EAE0B-FE82-954E-A23F-76EEB5BF848E}"/>
              </a:ext>
            </a:extLst>
          </p:cNvPr>
          <p:cNvSpPr>
            <a:spLocks noGrp="1"/>
          </p:cNvSpPr>
          <p:nvPr>
            <p:ph type="body" sz="quarter" idx="11"/>
          </p:nvPr>
        </p:nvSpPr>
        <p:spPr>
          <a:xfrm>
            <a:off x="375919" y="378573"/>
            <a:ext cx="11460480" cy="1131649"/>
          </a:xfrm>
        </p:spPr>
        <p:txBody>
          <a:bodyPr/>
          <a:lstStyle/>
          <a:p>
            <a:pPr>
              <a:lnSpc>
                <a:spcPct val="100000"/>
              </a:lnSpc>
            </a:pPr>
            <a:r>
              <a:rPr lang="en-US" sz="3200" dirty="0"/>
              <a:t>Meta-analysis, Systematic Reviews, and Other Studies on Brief Intervention for Individuals Ages 18+ (cont.)</a:t>
            </a:r>
          </a:p>
        </p:txBody>
      </p:sp>
      <p:graphicFrame>
        <p:nvGraphicFramePr>
          <p:cNvPr id="7" name="Table 6">
            <a:extLst>
              <a:ext uri="{FF2B5EF4-FFF2-40B4-BE49-F238E27FC236}">
                <a16:creationId xmlns:a16="http://schemas.microsoft.com/office/drawing/2014/main" id="{33B437E0-AC4F-DF4D-995D-7C6983867555}"/>
              </a:ext>
            </a:extLst>
          </p:cNvPr>
          <p:cNvGraphicFramePr>
            <a:graphicFrameLocks noGrp="1"/>
          </p:cNvGraphicFramePr>
          <p:nvPr>
            <p:extLst>
              <p:ext uri="{D42A27DB-BD31-4B8C-83A1-F6EECF244321}">
                <p14:modId xmlns:p14="http://schemas.microsoft.com/office/powerpoint/2010/main" val="2118378561"/>
              </p:ext>
            </p:extLst>
          </p:nvPr>
        </p:nvGraphicFramePr>
        <p:xfrm>
          <a:off x="628208" y="1737207"/>
          <a:ext cx="10955903" cy="4663594"/>
        </p:xfrm>
        <a:graphic>
          <a:graphicData uri="http://schemas.openxmlformats.org/drawingml/2006/table">
            <a:tbl>
              <a:tblPr firstRow="1" firstCol="1" bandRow="1">
                <a:tableStyleId>{85BE263C-DBD7-4A20-BB59-AAB30ACAA65A}</a:tableStyleId>
              </a:tblPr>
              <a:tblGrid>
                <a:gridCol w="1772497">
                  <a:extLst>
                    <a:ext uri="{9D8B030D-6E8A-4147-A177-3AD203B41FA5}">
                      <a16:colId xmlns:a16="http://schemas.microsoft.com/office/drawing/2014/main" val="20000"/>
                    </a:ext>
                  </a:extLst>
                </a:gridCol>
                <a:gridCol w="7374259">
                  <a:extLst>
                    <a:ext uri="{9D8B030D-6E8A-4147-A177-3AD203B41FA5}">
                      <a16:colId xmlns:a16="http://schemas.microsoft.com/office/drawing/2014/main" val="20001"/>
                    </a:ext>
                  </a:extLst>
                </a:gridCol>
                <a:gridCol w="1809147">
                  <a:extLst>
                    <a:ext uri="{9D8B030D-6E8A-4147-A177-3AD203B41FA5}">
                      <a16:colId xmlns:a16="http://schemas.microsoft.com/office/drawing/2014/main" val="20002"/>
                    </a:ext>
                  </a:extLst>
                </a:gridCol>
              </a:tblGrid>
              <a:tr h="385347">
                <a:tc>
                  <a:txBody>
                    <a:bodyPr/>
                    <a:lstStyle/>
                    <a:p>
                      <a:pPr marL="0" marR="0" algn="ctr">
                        <a:spcBef>
                          <a:spcPts val="0"/>
                        </a:spcBef>
                        <a:spcAft>
                          <a:spcPts val="0"/>
                        </a:spcAft>
                      </a:pPr>
                      <a:r>
                        <a:rPr lang="en-US" sz="1800" dirty="0">
                          <a:solidFill>
                            <a:schemeClr val="bg1"/>
                          </a:solidFill>
                          <a:effectLst/>
                          <a:latin typeface="+mn-lt"/>
                        </a:rPr>
                        <a:t>Study</a:t>
                      </a:r>
                      <a:endParaRPr lang="en-US" sz="1800" dirty="0">
                        <a:solidFill>
                          <a:schemeClr val="bg1"/>
                        </a:solidFill>
                        <a:effectLst/>
                        <a:latin typeface="+mn-lt"/>
                        <a:ea typeface="Cambria" panose="02040503050406030204" pitchFamily="18" charset="0"/>
                      </a:endParaRPr>
                    </a:p>
                  </a:txBody>
                  <a:tcPr marL="73025" marR="73025" marT="18415" marB="1841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latin typeface="+mn-lt"/>
                        </a:rPr>
                        <a:t>Findings</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latin typeface="+mn-lt"/>
                        </a:rPr>
                        <a:t>Reference</a:t>
                      </a:r>
                      <a:endParaRPr lang="en-US" sz="1800" dirty="0">
                        <a:effectLst/>
                        <a:latin typeface="+mn-lt"/>
                        <a:ea typeface="Cambria" panose="02040503050406030204" pitchFamily="18" charset="0"/>
                      </a:endParaRPr>
                    </a:p>
                  </a:txBody>
                  <a:tcPr marL="73025" marR="73025" marT="18415" marB="184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84546">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Systematic review</a:t>
                      </a:r>
                    </a:p>
                  </a:txBody>
                  <a:tcPr marL="73025" marR="73025" marT="18415" marB="18415">
                    <a:lnR w="12700" cap="flat" cmpd="sng" algn="ctr">
                      <a:solidFill>
                        <a:schemeClr val="tx1"/>
                      </a:solidFill>
                      <a:prstDash val="solid"/>
                      <a:round/>
                      <a:headEnd type="none" w="med" len="med"/>
                      <a:tailEnd type="none" w="med" len="med"/>
                    </a:lnR>
                    <a:lnT w="25400" cmpd="sng">
                      <a:noFill/>
                    </a:lnT>
                    <a:solidFill>
                      <a:schemeClr val="bg1"/>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At 4 or more months follow-up, effects were found for the quantity of alcohol consumed, frequency of alcohol use, and peak blood alcohol concentration. A marginal effect was found for alcohol problems. No effects were found for binge drinking.</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solidFill>
                      <a:schemeClr val="bg1"/>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a:solidFill>
                            <a:srgbClr val="000000"/>
                          </a:solidFill>
                          <a:effectLst/>
                          <a:latin typeface="+mn-lt"/>
                          <a:ea typeface="Times New Roman" panose="02020603050405020304" pitchFamily="18" charset="0"/>
                          <a:cs typeface="Times New Roman" panose="02020603050405020304" pitchFamily="18" charset="0"/>
                        </a:rPr>
                        <a:t>Foxcroft et al, 2014</a:t>
                      </a:r>
                      <a:endParaRPr lang="en-US" sz="1800" u="none" strike="noStrike" kern="0" spc="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lnT w="25400" cmpd="sng">
                      <a:noFill/>
                    </a:lnT>
                    <a:solidFill>
                      <a:schemeClr val="bg1"/>
                    </a:solidFill>
                  </a:tcPr>
                </a:tc>
                <a:extLst>
                  <a:ext uri="{0D108BD9-81ED-4DB2-BD59-A6C34878D82A}">
                    <a16:rowId xmlns:a16="http://schemas.microsoft.com/office/drawing/2014/main" val="10005"/>
                  </a:ext>
                </a:extLst>
              </a:tr>
              <a:tr h="821193">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Literature review</a:t>
                      </a:r>
                    </a:p>
                  </a:txBody>
                  <a:tcPr marL="73025" marR="73025" marT="18415" marB="18415">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Interventions can provide effective public health approach to reducing tobacco and unhealthy alcohol use.</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a:solidFill>
                            <a:srgbClr val="000000"/>
                          </a:solidFill>
                          <a:effectLst/>
                          <a:latin typeface="+mn-lt"/>
                          <a:ea typeface="Times New Roman" panose="02020603050405020304" pitchFamily="18" charset="0"/>
                          <a:cs typeface="Times New Roman" panose="02020603050405020304" pitchFamily="18" charset="0"/>
                        </a:rPr>
                        <a:t>Goldstein et al, 2004</a:t>
                      </a:r>
                      <a:endParaRPr lang="en-US" sz="1800" u="none" strike="noStrike" kern="0" spc="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6"/>
                  </a:ext>
                </a:extLst>
              </a:tr>
              <a:tr h="964344">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Literature review</a:t>
                      </a:r>
                    </a:p>
                  </a:txBody>
                  <a:tcPr marL="73025" marR="73025" marT="18415" marB="18415">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Describes the mixed evidence for BI in emergency department, trauma centers, and inpatient hospital settings. </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a:solidFill>
                            <a:srgbClr val="000000"/>
                          </a:solidFill>
                          <a:effectLst/>
                          <a:latin typeface="+mn-lt"/>
                          <a:ea typeface="Times New Roman" panose="02020603050405020304" pitchFamily="18" charset="0"/>
                          <a:cs typeface="Times New Roman" panose="02020603050405020304" pitchFamily="18" charset="0"/>
                        </a:rPr>
                        <a:t>Field et al., 2010</a:t>
                      </a:r>
                      <a:endParaRPr lang="en-US" sz="1800" u="none" strike="noStrike" kern="0" spc="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778569155"/>
                  </a:ext>
                </a:extLst>
              </a:tr>
              <a:tr h="1008164">
                <a:tc>
                  <a:txBody>
                    <a:bodyPr/>
                    <a:lstStyle/>
                    <a:p>
                      <a:pPr marL="0" marR="0" indent="0" algn="ctr">
                        <a:lnSpc>
                          <a:spcPct val="107000"/>
                        </a:lnSpc>
                        <a:spcBef>
                          <a:spcPts val="0"/>
                        </a:spcBef>
                        <a:spcAft>
                          <a:spcPts val="0"/>
                        </a:spcAft>
                        <a:buFont typeface="Arial" panose="020B0604020202020204" pitchFamily="34" charset="0"/>
                        <a:buNone/>
                        <a:tabLst>
                          <a:tab pos="971550" algn="l"/>
                        </a:tabLst>
                      </a:pPr>
                      <a:r>
                        <a:rPr lang="en-US" sz="1800" b="0" dirty="0">
                          <a:solidFill>
                            <a:schemeClr val="tx1"/>
                          </a:solidFill>
                          <a:effectLst/>
                          <a:latin typeface="+mn-lt"/>
                          <a:ea typeface="Times New Roman" panose="02020603050405020304" pitchFamily="18" charset="0"/>
                          <a:cs typeface="Times New Roman" panose="02020603050405020304" pitchFamily="18" charset="0"/>
                        </a:rPr>
                        <a:t>Emergency department</a:t>
                      </a:r>
                    </a:p>
                  </a:txBody>
                  <a:tcPr marL="73025" marR="73025" marT="18415" marB="18415">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fontAlgn="base">
                        <a:lnSpc>
                          <a:spcPct val="107000"/>
                        </a:lnSpc>
                        <a:spcBef>
                          <a:spcPts val="200"/>
                        </a:spcBef>
                        <a:spcAft>
                          <a:spcPts val="200"/>
                        </a:spcAft>
                        <a:buClr>
                          <a:srgbClr val="375D9D"/>
                        </a:buClr>
                        <a:buSzPts val="800"/>
                        <a:buFont typeface="Arial" panose="020B0604020202020204" pitchFamily="34" charset="0"/>
                        <a:buNone/>
                      </a:pPr>
                      <a:r>
                        <a:rPr lang="en-US" sz="1800" u="none" strike="noStrike" kern="0" spc="0">
                          <a:solidFill>
                            <a:srgbClr val="000000"/>
                          </a:solidFill>
                          <a:effectLst/>
                          <a:latin typeface="+mn-lt"/>
                          <a:ea typeface="Times New Roman" panose="02020603050405020304" pitchFamily="18" charset="0"/>
                          <a:cs typeface="Times New Roman" panose="02020603050405020304" pitchFamily="18" charset="0"/>
                        </a:rPr>
                        <a:t>SBIRT is effective in the emergency department setting for reducing unhealthy drinking at 3 months.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algn="ctr" fontAlgn="base">
                        <a:lnSpc>
                          <a:spcPct val="107000"/>
                        </a:lnSpc>
                        <a:spcBef>
                          <a:spcPts val="0"/>
                        </a:spcBef>
                        <a:spcAft>
                          <a:spcPts val="0"/>
                        </a:spcAft>
                        <a:buClr>
                          <a:srgbClr val="375D9D"/>
                        </a:buClr>
                        <a:buSzPts val="800"/>
                        <a:buFont typeface="Arial" panose="020B0604020202020204" pitchFamily="34" charset="0"/>
                        <a:buNone/>
                        <a:tabLst>
                          <a:tab pos="971550" algn="l"/>
                        </a:tabLst>
                      </a:pPr>
                      <a:r>
                        <a:rPr lang="en-US" sz="1800" u="none" strike="noStrike" kern="0" spc="0" dirty="0">
                          <a:solidFill>
                            <a:srgbClr val="000000"/>
                          </a:solidFill>
                          <a:effectLst/>
                          <a:latin typeface="+mn-lt"/>
                          <a:ea typeface="Times New Roman" panose="02020603050405020304" pitchFamily="18" charset="0"/>
                          <a:cs typeface="Times New Roman" panose="02020603050405020304" pitchFamily="18" charset="0"/>
                        </a:rPr>
                        <a:t>Academic ED SBIRT Research group, 2007</a:t>
                      </a:r>
                      <a:endParaRPr lang="en-US" sz="1800" u="none" strike="noStrike" kern="0" spc="0" dirty="0">
                        <a:effectLst/>
                        <a:latin typeface="+mn-lt"/>
                        <a:ea typeface="Times New Roman" panose="02020603050405020304" pitchFamily="18" charset="0"/>
                        <a:cs typeface="Times New Roman" panose="02020603050405020304" pitchFamily="18" charset="0"/>
                      </a:endParaRPr>
                    </a:p>
                  </a:txBody>
                  <a:tcPr marL="73025" marR="73025" marT="18415" marB="18415">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25745206"/>
                  </a:ext>
                </a:extLst>
              </a:tr>
            </a:tbl>
          </a:graphicData>
        </a:graphic>
      </p:graphicFrame>
    </p:spTree>
    <p:extLst>
      <p:ext uri="{BB962C8B-B14F-4D97-AF65-F5344CB8AC3E}">
        <p14:creationId xmlns:p14="http://schemas.microsoft.com/office/powerpoint/2010/main" val="169677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DC589AA-E44E-4463-BED3-CE069CE28431}"/>
              </a:ext>
            </a:extLst>
          </p:cNvPr>
          <p:cNvSpPr>
            <a:spLocks noGrp="1"/>
          </p:cNvSpPr>
          <p:nvPr>
            <p:ph type="body" sz="quarter" idx="11"/>
          </p:nvPr>
        </p:nvSpPr>
        <p:spPr>
          <a:xfrm>
            <a:off x="6022848" y="1934969"/>
            <a:ext cx="5376672" cy="2841757"/>
          </a:xfrm>
        </p:spPr>
        <p:txBody>
          <a:bodyPr/>
          <a:lstStyle/>
          <a:p>
            <a:pPr marL="0">
              <a:lnSpc>
                <a:spcPct val="100000"/>
              </a:lnSpc>
              <a:spcBef>
                <a:spcPts val="1200"/>
              </a:spcBef>
              <a:spcAft>
                <a:spcPts val="1200"/>
              </a:spcAft>
            </a:pPr>
            <a:r>
              <a:rPr lang="en-GB" sz="6000" dirty="0"/>
              <a:t>Brief Negotiated Interview (BNI)</a:t>
            </a:r>
            <a:endParaRPr lang="en-US" sz="6000" dirty="0"/>
          </a:p>
        </p:txBody>
      </p:sp>
      <p:pic>
        <p:nvPicPr>
          <p:cNvPr id="21" name="Picture Placeholder 20">
            <a:extLst>
              <a:ext uri="{FF2B5EF4-FFF2-40B4-BE49-F238E27FC236}">
                <a16:creationId xmlns:a16="http://schemas.microsoft.com/office/drawing/2014/main" id="{68E6E965-8E4B-4EC7-90A3-1536B1F4B480}"/>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a:stretch>
            <a:fillRect/>
          </a:stretch>
        </p:blipFill>
        <p:spPr>
          <a:xfrm flipH="1">
            <a:off x="0" y="0"/>
            <a:ext cx="4688866" cy="6858000"/>
          </a:xfrm>
          <a:custGeom>
            <a:avLst/>
            <a:gdLst>
              <a:gd name="connsiteX0" fmla="*/ 1276350 w 4679341"/>
              <a:gd name="connsiteY0" fmla="*/ 0 h 6858000"/>
              <a:gd name="connsiteX1" fmla="*/ 4679341 w 4679341"/>
              <a:gd name="connsiteY1" fmla="*/ 0 h 6858000"/>
              <a:gd name="connsiteX2" fmla="*/ 4679341 w 4679341"/>
              <a:gd name="connsiteY2" fmla="*/ 6858000 h 6858000"/>
              <a:gd name="connsiteX3" fmla="*/ 0 w 4679341"/>
              <a:gd name="connsiteY3" fmla="*/ 6858000 h 6858000"/>
              <a:gd name="connsiteX4" fmla="*/ 79375 w 4679341"/>
              <a:gd name="connsiteY4" fmla="*/ 6432550 h 6858000"/>
              <a:gd name="connsiteX5" fmla="*/ 1196975 w 4679341"/>
              <a:gd name="connsiteY5" fmla="*/ 425450 h 6858000"/>
              <a:gd name="connsiteX0" fmla="*/ 1276350 w 4679341"/>
              <a:gd name="connsiteY0" fmla="*/ 0 h 6858000"/>
              <a:gd name="connsiteX1" fmla="*/ 4679341 w 4679341"/>
              <a:gd name="connsiteY1" fmla="*/ 0 h 6858000"/>
              <a:gd name="connsiteX2" fmla="*/ 4679341 w 4679341"/>
              <a:gd name="connsiteY2" fmla="*/ 6858000 h 6858000"/>
              <a:gd name="connsiteX3" fmla="*/ 0 w 4679341"/>
              <a:gd name="connsiteY3" fmla="*/ 6858000 h 6858000"/>
              <a:gd name="connsiteX4" fmla="*/ 79375 w 4679341"/>
              <a:gd name="connsiteY4" fmla="*/ 6432550 h 6858000"/>
              <a:gd name="connsiteX5" fmla="*/ 1276350 w 4679341"/>
              <a:gd name="connsiteY5" fmla="*/ 0 h 6858000"/>
              <a:gd name="connsiteX0" fmla="*/ 0 w 4860316"/>
              <a:gd name="connsiteY0" fmla="*/ 0 h 6858000"/>
              <a:gd name="connsiteX1" fmla="*/ 4860316 w 4860316"/>
              <a:gd name="connsiteY1" fmla="*/ 0 h 6858000"/>
              <a:gd name="connsiteX2" fmla="*/ 4860316 w 4860316"/>
              <a:gd name="connsiteY2" fmla="*/ 6858000 h 6858000"/>
              <a:gd name="connsiteX3" fmla="*/ 180975 w 4860316"/>
              <a:gd name="connsiteY3" fmla="*/ 6858000 h 6858000"/>
              <a:gd name="connsiteX4" fmla="*/ 260350 w 4860316"/>
              <a:gd name="connsiteY4" fmla="*/ 6432550 h 6858000"/>
              <a:gd name="connsiteX5" fmla="*/ 0 w 4860316"/>
              <a:gd name="connsiteY5" fmla="*/ 0 h 6858000"/>
              <a:gd name="connsiteX0" fmla="*/ 0 w 4860316"/>
              <a:gd name="connsiteY0" fmla="*/ 0 h 6858000"/>
              <a:gd name="connsiteX1" fmla="*/ 4860316 w 4860316"/>
              <a:gd name="connsiteY1" fmla="*/ 0 h 6858000"/>
              <a:gd name="connsiteX2" fmla="*/ 4860316 w 4860316"/>
              <a:gd name="connsiteY2" fmla="*/ 6858000 h 6858000"/>
              <a:gd name="connsiteX3" fmla="*/ 180975 w 4860316"/>
              <a:gd name="connsiteY3" fmla="*/ 6858000 h 6858000"/>
              <a:gd name="connsiteX4" fmla="*/ 0 w 4860316"/>
              <a:gd name="connsiteY4" fmla="*/ 0 h 6858000"/>
              <a:gd name="connsiteX0" fmla="*/ 0 w 4860316"/>
              <a:gd name="connsiteY0" fmla="*/ 0 h 6858000"/>
              <a:gd name="connsiteX1" fmla="*/ 4860316 w 4860316"/>
              <a:gd name="connsiteY1" fmla="*/ 0 h 6858000"/>
              <a:gd name="connsiteX2" fmla="*/ 4860316 w 4860316"/>
              <a:gd name="connsiteY2" fmla="*/ 6858000 h 6858000"/>
              <a:gd name="connsiteX3" fmla="*/ 1076325 w 4860316"/>
              <a:gd name="connsiteY3" fmla="*/ 6858000 h 6858000"/>
              <a:gd name="connsiteX4" fmla="*/ 0 w 4860316"/>
              <a:gd name="connsiteY4" fmla="*/ 0 h 6858000"/>
              <a:gd name="connsiteX0" fmla="*/ 0 w 4860316"/>
              <a:gd name="connsiteY0" fmla="*/ 0 h 6858000"/>
              <a:gd name="connsiteX1" fmla="*/ 4860316 w 4860316"/>
              <a:gd name="connsiteY1" fmla="*/ 0 h 6858000"/>
              <a:gd name="connsiteX2" fmla="*/ 4860316 w 4860316"/>
              <a:gd name="connsiteY2" fmla="*/ 6858000 h 6858000"/>
              <a:gd name="connsiteX3" fmla="*/ 1466850 w 4860316"/>
              <a:gd name="connsiteY3" fmla="*/ 6848475 h 6858000"/>
              <a:gd name="connsiteX4" fmla="*/ 0 w 4860316"/>
              <a:gd name="connsiteY4" fmla="*/ 0 h 6858000"/>
              <a:gd name="connsiteX0" fmla="*/ 0 w 4688866"/>
              <a:gd name="connsiteY0" fmla="*/ 0 h 6858000"/>
              <a:gd name="connsiteX1" fmla="*/ 4688866 w 4688866"/>
              <a:gd name="connsiteY1" fmla="*/ 0 h 6858000"/>
              <a:gd name="connsiteX2" fmla="*/ 4688866 w 4688866"/>
              <a:gd name="connsiteY2" fmla="*/ 6858000 h 6858000"/>
              <a:gd name="connsiteX3" fmla="*/ 1295400 w 4688866"/>
              <a:gd name="connsiteY3" fmla="*/ 6848475 h 6858000"/>
              <a:gd name="connsiteX4" fmla="*/ 0 w 4688866"/>
              <a:gd name="connsiteY4" fmla="*/ 0 h 6858000"/>
              <a:gd name="connsiteX0" fmla="*/ 0 w 4688866"/>
              <a:gd name="connsiteY0" fmla="*/ 0 h 6858000"/>
              <a:gd name="connsiteX1" fmla="*/ 4688866 w 4688866"/>
              <a:gd name="connsiteY1" fmla="*/ 0 h 6858000"/>
              <a:gd name="connsiteX2" fmla="*/ 4688866 w 4688866"/>
              <a:gd name="connsiteY2" fmla="*/ 6858000 h 6858000"/>
              <a:gd name="connsiteX3" fmla="*/ 1276350 w 4688866"/>
              <a:gd name="connsiteY3" fmla="*/ 6848475 h 6858000"/>
              <a:gd name="connsiteX4" fmla="*/ 0 w 46888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866" h="6858000">
                <a:moveTo>
                  <a:pt x="0" y="0"/>
                </a:moveTo>
                <a:lnTo>
                  <a:pt x="4688866" y="0"/>
                </a:lnTo>
                <a:lnTo>
                  <a:pt x="4688866" y="6858000"/>
                </a:lnTo>
                <a:lnTo>
                  <a:pt x="1276350" y="6848475"/>
                </a:lnTo>
                <a:lnTo>
                  <a:pt x="0" y="0"/>
                </a:lnTo>
                <a:close/>
              </a:path>
            </a:pathLst>
          </a:custGeom>
        </p:spPr>
      </p:pic>
    </p:spTree>
    <p:extLst>
      <p:ext uri="{BB962C8B-B14F-4D97-AF65-F5344CB8AC3E}">
        <p14:creationId xmlns:p14="http://schemas.microsoft.com/office/powerpoint/2010/main" val="1572801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Brief Negotiated Interview</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1024759" y="1812258"/>
            <a:ext cx="10036369" cy="4591947"/>
          </a:xfrm>
        </p:spPr>
        <p:txBody>
          <a:bodyPr/>
          <a:lstStyle/>
          <a:p>
            <a:pPr>
              <a:spcBef>
                <a:spcPts val="3000"/>
              </a:spcBef>
            </a:pPr>
            <a:r>
              <a:rPr lang="en-US" sz="2200" dirty="0"/>
              <a:t>This module presents the </a:t>
            </a:r>
            <a:r>
              <a:rPr lang="en-US" sz="2200" b="1" dirty="0">
                <a:solidFill>
                  <a:srgbClr val="EC722F"/>
                </a:solidFill>
              </a:rPr>
              <a:t>Brief Negotiated Interview (BNI) </a:t>
            </a:r>
            <a:r>
              <a:rPr lang="en-US" sz="2200" dirty="0"/>
              <a:t>which is an example of an interviewing approach when implementing the BI model. </a:t>
            </a:r>
          </a:p>
          <a:p>
            <a:pPr>
              <a:spcBef>
                <a:spcPts val="3000"/>
              </a:spcBef>
            </a:pPr>
            <a:r>
              <a:rPr lang="en-US" sz="2200" dirty="0"/>
              <a:t>The BNI was originally developed to be used in emergency departments.  Its use has expanded into a wide range of medical and behavioral health settings. </a:t>
            </a:r>
          </a:p>
          <a:p>
            <a:pPr>
              <a:spcBef>
                <a:spcPts val="3000"/>
              </a:spcBef>
            </a:pPr>
            <a:r>
              <a:rPr lang="en-US" sz="2200" dirty="0"/>
              <a:t>We present a version of BNI developed by the BNI-ART Institute at the Boston University School of Public Health. </a:t>
            </a:r>
          </a:p>
        </p:txBody>
      </p:sp>
      <p:grpSp>
        <p:nvGrpSpPr>
          <p:cNvPr id="6" name="Group 5">
            <a:extLst>
              <a:ext uri="{FF2B5EF4-FFF2-40B4-BE49-F238E27FC236}">
                <a16:creationId xmlns:a16="http://schemas.microsoft.com/office/drawing/2014/main" id="{3BF50DA7-90D4-184D-973E-929B53A235BA}"/>
              </a:ext>
            </a:extLst>
          </p:cNvPr>
          <p:cNvGrpSpPr/>
          <p:nvPr/>
        </p:nvGrpSpPr>
        <p:grpSpPr>
          <a:xfrm>
            <a:off x="695610" y="1868281"/>
            <a:ext cx="181902" cy="180130"/>
            <a:chOff x="9979025" y="5899150"/>
            <a:chExt cx="488950" cy="484187"/>
          </a:xfrm>
        </p:grpSpPr>
        <p:sp>
          <p:nvSpPr>
            <p:cNvPr id="7" name="Freeform: Shape 30">
              <a:extLst>
                <a:ext uri="{FF2B5EF4-FFF2-40B4-BE49-F238E27FC236}">
                  <a16:creationId xmlns:a16="http://schemas.microsoft.com/office/drawing/2014/main" id="{6EE410DF-C944-9B49-9BB0-82C07A53B333}"/>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28">
              <a:extLst>
                <a:ext uri="{FF2B5EF4-FFF2-40B4-BE49-F238E27FC236}">
                  <a16:creationId xmlns:a16="http://schemas.microsoft.com/office/drawing/2014/main" id="{1CD962E3-65AB-394C-9C62-CB96CDC4D3E3}"/>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09559A72-D8AC-E842-BCF2-53D362C10051}"/>
              </a:ext>
            </a:extLst>
          </p:cNvPr>
          <p:cNvGrpSpPr/>
          <p:nvPr/>
        </p:nvGrpSpPr>
        <p:grpSpPr>
          <a:xfrm>
            <a:off x="695301" y="2900099"/>
            <a:ext cx="181902" cy="180130"/>
            <a:chOff x="9979025" y="5899150"/>
            <a:chExt cx="488950" cy="484187"/>
          </a:xfrm>
        </p:grpSpPr>
        <p:sp>
          <p:nvSpPr>
            <p:cNvPr id="10" name="Freeform: Shape 30">
              <a:extLst>
                <a:ext uri="{FF2B5EF4-FFF2-40B4-BE49-F238E27FC236}">
                  <a16:creationId xmlns:a16="http://schemas.microsoft.com/office/drawing/2014/main" id="{339A2EDE-C2BA-A140-90BB-771CCC4E4B80}"/>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28">
              <a:extLst>
                <a:ext uri="{FF2B5EF4-FFF2-40B4-BE49-F238E27FC236}">
                  <a16:creationId xmlns:a16="http://schemas.microsoft.com/office/drawing/2014/main" id="{16D831D5-4337-2B4C-8706-D6B321A23DA0}"/>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7E57611D-54D7-2A48-8A51-CFE731CDAFAB}"/>
              </a:ext>
            </a:extLst>
          </p:cNvPr>
          <p:cNvGrpSpPr/>
          <p:nvPr/>
        </p:nvGrpSpPr>
        <p:grpSpPr>
          <a:xfrm>
            <a:off x="695301" y="4306660"/>
            <a:ext cx="181902" cy="180130"/>
            <a:chOff x="9979025" y="5899150"/>
            <a:chExt cx="488950" cy="484187"/>
          </a:xfrm>
        </p:grpSpPr>
        <p:sp>
          <p:nvSpPr>
            <p:cNvPr id="13" name="Freeform: Shape 45">
              <a:extLst>
                <a:ext uri="{FF2B5EF4-FFF2-40B4-BE49-F238E27FC236}">
                  <a16:creationId xmlns:a16="http://schemas.microsoft.com/office/drawing/2014/main" id="{648E5877-DCA5-DF4B-9F46-A1433CEBC61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46">
              <a:extLst>
                <a:ext uri="{FF2B5EF4-FFF2-40B4-BE49-F238E27FC236}">
                  <a16:creationId xmlns:a16="http://schemas.microsoft.com/office/drawing/2014/main" id="{18677F65-458C-2A43-96C4-9031468C9988}"/>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Rectangle 15">
            <a:extLst>
              <a:ext uri="{FF2B5EF4-FFF2-40B4-BE49-F238E27FC236}">
                <a16:creationId xmlns:a16="http://schemas.microsoft.com/office/drawing/2014/main" id="{F552B385-827E-5C44-9577-5409B8340258}"/>
              </a:ext>
            </a:extLst>
          </p:cNvPr>
          <p:cNvSpPr/>
          <p:nvPr/>
        </p:nvSpPr>
        <p:spPr>
          <a:xfrm>
            <a:off x="2096812" y="5415561"/>
            <a:ext cx="8253249" cy="1004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Oval 16">
            <a:extLst>
              <a:ext uri="{FF2B5EF4-FFF2-40B4-BE49-F238E27FC236}">
                <a16:creationId xmlns:a16="http://schemas.microsoft.com/office/drawing/2014/main" id="{24E7C7A2-3380-2B4E-8E24-E6685439A0AB}"/>
              </a:ext>
            </a:extLst>
          </p:cNvPr>
          <p:cNvSpPr>
            <a:spLocks noChangeAspect="1"/>
          </p:cNvSpPr>
          <p:nvPr/>
        </p:nvSpPr>
        <p:spPr>
          <a:xfrm>
            <a:off x="1729549" y="5550954"/>
            <a:ext cx="731520" cy="731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bg1"/>
              </a:solidFill>
              <a:latin typeface="Poppins Medium" pitchFamily="2" charset="77"/>
              <a:cs typeface="Poppins Medium" pitchFamily="2" charset="77"/>
            </a:endParaRPr>
          </a:p>
        </p:txBody>
      </p:sp>
      <p:sp>
        <p:nvSpPr>
          <p:cNvPr id="18" name="CuadroTexto 351">
            <a:extLst>
              <a:ext uri="{FF2B5EF4-FFF2-40B4-BE49-F238E27FC236}">
                <a16:creationId xmlns:a16="http://schemas.microsoft.com/office/drawing/2014/main" id="{5C0F57AE-DA3D-D64C-A06F-0607678859AB}"/>
              </a:ext>
            </a:extLst>
          </p:cNvPr>
          <p:cNvSpPr txBox="1"/>
          <p:nvPr/>
        </p:nvSpPr>
        <p:spPr>
          <a:xfrm>
            <a:off x="2609759" y="5612656"/>
            <a:ext cx="7631385" cy="646331"/>
          </a:xfrm>
          <a:prstGeom prst="rect">
            <a:avLst/>
          </a:prstGeom>
          <a:noFill/>
        </p:spPr>
        <p:txBody>
          <a:bodyPr wrap="square" rtlCol="0">
            <a:spAutoFit/>
          </a:bodyPr>
          <a:lstStyle/>
          <a:p>
            <a:r>
              <a:rPr lang="en-US" dirty="0"/>
              <a:t>The BNI-ART Institute website (</a:t>
            </a:r>
            <a:r>
              <a:rPr lang="en-US" dirty="0" err="1"/>
              <a:t>www.bu.edu</a:t>
            </a:r>
            <a:r>
              <a:rPr lang="en-US" dirty="0"/>
              <a:t>/</a:t>
            </a:r>
            <a:r>
              <a:rPr lang="en-US" dirty="0" err="1"/>
              <a:t>bniart</a:t>
            </a:r>
            <a:r>
              <a:rPr lang="en-US" dirty="0"/>
              <a:t>) offers a number of supplemental resources in the public domain.</a:t>
            </a:r>
          </a:p>
        </p:txBody>
      </p:sp>
      <p:pic>
        <p:nvPicPr>
          <p:cNvPr id="15" name="Graphic 14" descr="Link with solid fill">
            <a:extLst>
              <a:ext uri="{FF2B5EF4-FFF2-40B4-BE49-F238E27FC236}">
                <a16:creationId xmlns:a16="http://schemas.microsoft.com/office/drawing/2014/main" id="{341EE7DA-B58D-D94B-99E4-387C8B19D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5610" y="5648069"/>
            <a:ext cx="540612" cy="540612"/>
          </a:xfrm>
          <a:prstGeom prst="rect">
            <a:avLst/>
          </a:prstGeom>
        </p:spPr>
      </p:pic>
    </p:spTree>
    <p:extLst>
      <p:ext uri="{BB962C8B-B14F-4D97-AF65-F5344CB8AC3E}">
        <p14:creationId xmlns:p14="http://schemas.microsoft.com/office/powerpoint/2010/main" val="324474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4294967295"/>
          </p:nvPr>
        </p:nvSpPr>
        <p:spPr>
          <a:xfrm>
            <a:off x="355823" y="488206"/>
            <a:ext cx="9977438" cy="569913"/>
          </a:xfrm>
          <a:prstGeom prst="rect">
            <a:avLst/>
          </a:prstGeom>
        </p:spPr>
        <p:txBody>
          <a:bodyPr/>
          <a:lstStyle/>
          <a:p>
            <a:r>
              <a:rPr lang="en-US" sz="3600" b="1" dirty="0">
                <a:solidFill>
                  <a:srgbClr val="EC722F"/>
                </a:solidFill>
              </a:rPr>
              <a:t>BNI Steps</a:t>
            </a:r>
          </a:p>
        </p:txBody>
      </p:sp>
      <p:grpSp>
        <p:nvGrpSpPr>
          <p:cNvPr id="2" name="Group 1">
            <a:extLst>
              <a:ext uri="{FF2B5EF4-FFF2-40B4-BE49-F238E27FC236}">
                <a16:creationId xmlns:a16="http://schemas.microsoft.com/office/drawing/2014/main" id="{5CFED7C5-C752-4341-9632-30A39128471B}"/>
              </a:ext>
            </a:extLst>
          </p:cNvPr>
          <p:cNvGrpSpPr/>
          <p:nvPr/>
        </p:nvGrpSpPr>
        <p:grpSpPr>
          <a:xfrm>
            <a:off x="708397" y="2499217"/>
            <a:ext cx="10522278" cy="1937445"/>
            <a:chOff x="747486" y="3181853"/>
            <a:chExt cx="10522278" cy="1937445"/>
          </a:xfrm>
        </p:grpSpPr>
        <p:grpSp>
          <p:nvGrpSpPr>
            <p:cNvPr id="7" name="Group 6">
              <a:extLst>
                <a:ext uri="{FF2B5EF4-FFF2-40B4-BE49-F238E27FC236}">
                  <a16:creationId xmlns:a16="http://schemas.microsoft.com/office/drawing/2014/main" id="{DB0076BD-A1A8-3A46-927D-87EC838F906C}"/>
                </a:ext>
              </a:extLst>
            </p:cNvPr>
            <p:cNvGrpSpPr/>
            <p:nvPr/>
          </p:nvGrpSpPr>
          <p:grpSpPr>
            <a:xfrm>
              <a:off x="747486" y="3793610"/>
              <a:ext cx="7096490" cy="701192"/>
              <a:chOff x="1311966" y="6361043"/>
              <a:chExt cx="18709806" cy="1987827"/>
            </a:xfrm>
          </p:grpSpPr>
          <p:sp>
            <p:nvSpPr>
              <p:cNvPr id="16" name="Chevron 15">
                <a:extLst>
                  <a:ext uri="{FF2B5EF4-FFF2-40B4-BE49-F238E27FC236}">
                    <a16:creationId xmlns:a16="http://schemas.microsoft.com/office/drawing/2014/main" id="{911920ED-30A5-9940-8A13-4B5CA0173989}"/>
                  </a:ext>
                </a:extLst>
              </p:cNvPr>
              <p:cNvSpPr/>
              <p:nvPr/>
            </p:nvSpPr>
            <p:spPr>
              <a:xfrm>
                <a:off x="1311966" y="6361043"/>
                <a:ext cx="5536128" cy="1987827"/>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7" name="Chevron 16">
                <a:extLst>
                  <a:ext uri="{FF2B5EF4-FFF2-40B4-BE49-F238E27FC236}">
                    <a16:creationId xmlns:a16="http://schemas.microsoft.com/office/drawing/2014/main" id="{9D87E60C-46D8-FA4D-80BA-A27570C16510}"/>
                  </a:ext>
                </a:extLst>
              </p:cNvPr>
              <p:cNvSpPr/>
              <p:nvPr/>
            </p:nvSpPr>
            <p:spPr>
              <a:xfrm>
                <a:off x="5723660" y="6361043"/>
                <a:ext cx="5536128" cy="198782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8" name="Chevron 17">
                <a:extLst>
                  <a:ext uri="{FF2B5EF4-FFF2-40B4-BE49-F238E27FC236}">
                    <a16:creationId xmlns:a16="http://schemas.microsoft.com/office/drawing/2014/main" id="{EF382291-ECCD-9C4A-9860-681F06460F95}"/>
                  </a:ext>
                </a:extLst>
              </p:cNvPr>
              <p:cNvSpPr/>
              <p:nvPr/>
            </p:nvSpPr>
            <p:spPr>
              <a:xfrm>
                <a:off x="10115155" y="6361043"/>
                <a:ext cx="5536128" cy="1987827"/>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9" name="Chevron 18">
                <a:extLst>
                  <a:ext uri="{FF2B5EF4-FFF2-40B4-BE49-F238E27FC236}">
                    <a16:creationId xmlns:a16="http://schemas.microsoft.com/office/drawing/2014/main" id="{64D865AF-AF2B-B542-BB59-D9F07862329D}"/>
                  </a:ext>
                </a:extLst>
              </p:cNvPr>
              <p:cNvSpPr/>
              <p:nvPr/>
            </p:nvSpPr>
            <p:spPr>
              <a:xfrm>
                <a:off x="14485644" y="6361043"/>
                <a:ext cx="5536128" cy="1987827"/>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dirty="0">
                  <a:solidFill>
                    <a:schemeClr val="tx1"/>
                  </a:solidFill>
                </a:endParaRPr>
              </a:p>
            </p:txBody>
          </p:sp>
        </p:grpSp>
        <p:sp>
          <p:nvSpPr>
            <p:cNvPr id="8" name="Oval 7">
              <a:extLst>
                <a:ext uri="{FF2B5EF4-FFF2-40B4-BE49-F238E27FC236}">
                  <a16:creationId xmlns:a16="http://schemas.microsoft.com/office/drawing/2014/main" id="{C580026D-374C-A843-BC5A-4E373C1CEB3F}"/>
                </a:ext>
              </a:extLst>
            </p:cNvPr>
            <p:cNvSpPr/>
            <p:nvPr/>
          </p:nvSpPr>
          <p:spPr>
            <a:xfrm>
              <a:off x="1251510" y="3793610"/>
              <a:ext cx="677136" cy="701192"/>
            </a:xfrm>
            <a:prstGeom prst="ellipse">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E7BF54B1-A835-A14C-BC91-8A49CEAA46AF}"/>
                </a:ext>
              </a:extLst>
            </p:cNvPr>
            <p:cNvSpPr/>
            <p:nvPr/>
          </p:nvSpPr>
          <p:spPr>
            <a:xfrm>
              <a:off x="2906982" y="3793610"/>
              <a:ext cx="677136" cy="701192"/>
            </a:xfrm>
            <a:prstGeom prst="ellipse">
              <a:avLst/>
            </a:prstGeom>
            <a:solidFill>
              <a:schemeClr val="accent2">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D1BA5FF5-2A13-EB4B-95DD-C2B838C3CB64}"/>
                </a:ext>
              </a:extLst>
            </p:cNvPr>
            <p:cNvSpPr/>
            <p:nvPr/>
          </p:nvSpPr>
          <p:spPr>
            <a:xfrm>
              <a:off x="4586072" y="3793610"/>
              <a:ext cx="677136" cy="701192"/>
            </a:xfrm>
            <a:prstGeom prst="ellipse">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F622DF6F-E1B7-E542-8E89-5E48C58D04A9}"/>
                </a:ext>
              </a:extLst>
            </p:cNvPr>
            <p:cNvSpPr/>
            <p:nvPr/>
          </p:nvSpPr>
          <p:spPr>
            <a:xfrm>
              <a:off x="6251734" y="3793610"/>
              <a:ext cx="677136" cy="701192"/>
            </a:xfrm>
            <a:prstGeom prst="ellipse">
              <a:avLst/>
            </a:prstGeom>
            <a:solidFill>
              <a:schemeClr val="accent2">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id="{7916C644-C22B-9540-918B-009D71CC6D61}"/>
                </a:ext>
              </a:extLst>
            </p:cNvPr>
            <p:cNvCxnSpPr/>
            <p:nvPr/>
          </p:nvCxnSpPr>
          <p:spPr>
            <a:xfrm flipV="1">
              <a:off x="1602017"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1624C4-8881-D147-9DC5-AE0CC0CE616C}"/>
                </a:ext>
              </a:extLst>
            </p:cNvPr>
            <p:cNvCxnSpPr/>
            <p:nvPr/>
          </p:nvCxnSpPr>
          <p:spPr>
            <a:xfrm flipV="1">
              <a:off x="3244380"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539278-F51E-AD4B-8926-5574680A62B6}"/>
                </a:ext>
              </a:extLst>
            </p:cNvPr>
            <p:cNvCxnSpPr/>
            <p:nvPr/>
          </p:nvCxnSpPr>
          <p:spPr>
            <a:xfrm flipV="1">
              <a:off x="4929218"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12C9FF-8733-4747-86DF-76302625635B}"/>
                </a:ext>
              </a:extLst>
            </p:cNvPr>
            <p:cNvCxnSpPr/>
            <p:nvPr/>
          </p:nvCxnSpPr>
          <p:spPr>
            <a:xfrm flipV="1">
              <a:off x="6599897"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hevron 20">
              <a:extLst>
                <a:ext uri="{FF2B5EF4-FFF2-40B4-BE49-F238E27FC236}">
                  <a16:creationId xmlns:a16="http://schemas.microsoft.com/office/drawing/2014/main" id="{DD3E589A-9B20-1244-8CE6-10CAE7965804}"/>
                </a:ext>
              </a:extLst>
            </p:cNvPr>
            <p:cNvSpPr/>
            <p:nvPr/>
          </p:nvSpPr>
          <p:spPr>
            <a:xfrm>
              <a:off x="7496629" y="3793610"/>
              <a:ext cx="2099812" cy="70119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2" name="Chevron 21">
              <a:extLst>
                <a:ext uri="{FF2B5EF4-FFF2-40B4-BE49-F238E27FC236}">
                  <a16:creationId xmlns:a16="http://schemas.microsoft.com/office/drawing/2014/main" id="{5E2B5154-790B-CE49-ABC1-4C9ADAF4A5A9}"/>
                </a:ext>
              </a:extLst>
            </p:cNvPr>
            <p:cNvSpPr/>
            <p:nvPr/>
          </p:nvSpPr>
          <p:spPr>
            <a:xfrm>
              <a:off x="9169952" y="3793610"/>
              <a:ext cx="2099812" cy="70119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5" name="Oval 24">
              <a:extLst>
                <a:ext uri="{FF2B5EF4-FFF2-40B4-BE49-F238E27FC236}">
                  <a16:creationId xmlns:a16="http://schemas.microsoft.com/office/drawing/2014/main" id="{810C76B6-7332-144C-9091-6CD1D6ED8744}"/>
                </a:ext>
              </a:extLst>
            </p:cNvPr>
            <p:cNvSpPr/>
            <p:nvPr/>
          </p:nvSpPr>
          <p:spPr>
            <a:xfrm>
              <a:off x="8000653" y="3793610"/>
              <a:ext cx="677136" cy="701192"/>
            </a:xfrm>
            <a:prstGeom prst="ellipse">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D991C99B-BB6C-7345-8F0C-ECBE0FE86178}"/>
                </a:ext>
              </a:extLst>
            </p:cNvPr>
            <p:cNvSpPr/>
            <p:nvPr/>
          </p:nvSpPr>
          <p:spPr>
            <a:xfrm>
              <a:off x="9656125" y="3793610"/>
              <a:ext cx="677136" cy="701192"/>
            </a:xfrm>
            <a:prstGeom prst="ellipse">
              <a:avLst/>
            </a:prstGeom>
            <a:solidFill>
              <a:schemeClr val="accent2">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9" name="Straight Connector 28">
              <a:extLst>
                <a:ext uri="{FF2B5EF4-FFF2-40B4-BE49-F238E27FC236}">
                  <a16:creationId xmlns:a16="http://schemas.microsoft.com/office/drawing/2014/main" id="{CFA14CA3-2BED-DB4E-8256-589CE36C2792}"/>
                </a:ext>
              </a:extLst>
            </p:cNvPr>
            <p:cNvCxnSpPr/>
            <p:nvPr/>
          </p:nvCxnSpPr>
          <p:spPr>
            <a:xfrm flipV="1">
              <a:off x="8351160"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3E1538-87A9-8340-92D5-EE084587C05D}"/>
                </a:ext>
              </a:extLst>
            </p:cNvPr>
            <p:cNvCxnSpPr/>
            <p:nvPr/>
          </p:nvCxnSpPr>
          <p:spPr>
            <a:xfrm flipV="1">
              <a:off x="9993523"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FAC7BC3-FCB8-7346-BC9F-90DA4FCE37B9}"/>
              </a:ext>
            </a:extLst>
          </p:cNvPr>
          <p:cNvSpPr/>
          <p:nvPr/>
        </p:nvSpPr>
        <p:spPr>
          <a:xfrm>
            <a:off x="7592456" y="658527"/>
            <a:ext cx="2987170" cy="2011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24CE0DB6-4CBF-7049-A492-EFF20897E0DF}"/>
              </a:ext>
            </a:extLst>
          </p:cNvPr>
          <p:cNvSpPr txBox="1"/>
          <p:nvPr/>
        </p:nvSpPr>
        <p:spPr>
          <a:xfrm>
            <a:off x="7964062" y="799414"/>
            <a:ext cx="3020379" cy="1655838"/>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Negotiate Action Plan</a:t>
            </a:r>
          </a:p>
          <a:p>
            <a:pPr marL="171450" lvl="1" indent="-171450" defTabSz="444500">
              <a:lnSpc>
                <a:spcPct val="90000"/>
              </a:lnSpc>
              <a:spcBef>
                <a:spcPct val="0"/>
              </a:spcBef>
              <a:spcAft>
                <a:spcPct val="15000"/>
              </a:spcAft>
              <a:buFont typeface="Arial" panose="020B0604020202020204" pitchFamily="34" charset="0"/>
              <a:buChar char="•"/>
            </a:pPr>
            <a:r>
              <a:rPr lang="en-US" sz="1600" dirty="0">
                <a:solidFill>
                  <a:schemeClr val="dk1"/>
                </a:solidFill>
              </a:rPr>
              <a:t>Write down Action Plan</a:t>
            </a:r>
            <a:endParaRPr lang="en-US" sz="1600" dirty="0"/>
          </a:p>
          <a:p>
            <a:pPr marL="171450" lvl="1" indent="-171450" defTabSz="444500">
              <a:lnSpc>
                <a:spcPct val="90000"/>
              </a:lnSpc>
              <a:spcBef>
                <a:spcPct val="0"/>
              </a:spcBef>
              <a:spcAft>
                <a:spcPct val="15000"/>
              </a:spcAft>
              <a:buFont typeface="Arial" panose="020B0604020202020204" pitchFamily="34" charset="0"/>
              <a:buChar char="•"/>
            </a:pPr>
            <a:r>
              <a:rPr lang="en-US" sz="1600" dirty="0">
                <a:solidFill>
                  <a:schemeClr val="dk1"/>
                </a:solidFill>
              </a:rPr>
              <a:t>Envisioning the future</a:t>
            </a:r>
          </a:p>
          <a:p>
            <a:pPr marL="171450" lvl="1" indent="-171450" defTabSz="444500">
              <a:lnSpc>
                <a:spcPct val="90000"/>
              </a:lnSpc>
              <a:spcBef>
                <a:spcPct val="0"/>
              </a:spcBef>
              <a:spcAft>
                <a:spcPct val="15000"/>
              </a:spcAft>
              <a:buFont typeface="Arial" panose="020B0604020202020204" pitchFamily="34" charset="0"/>
              <a:buChar char="•"/>
            </a:pPr>
            <a:r>
              <a:rPr lang="en-US" sz="1600" dirty="0">
                <a:solidFill>
                  <a:schemeClr val="dk1"/>
                </a:solidFill>
              </a:rPr>
              <a:t>Exploring challenges</a:t>
            </a:r>
          </a:p>
          <a:p>
            <a:pPr marL="171450" lvl="1" indent="-171450" defTabSz="444500">
              <a:lnSpc>
                <a:spcPct val="90000"/>
              </a:lnSpc>
              <a:spcBef>
                <a:spcPct val="0"/>
              </a:spcBef>
              <a:spcAft>
                <a:spcPct val="15000"/>
              </a:spcAft>
              <a:buFont typeface="Arial" panose="020B0604020202020204" pitchFamily="34" charset="0"/>
              <a:buChar char="•"/>
            </a:pPr>
            <a:r>
              <a:rPr lang="en-US" sz="1600" dirty="0">
                <a:solidFill>
                  <a:schemeClr val="dk1"/>
                </a:solidFill>
              </a:rPr>
              <a:t>Drawing on past successes</a:t>
            </a:r>
          </a:p>
          <a:p>
            <a:pPr marL="171450" lvl="1" indent="-171450" defTabSz="444500">
              <a:lnSpc>
                <a:spcPct val="90000"/>
              </a:lnSpc>
              <a:spcBef>
                <a:spcPct val="0"/>
              </a:spcBef>
              <a:spcAft>
                <a:spcPct val="15000"/>
              </a:spcAft>
              <a:buFont typeface="Arial" panose="020B0604020202020204" pitchFamily="34" charset="0"/>
              <a:buChar char="•"/>
            </a:pPr>
            <a:r>
              <a:rPr lang="en-US" sz="1600" dirty="0">
                <a:solidFill>
                  <a:schemeClr val="dk1"/>
                </a:solidFill>
              </a:rPr>
              <a:t>Benefits of change</a:t>
            </a:r>
            <a:endParaRPr lang="en-US" sz="3600" dirty="0"/>
          </a:p>
        </p:txBody>
      </p:sp>
      <p:sp>
        <p:nvSpPr>
          <p:cNvPr id="36" name="TextBox 35">
            <a:extLst>
              <a:ext uri="{FF2B5EF4-FFF2-40B4-BE49-F238E27FC236}">
                <a16:creationId xmlns:a16="http://schemas.microsoft.com/office/drawing/2014/main" id="{1D3CB4E2-1280-F243-880D-F1B309145E8D}"/>
              </a:ext>
            </a:extLst>
          </p:cNvPr>
          <p:cNvSpPr txBox="1"/>
          <p:nvPr/>
        </p:nvSpPr>
        <p:spPr>
          <a:xfrm>
            <a:off x="1212421" y="1765125"/>
            <a:ext cx="1693412" cy="646331"/>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Engagement</a:t>
            </a:r>
            <a:endParaRPr lang="en-US" b="1" dirty="0"/>
          </a:p>
          <a:p>
            <a:pPr marL="173038" lvl="0" indent="-173038">
              <a:buFont typeface="Arial" panose="020B0604020202020204" pitchFamily="34" charset="0"/>
              <a:buChar char="•"/>
            </a:pPr>
            <a:r>
              <a:rPr lang="en-US" sz="1600" dirty="0"/>
              <a:t>Build Rapport</a:t>
            </a:r>
          </a:p>
        </p:txBody>
      </p:sp>
      <p:sp>
        <p:nvSpPr>
          <p:cNvPr id="37" name="TextBox 36">
            <a:extLst>
              <a:ext uri="{FF2B5EF4-FFF2-40B4-BE49-F238E27FC236}">
                <a16:creationId xmlns:a16="http://schemas.microsoft.com/office/drawing/2014/main" id="{97656986-C68E-3E4A-9C86-129790534ECF}"/>
              </a:ext>
            </a:extLst>
          </p:cNvPr>
          <p:cNvSpPr txBox="1"/>
          <p:nvPr/>
        </p:nvSpPr>
        <p:spPr>
          <a:xfrm>
            <a:off x="4481532" y="1313860"/>
            <a:ext cx="2294539" cy="1138773"/>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Feedback</a:t>
            </a:r>
          </a:p>
          <a:p>
            <a:pPr marL="173038" lvl="0" indent="-173038">
              <a:buFont typeface="Arial" panose="020B0604020202020204" pitchFamily="34" charset="0"/>
              <a:buChar char="•"/>
            </a:pPr>
            <a:r>
              <a:rPr lang="en-US" sz="1600" dirty="0">
                <a:solidFill>
                  <a:schemeClr val="dk1"/>
                </a:solidFill>
              </a:rPr>
              <a:t>Ask permission</a:t>
            </a:r>
            <a:endParaRPr lang="en-US" sz="1600" dirty="0"/>
          </a:p>
          <a:p>
            <a:pPr marL="173038" lvl="0" indent="-173038">
              <a:buFont typeface="Arial" panose="020B0604020202020204" pitchFamily="34" charset="0"/>
              <a:buChar char="•"/>
            </a:pPr>
            <a:r>
              <a:rPr lang="en-US" sz="1600" dirty="0">
                <a:solidFill>
                  <a:schemeClr val="dk1"/>
                </a:solidFill>
              </a:rPr>
              <a:t>Provide information</a:t>
            </a:r>
          </a:p>
          <a:p>
            <a:pPr marL="173038" lvl="0" indent="-173038">
              <a:buFont typeface="Arial" panose="020B0604020202020204" pitchFamily="34" charset="0"/>
              <a:buChar char="•"/>
            </a:pPr>
            <a:r>
              <a:rPr lang="en-US" sz="1600" dirty="0">
                <a:solidFill>
                  <a:schemeClr val="dk1"/>
                </a:solidFill>
              </a:rPr>
              <a:t>Elicit response </a:t>
            </a:r>
            <a:endParaRPr lang="en-US" sz="1600" dirty="0"/>
          </a:p>
        </p:txBody>
      </p:sp>
      <p:sp>
        <p:nvSpPr>
          <p:cNvPr id="38" name="TextBox 37">
            <a:extLst>
              <a:ext uri="{FF2B5EF4-FFF2-40B4-BE49-F238E27FC236}">
                <a16:creationId xmlns:a16="http://schemas.microsoft.com/office/drawing/2014/main" id="{17B3612D-52CB-F749-8631-9E45E0AE817A}"/>
              </a:ext>
            </a:extLst>
          </p:cNvPr>
          <p:cNvSpPr txBox="1"/>
          <p:nvPr/>
        </p:nvSpPr>
        <p:spPr>
          <a:xfrm>
            <a:off x="2068988" y="4488522"/>
            <a:ext cx="2543004" cy="1384995"/>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Pros and Cons</a:t>
            </a:r>
          </a:p>
          <a:p>
            <a:pPr marL="173038" lvl="0" indent="-173038">
              <a:buFont typeface="Arial" panose="020B0604020202020204" pitchFamily="34" charset="0"/>
              <a:buChar char="•"/>
            </a:pPr>
            <a:r>
              <a:rPr lang="en-US" sz="1600" dirty="0">
                <a:solidFill>
                  <a:schemeClr val="dk1"/>
                </a:solidFill>
              </a:rPr>
              <a:t>Explore pros and cons</a:t>
            </a:r>
            <a:endParaRPr lang="en-US" sz="1600" dirty="0"/>
          </a:p>
          <a:p>
            <a:pPr marL="173038" lvl="0" indent="-173038">
              <a:buFont typeface="Arial" panose="020B0604020202020204" pitchFamily="34" charset="0"/>
              <a:buChar char="•"/>
            </a:pPr>
            <a:r>
              <a:rPr lang="en-US" sz="1600" dirty="0">
                <a:solidFill>
                  <a:schemeClr val="dk1"/>
                </a:solidFill>
              </a:rPr>
              <a:t>Use reflective listening</a:t>
            </a:r>
          </a:p>
          <a:p>
            <a:pPr marL="173038" lvl="0" indent="-173038">
              <a:buFont typeface="Arial" panose="020B0604020202020204" pitchFamily="34" charset="0"/>
              <a:buChar char="•"/>
            </a:pPr>
            <a:r>
              <a:rPr lang="en-US" sz="1600" dirty="0">
                <a:solidFill>
                  <a:schemeClr val="dk1"/>
                </a:solidFill>
              </a:rPr>
              <a:t>Reinforce positives</a:t>
            </a:r>
          </a:p>
          <a:p>
            <a:pPr marL="173038" lvl="0" indent="-173038">
              <a:buFont typeface="Arial" panose="020B0604020202020204" pitchFamily="34" charset="0"/>
              <a:buChar char="•"/>
            </a:pPr>
            <a:r>
              <a:rPr lang="en-US" sz="1600" dirty="0">
                <a:solidFill>
                  <a:schemeClr val="dk1"/>
                </a:solidFill>
              </a:rPr>
              <a:t>Summarize</a:t>
            </a:r>
            <a:endParaRPr lang="en-US" sz="1600" dirty="0"/>
          </a:p>
        </p:txBody>
      </p:sp>
      <p:sp>
        <p:nvSpPr>
          <p:cNvPr id="39" name="TextBox 38">
            <a:extLst>
              <a:ext uri="{FF2B5EF4-FFF2-40B4-BE49-F238E27FC236}">
                <a16:creationId xmlns:a16="http://schemas.microsoft.com/office/drawing/2014/main" id="{496594C7-91CF-E34C-A22F-A18D953E026A}"/>
              </a:ext>
            </a:extLst>
          </p:cNvPr>
          <p:cNvSpPr txBox="1"/>
          <p:nvPr/>
        </p:nvSpPr>
        <p:spPr>
          <a:xfrm>
            <a:off x="5586460" y="4488845"/>
            <a:ext cx="2286523" cy="1138773"/>
          </a:xfrm>
          <a:prstGeom prst="rect">
            <a:avLst/>
          </a:prstGeom>
          <a:noFill/>
        </p:spPr>
        <p:txBody>
          <a:bodyPr wrap="none" rtlCol="0">
            <a:spAutoFit/>
          </a:bodyPr>
          <a:lstStyle>
            <a:defPPr>
              <a:defRPr lang="en-US"/>
            </a:defPPr>
            <a:lvl1pPr lvl="0" defTabSz="577850">
              <a:lnSpc>
                <a:spcPct val="90000"/>
              </a:lnSpc>
              <a:spcBef>
                <a:spcPct val="0"/>
              </a:spcBef>
              <a:spcAft>
                <a:spcPct val="35000"/>
              </a:spcAft>
              <a:defRPr sz="1600" b="1"/>
            </a:lvl1pPr>
          </a:lstStyle>
          <a:p>
            <a:r>
              <a:rPr lang="en-US" dirty="0"/>
              <a:t>Readiness Ruler</a:t>
            </a:r>
          </a:p>
          <a:p>
            <a:pPr marL="173038" indent="-173038">
              <a:lnSpc>
                <a:spcPct val="100000"/>
              </a:lnSpc>
              <a:spcAft>
                <a:spcPts val="0"/>
              </a:spcAft>
              <a:buFont typeface="Arial" panose="020B0604020202020204" pitchFamily="34" charset="0"/>
              <a:buChar char="•"/>
            </a:pPr>
            <a:r>
              <a:rPr lang="en-US" b="0" dirty="0"/>
              <a:t>Readiness Ruler</a:t>
            </a:r>
          </a:p>
          <a:p>
            <a:pPr marL="173038" indent="-173038">
              <a:lnSpc>
                <a:spcPct val="100000"/>
              </a:lnSpc>
              <a:spcAft>
                <a:spcPts val="0"/>
              </a:spcAft>
              <a:buFont typeface="Arial" panose="020B0604020202020204" pitchFamily="34" charset="0"/>
              <a:buChar char="•"/>
            </a:pPr>
            <a:r>
              <a:rPr lang="en-US" b="0" dirty="0"/>
              <a:t>Reinforce positives </a:t>
            </a:r>
          </a:p>
          <a:p>
            <a:pPr marL="173038" indent="-173038">
              <a:lnSpc>
                <a:spcPct val="100000"/>
              </a:lnSpc>
              <a:spcAft>
                <a:spcPts val="0"/>
              </a:spcAft>
              <a:buFont typeface="Arial" panose="020B0604020202020204" pitchFamily="34" charset="0"/>
              <a:buChar char="•"/>
            </a:pPr>
            <a:r>
              <a:rPr lang="en-US" b="0" dirty="0"/>
              <a:t>Envisioning change</a:t>
            </a:r>
          </a:p>
        </p:txBody>
      </p:sp>
      <p:sp>
        <p:nvSpPr>
          <p:cNvPr id="40" name="TextBox 39">
            <a:extLst>
              <a:ext uri="{FF2B5EF4-FFF2-40B4-BE49-F238E27FC236}">
                <a16:creationId xmlns:a16="http://schemas.microsoft.com/office/drawing/2014/main" id="{E20A1D64-6A7B-BA44-BE4B-D21E88B652C5}"/>
              </a:ext>
            </a:extLst>
          </p:cNvPr>
          <p:cNvSpPr txBox="1"/>
          <p:nvPr/>
        </p:nvSpPr>
        <p:spPr>
          <a:xfrm>
            <a:off x="8906500" y="4495881"/>
            <a:ext cx="2766688" cy="1877437"/>
          </a:xfrm>
          <a:prstGeom prst="rect">
            <a:avLst/>
          </a:prstGeom>
          <a:noFill/>
        </p:spPr>
        <p:txBody>
          <a:bodyPr wrap="square" rtlCol="0">
            <a:spAutoFit/>
          </a:bodyPr>
          <a:lstStyle/>
          <a:p>
            <a:pPr lvl="0" defTabSz="577850">
              <a:lnSpc>
                <a:spcPct val="90000"/>
              </a:lnSpc>
              <a:spcBef>
                <a:spcPct val="0"/>
              </a:spcBef>
              <a:spcAft>
                <a:spcPct val="35000"/>
              </a:spcAft>
            </a:pPr>
            <a:r>
              <a:rPr lang="en-US" sz="1600" b="1" dirty="0"/>
              <a:t>Summarize and Thank</a:t>
            </a:r>
          </a:p>
          <a:p>
            <a:pPr marL="173038" lvl="0" indent="-173038">
              <a:buFont typeface="Arial" panose="020B0604020202020204" pitchFamily="34" charset="0"/>
              <a:buChar char="•"/>
            </a:pPr>
            <a:r>
              <a:rPr lang="en-US" sz="1600" dirty="0">
                <a:solidFill>
                  <a:schemeClr val="dk1"/>
                </a:solidFill>
              </a:rPr>
              <a:t>Reinforce resilience and resources</a:t>
            </a:r>
            <a:endParaRPr lang="en-US" sz="1600" dirty="0"/>
          </a:p>
          <a:p>
            <a:pPr marL="173038" lvl="0" indent="-173038">
              <a:buFont typeface="Arial" panose="020B0604020202020204" pitchFamily="34" charset="0"/>
              <a:buChar char="•"/>
            </a:pPr>
            <a:r>
              <a:rPr lang="en-US" sz="1600" dirty="0">
                <a:solidFill>
                  <a:schemeClr val="dk1"/>
                </a:solidFill>
              </a:rPr>
              <a:t>Provide handouts</a:t>
            </a:r>
          </a:p>
          <a:p>
            <a:pPr marL="173038" lvl="0" indent="-173038">
              <a:buFont typeface="Arial" panose="020B0604020202020204" pitchFamily="34" charset="0"/>
              <a:buChar char="•"/>
            </a:pPr>
            <a:r>
              <a:rPr lang="en-US" sz="1600" dirty="0">
                <a:solidFill>
                  <a:schemeClr val="dk1"/>
                </a:solidFill>
              </a:rPr>
              <a:t>Give action plan</a:t>
            </a:r>
          </a:p>
          <a:p>
            <a:pPr marL="173038" lvl="0" indent="-173038">
              <a:buFont typeface="Arial" panose="020B0604020202020204" pitchFamily="34" charset="0"/>
              <a:buChar char="•"/>
            </a:pPr>
            <a:r>
              <a:rPr lang="en-US" sz="1600" dirty="0">
                <a:solidFill>
                  <a:schemeClr val="dk1"/>
                </a:solidFill>
              </a:rPr>
              <a:t>Thank the patient</a:t>
            </a:r>
          </a:p>
          <a:p>
            <a:pPr marL="173038" lvl="0" indent="-173038">
              <a:buFont typeface="Arial" panose="020B0604020202020204" pitchFamily="34" charset="0"/>
              <a:buChar char="•"/>
            </a:pPr>
            <a:r>
              <a:rPr lang="en-US" sz="1600" dirty="0">
                <a:solidFill>
                  <a:schemeClr val="dk1"/>
                </a:solidFill>
              </a:rPr>
              <a:t>Schedule Follow Up</a:t>
            </a:r>
            <a:endParaRPr lang="en-US" sz="1600" dirty="0"/>
          </a:p>
        </p:txBody>
      </p:sp>
    </p:spTree>
    <p:extLst>
      <p:ext uri="{BB962C8B-B14F-4D97-AF65-F5344CB8AC3E}">
        <p14:creationId xmlns:p14="http://schemas.microsoft.com/office/powerpoint/2010/main" val="3613338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FED7C5-C752-4341-9632-30A39128471B}"/>
              </a:ext>
            </a:extLst>
          </p:cNvPr>
          <p:cNvGrpSpPr/>
          <p:nvPr/>
        </p:nvGrpSpPr>
        <p:grpSpPr>
          <a:xfrm>
            <a:off x="776805" y="3062340"/>
            <a:ext cx="10587591" cy="1937445"/>
            <a:chOff x="747486" y="3181853"/>
            <a:chExt cx="10587591" cy="1937445"/>
          </a:xfrm>
        </p:grpSpPr>
        <p:grpSp>
          <p:nvGrpSpPr>
            <p:cNvPr id="7" name="Group 6">
              <a:extLst>
                <a:ext uri="{FF2B5EF4-FFF2-40B4-BE49-F238E27FC236}">
                  <a16:creationId xmlns:a16="http://schemas.microsoft.com/office/drawing/2014/main" id="{DB0076BD-A1A8-3A46-927D-87EC838F906C}"/>
                </a:ext>
              </a:extLst>
            </p:cNvPr>
            <p:cNvGrpSpPr/>
            <p:nvPr/>
          </p:nvGrpSpPr>
          <p:grpSpPr>
            <a:xfrm>
              <a:off x="747486" y="3793610"/>
              <a:ext cx="7096490" cy="701192"/>
              <a:chOff x="1311966" y="6361043"/>
              <a:chExt cx="18709806" cy="1987827"/>
            </a:xfrm>
          </p:grpSpPr>
          <p:sp>
            <p:nvSpPr>
              <p:cNvPr id="16" name="Chevron 15">
                <a:extLst>
                  <a:ext uri="{FF2B5EF4-FFF2-40B4-BE49-F238E27FC236}">
                    <a16:creationId xmlns:a16="http://schemas.microsoft.com/office/drawing/2014/main" id="{911920ED-30A5-9940-8A13-4B5CA0173989}"/>
                  </a:ext>
                </a:extLst>
              </p:cNvPr>
              <p:cNvSpPr/>
              <p:nvPr/>
            </p:nvSpPr>
            <p:spPr>
              <a:xfrm>
                <a:off x="1311966" y="6361043"/>
                <a:ext cx="5536128" cy="1987827"/>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7" name="Chevron 16">
                <a:extLst>
                  <a:ext uri="{FF2B5EF4-FFF2-40B4-BE49-F238E27FC236}">
                    <a16:creationId xmlns:a16="http://schemas.microsoft.com/office/drawing/2014/main" id="{9D87E60C-46D8-FA4D-80BA-A27570C16510}"/>
                  </a:ext>
                </a:extLst>
              </p:cNvPr>
              <p:cNvSpPr/>
              <p:nvPr/>
            </p:nvSpPr>
            <p:spPr>
              <a:xfrm>
                <a:off x="5362230" y="6361043"/>
                <a:ext cx="5536128" cy="198782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8" name="Chevron 17">
                <a:extLst>
                  <a:ext uri="{FF2B5EF4-FFF2-40B4-BE49-F238E27FC236}">
                    <a16:creationId xmlns:a16="http://schemas.microsoft.com/office/drawing/2014/main" id="{EF382291-ECCD-9C4A-9860-681F06460F95}"/>
                  </a:ext>
                </a:extLst>
              </p:cNvPr>
              <p:cNvSpPr/>
              <p:nvPr/>
            </p:nvSpPr>
            <p:spPr>
              <a:xfrm>
                <a:off x="9885559" y="6361043"/>
                <a:ext cx="5536128" cy="1987827"/>
              </a:xfrm>
              <a:prstGeom prst="chevron">
                <a:avLst/>
              </a:prstGeom>
              <a:solidFill>
                <a:srgbClr val="032E64">
                  <a:alpha val="8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9" name="Chevron 18">
                <a:extLst>
                  <a:ext uri="{FF2B5EF4-FFF2-40B4-BE49-F238E27FC236}">
                    <a16:creationId xmlns:a16="http://schemas.microsoft.com/office/drawing/2014/main" id="{64D865AF-AF2B-B542-BB59-D9F07862329D}"/>
                  </a:ext>
                </a:extLst>
              </p:cNvPr>
              <p:cNvSpPr/>
              <p:nvPr/>
            </p:nvSpPr>
            <p:spPr>
              <a:xfrm>
                <a:off x="14485644" y="6361043"/>
                <a:ext cx="5536128" cy="1987827"/>
              </a:xfrm>
              <a:prstGeom prst="chevron">
                <a:avLst/>
              </a:prstGeom>
              <a:solidFill>
                <a:srgbClr val="032E64">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dirty="0">
                  <a:solidFill>
                    <a:schemeClr val="tx1"/>
                  </a:solidFill>
                </a:endParaRPr>
              </a:p>
            </p:txBody>
          </p:sp>
        </p:grpSp>
        <p:sp>
          <p:nvSpPr>
            <p:cNvPr id="8" name="Oval 7">
              <a:extLst>
                <a:ext uri="{FF2B5EF4-FFF2-40B4-BE49-F238E27FC236}">
                  <a16:creationId xmlns:a16="http://schemas.microsoft.com/office/drawing/2014/main" id="{C580026D-374C-A843-BC5A-4E373C1CEB3F}"/>
                </a:ext>
              </a:extLst>
            </p:cNvPr>
            <p:cNvSpPr/>
            <p:nvPr/>
          </p:nvSpPr>
          <p:spPr>
            <a:xfrm>
              <a:off x="1331337" y="3793610"/>
              <a:ext cx="677136" cy="701192"/>
            </a:xfrm>
            <a:prstGeom prst="ellipse">
              <a:avLst/>
            </a:prstGeom>
            <a:solidFill>
              <a:schemeClr val="bg2">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E7BF54B1-A835-A14C-BC91-8A49CEAA46AF}"/>
                </a:ext>
              </a:extLst>
            </p:cNvPr>
            <p:cNvSpPr/>
            <p:nvPr/>
          </p:nvSpPr>
          <p:spPr>
            <a:xfrm>
              <a:off x="2921496" y="3793610"/>
              <a:ext cx="677136" cy="701192"/>
            </a:xfrm>
            <a:prstGeom prst="ellipse">
              <a:avLst/>
            </a:prstGeom>
            <a:solidFill>
              <a:srgbClr val="032E6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D1BA5FF5-2A13-EB4B-95DD-C2B838C3CB64}"/>
                </a:ext>
              </a:extLst>
            </p:cNvPr>
            <p:cNvSpPr/>
            <p:nvPr/>
          </p:nvSpPr>
          <p:spPr>
            <a:xfrm>
              <a:off x="4694927" y="3793610"/>
              <a:ext cx="677136" cy="701192"/>
            </a:xfrm>
            <a:prstGeom prst="ellipse">
              <a:avLst/>
            </a:prstGeom>
            <a:solidFill>
              <a:srgbClr val="032E64">
                <a:alpha val="8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F622DF6F-E1B7-E542-8E89-5E48C58D04A9}"/>
                </a:ext>
              </a:extLst>
            </p:cNvPr>
            <p:cNvSpPr/>
            <p:nvPr/>
          </p:nvSpPr>
          <p:spPr>
            <a:xfrm>
              <a:off x="6433159" y="3793610"/>
              <a:ext cx="677136" cy="701192"/>
            </a:xfrm>
            <a:prstGeom prst="ellipse">
              <a:avLst/>
            </a:prstGeom>
            <a:solidFill>
              <a:srgbClr val="032E64">
                <a:alpha val="8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id="{7916C644-C22B-9540-918B-009D71CC6D61}"/>
                </a:ext>
              </a:extLst>
            </p:cNvPr>
            <p:cNvCxnSpPr/>
            <p:nvPr/>
          </p:nvCxnSpPr>
          <p:spPr>
            <a:xfrm flipV="1">
              <a:off x="1674587"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1624C4-8881-D147-9DC5-AE0CC0CE616C}"/>
                </a:ext>
              </a:extLst>
            </p:cNvPr>
            <p:cNvCxnSpPr/>
            <p:nvPr/>
          </p:nvCxnSpPr>
          <p:spPr>
            <a:xfrm flipV="1">
              <a:off x="3244380"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539278-F51E-AD4B-8926-5574680A62B6}"/>
                </a:ext>
              </a:extLst>
            </p:cNvPr>
            <p:cNvCxnSpPr/>
            <p:nvPr/>
          </p:nvCxnSpPr>
          <p:spPr>
            <a:xfrm flipV="1">
              <a:off x="503807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12C9FF-8733-4747-86DF-76302625635B}"/>
                </a:ext>
              </a:extLst>
            </p:cNvPr>
            <p:cNvCxnSpPr/>
            <p:nvPr/>
          </p:nvCxnSpPr>
          <p:spPr>
            <a:xfrm flipV="1">
              <a:off x="6774065"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hevron 20">
              <a:extLst>
                <a:ext uri="{FF2B5EF4-FFF2-40B4-BE49-F238E27FC236}">
                  <a16:creationId xmlns:a16="http://schemas.microsoft.com/office/drawing/2014/main" id="{DD3E589A-9B20-1244-8CE6-10CAE7965804}"/>
                </a:ext>
              </a:extLst>
            </p:cNvPr>
            <p:cNvSpPr/>
            <p:nvPr/>
          </p:nvSpPr>
          <p:spPr>
            <a:xfrm>
              <a:off x="7489372" y="3793610"/>
              <a:ext cx="2099812" cy="701192"/>
            </a:xfrm>
            <a:prstGeom prst="chevron">
              <a:avLst/>
            </a:prstGeom>
            <a:solidFill>
              <a:srgbClr val="032E64">
                <a:alpha val="6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2" name="Chevron 21">
              <a:extLst>
                <a:ext uri="{FF2B5EF4-FFF2-40B4-BE49-F238E27FC236}">
                  <a16:creationId xmlns:a16="http://schemas.microsoft.com/office/drawing/2014/main" id="{5E2B5154-790B-CE49-ABC1-4C9ADAF4A5A9}"/>
                </a:ext>
              </a:extLst>
            </p:cNvPr>
            <p:cNvSpPr/>
            <p:nvPr/>
          </p:nvSpPr>
          <p:spPr>
            <a:xfrm>
              <a:off x="9235265" y="3793610"/>
              <a:ext cx="2099812" cy="701192"/>
            </a:xfrm>
            <a:prstGeom prst="chevron">
              <a:avLst/>
            </a:prstGeom>
            <a:solidFill>
              <a:srgbClr val="032E64">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5" name="Oval 24">
              <a:extLst>
                <a:ext uri="{FF2B5EF4-FFF2-40B4-BE49-F238E27FC236}">
                  <a16:creationId xmlns:a16="http://schemas.microsoft.com/office/drawing/2014/main" id="{810C76B6-7332-144C-9091-6CD1D6ED8744}"/>
                </a:ext>
              </a:extLst>
            </p:cNvPr>
            <p:cNvSpPr/>
            <p:nvPr/>
          </p:nvSpPr>
          <p:spPr>
            <a:xfrm>
              <a:off x="8160307" y="3793610"/>
              <a:ext cx="677136" cy="701192"/>
            </a:xfrm>
            <a:prstGeom prst="ellipse">
              <a:avLst/>
            </a:prstGeom>
            <a:solidFill>
              <a:srgbClr val="032E64">
                <a:alpha val="6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D991C99B-BB6C-7345-8F0C-ECBE0FE86178}"/>
                </a:ext>
              </a:extLst>
            </p:cNvPr>
            <p:cNvSpPr/>
            <p:nvPr/>
          </p:nvSpPr>
          <p:spPr>
            <a:xfrm>
              <a:off x="9902863" y="3793610"/>
              <a:ext cx="677136" cy="701192"/>
            </a:xfrm>
            <a:prstGeom prst="ellipse">
              <a:avLst/>
            </a:prstGeom>
            <a:solidFill>
              <a:srgbClr val="032E64">
                <a:alpha val="6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9" name="Straight Connector 28">
              <a:extLst>
                <a:ext uri="{FF2B5EF4-FFF2-40B4-BE49-F238E27FC236}">
                  <a16:creationId xmlns:a16="http://schemas.microsoft.com/office/drawing/2014/main" id="{CFA14CA3-2BED-DB4E-8256-589CE36C2792}"/>
                </a:ext>
              </a:extLst>
            </p:cNvPr>
            <p:cNvCxnSpPr/>
            <p:nvPr/>
          </p:nvCxnSpPr>
          <p:spPr>
            <a:xfrm flipV="1">
              <a:off x="848904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3E1538-87A9-8340-92D5-EE084587C05D}"/>
                </a:ext>
              </a:extLst>
            </p:cNvPr>
            <p:cNvCxnSpPr/>
            <p:nvPr/>
          </p:nvCxnSpPr>
          <p:spPr>
            <a:xfrm flipV="1">
              <a:off x="10247522"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FAC7BC3-FCB8-7346-BC9F-90DA4FCE37B9}"/>
              </a:ext>
            </a:extLst>
          </p:cNvPr>
          <p:cNvSpPr/>
          <p:nvPr/>
        </p:nvSpPr>
        <p:spPr>
          <a:xfrm>
            <a:off x="7718920" y="1018454"/>
            <a:ext cx="2987170" cy="2011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24CE0DB6-4CBF-7049-A492-EFF20897E0DF}"/>
              </a:ext>
            </a:extLst>
          </p:cNvPr>
          <p:cNvSpPr txBox="1"/>
          <p:nvPr/>
        </p:nvSpPr>
        <p:spPr>
          <a:xfrm>
            <a:off x="7345819" y="2547350"/>
            <a:ext cx="2364750"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Negotiate Action Plan</a:t>
            </a:r>
          </a:p>
        </p:txBody>
      </p:sp>
      <p:sp>
        <p:nvSpPr>
          <p:cNvPr id="37" name="TextBox 36">
            <a:extLst>
              <a:ext uri="{FF2B5EF4-FFF2-40B4-BE49-F238E27FC236}">
                <a16:creationId xmlns:a16="http://schemas.microsoft.com/office/drawing/2014/main" id="{97656986-C68E-3E4A-9C86-129790534ECF}"/>
              </a:ext>
            </a:extLst>
          </p:cNvPr>
          <p:cNvSpPr txBox="1"/>
          <p:nvPr/>
        </p:nvSpPr>
        <p:spPr>
          <a:xfrm>
            <a:off x="4460726" y="2547350"/>
            <a:ext cx="1204176"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Feedback</a:t>
            </a:r>
          </a:p>
        </p:txBody>
      </p:sp>
      <p:sp>
        <p:nvSpPr>
          <p:cNvPr id="38" name="TextBox 37">
            <a:extLst>
              <a:ext uri="{FF2B5EF4-FFF2-40B4-BE49-F238E27FC236}">
                <a16:creationId xmlns:a16="http://schemas.microsoft.com/office/drawing/2014/main" id="{17B3612D-52CB-F749-8631-9E45E0AE817A}"/>
              </a:ext>
            </a:extLst>
          </p:cNvPr>
          <p:cNvSpPr txBox="1"/>
          <p:nvPr/>
        </p:nvSpPr>
        <p:spPr>
          <a:xfrm>
            <a:off x="2472037" y="5174116"/>
            <a:ext cx="2398413"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Explore Pros and Cons</a:t>
            </a:r>
          </a:p>
        </p:txBody>
      </p:sp>
      <p:sp>
        <p:nvSpPr>
          <p:cNvPr id="39" name="TextBox 38">
            <a:extLst>
              <a:ext uri="{FF2B5EF4-FFF2-40B4-BE49-F238E27FC236}">
                <a16:creationId xmlns:a16="http://schemas.microsoft.com/office/drawing/2014/main" id="{496594C7-91CF-E34C-A22F-A18D953E026A}"/>
              </a:ext>
            </a:extLst>
          </p:cNvPr>
          <p:cNvSpPr txBox="1"/>
          <p:nvPr/>
        </p:nvSpPr>
        <p:spPr>
          <a:xfrm>
            <a:off x="5932058" y="5174116"/>
            <a:ext cx="1737976" cy="313932"/>
          </a:xfrm>
          <a:prstGeom prst="rect">
            <a:avLst/>
          </a:prstGeom>
          <a:noFill/>
        </p:spPr>
        <p:txBody>
          <a:bodyPr wrap="none" rtlCol="0">
            <a:spAutoFit/>
          </a:bodyPr>
          <a:lstStyle>
            <a:defPPr>
              <a:defRPr lang="en-US"/>
            </a:defPPr>
            <a:lvl1pPr lvl="0" defTabSz="577850">
              <a:lnSpc>
                <a:spcPct val="90000"/>
              </a:lnSpc>
              <a:spcBef>
                <a:spcPct val="0"/>
              </a:spcBef>
              <a:spcAft>
                <a:spcPct val="35000"/>
              </a:spcAft>
              <a:defRPr sz="1600" b="1"/>
            </a:lvl1pPr>
          </a:lstStyle>
          <a:p>
            <a:r>
              <a:rPr lang="en-US" dirty="0"/>
              <a:t>Readiness Ruler</a:t>
            </a:r>
          </a:p>
        </p:txBody>
      </p:sp>
      <p:sp>
        <p:nvSpPr>
          <p:cNvPr id="40" name="TextBox 39">
            <a:extLst>
              <a:ext uri="{FF2B5EF4-FFF2-40B4-BE49-F238E27FC236}">
                <a16:creationId xmlns:a16="http://schemas.microsoft.com/office/drawing/2014/main" id="{E20A1D64-6A7B-BA44-BE4B-D21E88B652C5}"/>
              </a:ext>
            </a:extLst>
          </p:cNvPr>
          <p:cNvSpPr txBox="1"/>
          <p:nvPr/>
        </p:nvSpPr>
        <p:spPr>
          <a:xfrm>
            <a:off x="8834055" y="5156751"/>
            <a:ext cx="2377574"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Summarize and Thank</a:t>
            </a:r>
          </a:p>
        </p:txBody>
      </p:sp>
      <p:sp>
        <p:nvSpPr>
          <p:cNvPr id="31" name="TextBox 30">
            <a:extLst>
              <a:ext uri="{FF2B5EF4-FFF2-40B4-BE49-F238E27FC236}">
                <a16:creationId xmlns:a16="http://schemas.microsoft.com/office/drawing/2014/main" id="{82A86667-BA5C-8843-A227-139C1F172B36}"/>
              </a:ext>
            </a:extLst>
          </p:cNvPr>
          <p:cNvSpPr txBox="1"/>
          <p:nvPr/>
        </p:nvSpPr>
        <p:spPr>
          <a:xfrm>
            <a:off x="776805" y="2170324"/>
            <a:ext cx="1858522" cy="754053"/>
          </a:xfrm>
          <a:prstGeom prst="rect">
            <a:avLst/>
          </a:prstGeom>
          <a:noFill/>
        </p:spPr>
        <p:txBody>
          <a:bodyPr wrap="none" rtlCol="0">
            <a:spAutoFit/>
          </a:bodyPr>
          <a:lstStyle/>
          <a:p>
            <a:pPr lvl="0" defTabSz="577850">
              <a:lnSpc>
                <a:spcPct val="90000"/>
              </a:lnSpc>
              <a:spcBef>
                <a:spcPct val="0"/>
              </a:spcBef>
              <a:spcAft>
                <a:spcPct val="35000"/>
              </a:spcAft>
            </a:pPr>
            <a:r>
              <a:rPr lang="en-US" sz="2000" b="1" dirty="0">
                <a:solidFill>
                  <a:srgbClr val="EC722F"/>
                </a:solidFill>
              </a:rPr>
              <a:t>Engagement</a:t>
            </a:r>
          </a:p>
          <a:p>
            <a:pPr marL="173038" lvl="0" indent="-173038">
              <a:buFont typeface="Arial" panose="020B0604020202020204" pitchFamily="34" charset="0"/>
              <a:buChar char="•"/>
            </a:pPr>
            <a:r>
              <a:rPr lang="en-US" dirty="0"/>
              <a:t>Build Rapport</a:t>
            </a:r>
          </a:p>
        </p:txBody>
      </p:sp>
      <p:sp>
        <p:nvSpPr>
          <p:cNvPr id="32" name="Text Placeholder 3">
            <a:extLst>
              <a:ext uri="{FF2B5EF4-FFF2-40B4-BE49-F238E27FC236}">
                <a16:creationId xmlns:a16="http://schemas.microsoft.com/office/drawing/2014/main" id="{C1FD6BA7-B9EA-1D4F-8E31-DCD4BA55DB86}"/>
              </a:ext>
            </a:extLst>
          </p:cNvPr>
          <p:cNvSpPr txBox="1">
            <a:spLocks/>
          </p:cNvSpPr>
          <p:nvPr/>
        </p:nvSpPr>
        <p:spPr>
          <a:xfrm>
            <a:off x="361864" y="577687"/>
            <a:ext cx="9977438" cy="56991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b="1" dirty="0">
                <a:solidFill>
                  <a:srgbClr val="EC722F"/>
                </a:solidFill>
              </a:rPr>
              <a:t>BNI Step: Engagement</a:t>
            </a:r>
          </a:p>
        </p:txBody>
      </p:sp>
    </p:spTree>
    <p:extLst>
      <p:ext uri="{BB962C8B-B14F-4D97-AF65-F5344CB8AC3E}">
        <p14:creationId xmlns:p14="http://schemas.microsoft.com/office/powerpoint/2010/main" val="134055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F99FF8-752E-4D3D-8CD4-8045138F128D}"/>
              </a:ext>
            </a:extLst>
          </p:cNvPr>
          <p:cNvSpPr>
            <a:spLocks noGrp="1"/>
          </p:cNvSpPr>
          <p:nvPr>
            <p:ph type="body" sz="quarter" idx="11"/>
          </p:nvPr>
        </p:nvSpPr>
        <p:spPr>
          <a:xfrm>
            <a:off x="671396" y="740326"/>
            <a:ext cx="6021504" cy="624836"/>
          </a:xfrm>
        </p:spPr>
        <p:txBody>
          <a:bodyPr/>
          <a:lstStyle/>
          <a:p>
            <a:r>
              <a:rPr lang="en-US" dirty="0"/>
              <a:t>Presenter</a:t>
            </a:r>
          </a:p>
        </p:txBody>
      </p:sp>
      <p:sp>
        <p:nvSpPr>
          <p:cNvPr id="7" name="Text Placeholder 6">
            <a:extLst>
              <a:ext uri="{FF2B5EF4-FFF2-40B4-BE49-F238E27FC236}">
                <a16:creationId xmlns:a16="http://schemas.microsoft.com/office/drawing/2014/main" id="{68EBADFB-E3C5-464B-974D-131CB0FA0BE5}"/>
              </a:ext>
            </a:extLst>
          </p:cNvPr>
          <p:cNvSpPr>
            <a:spLocks noGrp="1"/>
          </p:cNvSpPr>
          <p:nvPr>
            <p:ph type="body" sz="quarter" idx="12"/>
          </p:nvPr>
        </p:nvSpPr>
        <p:spPr>
          <a:xfrm>
            <a:off x="660400" y="2243844"/>
            <a:ext cx="6021504" cy="765861"/>
          </a:xfrm>
        </p:spPr>
        <p:txBody>
          <a:bodyPr/>
          <a:lstStyle/>
          <a:p>
            <a:r>
              <a:rPr lang="en-US" sz="2800" b="1" dirty="0">
                <a:solidFill>
                  <a:srgbClr val="EC722F"/>
                </a:solidFill>
              </a:rPr>
              <a:t>Name and Credentials</a:t>
            </a:r>
          </a:p>
        </p:txBody>
      </p:sp>
      <p:sp>
        <p:nvSpPr>
          <p:cNvPr id="5" name="Text Placeholder 6">
            <a:extLst>
              <a:ext uri="{FF2B5EF4-FFF2-40B4-BE49-F238E27FC236}">
                <a16:creationId xmlns:a16="http://schemas.microsoft.com/office/drawing/2014/main" id="{C9603CD1-1A4D-EF4D-8E1B-32450B630CFF}"/>
              </a:ext>
            </a:extLst>
          </p:cNvPr>
          <p:cNvSpPr txBox="1">
            <a:spLocks/>
          </p:cNvSpPr>
          <p:nvPr/>
        </p:nvSpPr>
        <p:spPr>
          <a:xfrm>
            <a:off x="662325" y="3113880"/>
            <a:ext cx="6021504" cy="1842017"/>
          </a:xfrm>
          <a:prstGeom prst="rect">
            <a:avLst/>
          </a:prstGeom>
        </p:spPr>
        <p:txBody>
          <a:bodyPr wrap="square" lIns="0" tIns="0" rIns="0" bIns="0">
            <a:noAutofit/>
          </a:bodyPr>
          <a:lstStyle>
            <a:lvl1pPr marL="91440" indent="-91440" algn="l" defTabSz="914400" rtl="0" eaLnBrk="1" latinLnBrk="0" hangingPunct="1">
              <a:lnSpc>
                <a:spcPts val="3000"/>
              </a:lnSpc>
              <a:spcBef>
                <a:spcPts val="800"/>
              </a:spcBef>
              <a:spcAft>
                <a:spcPts val="0"/>
              </a:spcAft>
              <a:buClr>
                <a:schemeClr val="accent1"/>
              </a:buClr>
              <a:buSzPct val="100000"/>
              <a:buFont typeface="Calibri" panose="020F0502020204030204" pitchFamily="34" charset="0"/>
              <a:buChar char=" "/>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Title</a:t>
            </a:r>
          </a:p>
          <a:p>
            <a:r>
              <a:rPr lang="en-US" dirty="0"/>
              <a:t>Organization/Institution/Company</a:t>
            </a:r>
          </a:p>
          <a:p>
            <a:r>
              <a:rPr lang="en-US" dirty="0"/>
              <a:t>Email Address</a:t>
            </a:r>
          </a:p>
        </p:txBody>
      </p:sp>
      <p:pic>
        <p:nvPicPr>
          <p:cNvPr id="9" name="Picture Placeholder 19" descr="A picture containing text&#10;&#10;Description automatically generated">
            <a:extLst>
              <a:ext uri="{FF2B5EF4-FFF2-40B4-BE49-F238E27FC236}">
                <a16:creationId xmlns:a16="http://schemas.microsoft.com/office/drawing/2014/main" id="{F2CCA291-33DC-8D43-9A1C-EF127359CB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657" b="-637"/>
          <a:stretch/>
        </p:blipFill>
        <p:spPr>
          <a:xfrm>
            <a:off x="7095282" y="1280877"/>
            <a:ext cx="4114030" cy="4104561"/>
          </a:xfrm>
          <a:prstGeom prst="rect">
            <a:avLst/>
          </a:prstGeom>
        </p:spPr>
      </p:pic>
    </p:spTree>
    <p:extLst>
      <p:ext uri="{BB962C8B-B14F-4D97-AF65-F5344CB8AC3E}">
        <p14:creationId xmlns:p14="http://schemas.microsoft.com/office/powerpoint/2010/main" val="2958538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Engagement: Build Rapport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2" y="1832226"/>
            <a:ext cx="8478528" cy="2574407"/>
          </a:xfrm>
        </p:spPr>
        <p:txBody>
          <a:bodyPr/>
          <a:lstStyle/>
          <a:p>
            <a:pPr>
              <a:lnSpc>
                <a:spcPct val="100000"/>
              </a:lnSpc>
            </a:pPr>
            <a:r>
              <a:rPr lang="en-US" sz="2200" dirty="0">
                <a:cs typeface="Arial" charset="0"/>
              </a:rPr>
              <a:t>Building rapport with adolescents and young adults is vital to the BI. </a:t>
            </a:r>
          </a:p>
          <a:p>
            <a:pPr>
              <a:lnSpc>
                <a:spcPct val="100000"/>
              </a:lnSpc>
            </a:pPr>
            <a:endParaRPr lang="en-US" sz="2200" dirty="0">
              <a:cs typeface="Arial" charset="0"/>
            </a:endParaRPr>
          </a:p>
          <a:p>
            <a:pPr>
              <a:lnSpc>
                <a:spcPct val="100000"/>
              </a:lnSpc>
            </a:pPr>
            <a:r>
              <a:rPr lang="en-US" sz="2200" dirty="0">
                <a:cs typeface="Arial" charset="0"/>
              </a:rPr>
              <a:t>First inform the adolescent or young adult that what is talked about will be confidential, except if mandated reporting is required.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3131060" y="4600643"/>
            <a:ext cx="7598549" cy="733425"/>
          </a:xfrm>
        </p:spPr>
        <p:txBody>
          <a:bodyPr/>
          <a:lstStyle/>
          <a:p>
            <a:pPr indent="0">
              <a:lnSpc>
                <a:spcPct val="100000"/>
              </a:lnSpc>
              <a:buNone/>
            </a:pPr>
            <a:r>
              <a:rPr lang="en-US" sz="2200" i="1" dirty="0">
                <a:solidFill>
                  <a:srgbClr val="EC722F"/>
                </a:solidFill>
              </a:rPr>
              <a:t>“Our conversation will be confidential unless I find that you are at risk of harming yourself or another person or that you are being abused."</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676476" y="4606366"/>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1877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Engagement: Build Rapport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1" y="1569576"/>
            <a:ext cx="8925743" cy="427225"/>
          </a:xfrm>
        </p:spPr>
        <p:txBody>
          <a:bodyPr/>
          <a:lstStyle/>
          <a:p>
            <a:pPr>
              <a:lnSpc>
                <a:spcPct val="100000"/>
              </a:lnSpc>
            </a:pPr>
            <a:r>
              <a:rPr lang="en-US" sz="2200" dirty="0">
                <a:cs typeface="Arial" charset="0"/>
              </a:rPr>
              <a:t>Then follow with a general conversation to get to know the adolescent which includes relatively benign (but still informative) topics. Start by getting to know them by asking questions.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907323" y="3112307"/>
            <a:ext cx="8328124" cy="733425"/>
          </a:xfrm>
        </p:spPr>
        <p:txBody>
          <a:bodyPr/>
          <a:lstStyle/>
          <a:p>
            <a:pPr indent="0">
              <a:lnSpc>
                <a:spcPct val="100000"/>
              </a:lnSpc>
              <a:buNone/>
            </a:pPr>
            <a:r>
              <a:rPr lang="en-US" sz="2200" i="1" dirty="0">
                <a:solidFill>
                  <a:srgbClr val="EC722F"/>
                </a:solidFill>
              </a:rPr>
              <a:t>“What is a typical day like for you? What’s the most important thing in your life right now?” </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452739" y="3118030"/>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361907" y="5568546"/>
            <a:ext cx="7880651" cy="8419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“Would you mind taking a few minutes to talk about your [X] use? Where does your [X] use fit in your life right now?” </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907323" y="5598100"/>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919CA72E-D14C-6349-A85B-B50B475E93F5}"/>
              </a:ext>
            </a:extLst>
          </p:cNvPr>
          <p:cNvSpPr txBox="1">
            <a:spLocks/>
          </p:cNvSpPr>
          <p:nvPr/>
        </p:nvSpPr>
        <p:spPr>
          <a:xfrm>
            <a:off x="2452739" y="4304568"/>
            <a:ext cx="8925743" cy="983856"/>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Then the topic can move to substance use. It is important to ask permission to talk about their use of substances. </a:t>
            </a:r>
          </a:p>
        </p:txBody>
      </p:sp>
    </p:spTree>
    <p:extLst>
      <p:ext uri="{BB962C8B-B14F-4D97-AF65-F5344CB8AC3E}">
        <p14:creationId xmlns:p14="http://schemas.microsoft.com/office/powerpoint/2010/main" val="879251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Engagement: Build Rapport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1" y="1569576"/>
            <a:ext cx="8925743" cy="427225"/>
          </a:xfrm>
        </p:spPr>
        <p:txBody>
          <a:bodyPr/>
          <a:lstStyle/>
          <a:p>
            <a:pPr>
              <a:lnSpc>
                <a:spcPct val="100000"/>
              </a:lnSpc>
            </a:pPr>
            <a:r>
              <a:rPr lang="en-US" sz="2200" dirty="0">
                <a:cs typeface="Arial" charset="0"/>
              </a:rPr>
              <a:t>Reinforce how important it is for the adolescent or young adult to feel like they can speak with you about their substance use and ask questions at any time.  </a:t>
            </a:r>
          </a:p>
          <a:p>
            <a:pPr>
              <a:lnSpc>
                <a:spcPct val="100000"/>
              </a:lnSpc>
            </a:pPr>
            <a:endParaRPr lang="en-US" sz="2200" dirty="0">
              <a:cs typeface="Arial" charset="0"/>
            </a:endParaRPr>
          </a:p>
          <a:p>
            <a:pPr>
              <a:lnSpc>
                <a:spcPct val="100000"/>
              </a:lnSpc>
            </a:pPr>
            <a:r>
              <a:rPr lang="en-US" sz="2200" dirty="0">
                <a:cs typeface="Arial" charset="0"/>
              </a:rPr>
              <a:t>A good way to build rapport and to encourage open dialogue is to say something like: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907323" y="4192085"/>
            <a:ext cx="8328124" cy="733425"/>
          </a:xfrm>
        </p:spPr>
        <p:txBody>
          <a:bodyPr/>
          <a:lstStyle/>
          <a:p>
            <a:pPr indent="0">
              <a:lnSpc>
                <a:spcPct val="100000"/>
              </a:lnSpc>
              <a:buNone/>
            </a:pPr>
            <a:r>
              <a:rPr lang="en-US" sz="2200" i="1" dirty="0">
                <a:solidFill>
                  <a:srgbClr val="EC722F"/>
                </a:solidFill>
              </a:rPr>
              <a:t>“That’s great, I’m really proud of you for talking about this.”</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452739" y="4197808"/>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361907" y="5782562"/>
            <a:ext cx="7880651" cy="8419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“Do you have any questions for me?”</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907323" y="5812116"/>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919CA72E-D14C-6349-A85B-B50B475E93F5}"/>
              </a:ext>
            </a:extLst>
          </p:cNvPr>
          <p:cNvSpPr txBox="1">
            <a:spLocks/>
          </p:cNvSpPr>
          <p:nvPr/>
        </p:nvSpPr>
        <p:spPr>
          <a:xfrm>
            <a:off x="2452739" y="4977934"/>
            <a:ext cx="8925743" cy="427226"/>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After spending some time building rapport, you may want to ask:</a:t>
            </a:r>
          </a:p>
        </p:txBody>
      </p:sp>
    </p:spTree>
    <p:extLst>
      <p:ext uri="{BB962C8B-B14F-4D97-AF65-F5344CB8AC3E}">
        <p14:creationId xmlns:p14="http://schemas.microsoft.com/office/powerpoint/2010/main" val="123791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88A3F-08ED-E042-9BD8-0B653287C502}"/>
              </a:ext>
            </a:extLst>
          </p:cNvPr>
          <p:cNvSpPr>
            <a:spLocks noGrp="1"/>
          </p:cNvSpPr>
          <p:nvPr>
            <p:ph type="body" sz="quarter" idx="11"/>
          </p:nvPr>
        </p:nvSpPr>
        <p:spPr>
          <a:xfrm>
            <a:off x="2542493" y="2047523"/>
            <a:ext cx="7107014" cy="1879900"/>
          </a:xfrm>
        </p:spPr>
        <p:txBody>
          <a:bodyPr/>
          <a:lstStyle/>
          <a:p>
            <a:pPr>
              <a:lnSpc>
                <a:spcPct val="100000"/>
              </a:lnSpc>
            </a:pPr>
            <a:r>
              <a:rPr lang="en-US" sz="6000" i="0" dirty="0"/>
              <a:t>Questions and Comments?</a:t>
            </a:r>
          </a:p>
        </p:txBody>
      </p:sp>
    </p:spTree>
    <p:extLst>
      <p:ext uri="{BB962C8B-B14F-4D97-AF65-F5344CB8AC3E}">
        <p14:creationId xmlns:p14="http://schemas.microsoft.com/office/powerpoint/2010/main" val="1123353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FED7C5-C752-4341-9632-30A39128471B}"/>
              </a:ext>
            </a:extLst>
          </p:cNvPr>
          <p:cNvGrpSpPr/>
          <p:nvPr/>
        </p:nvGrpSpPr>
        <p:grpSpPr>
          <a:xfrm>
            <a:off x="776805" y="2489031"/>
            <a:ext cx="10587591" cy="1937445"/>
            <a:chOff x="747486" y="3181853"/>
            <a:chExt cx="10587591" cy="1937445"/>
          </a:xfrm>
        </p:grpSpPr>
        <p:grpSp>
          <p:nvGrpSpPr>
            <p:cNvPr id="7" name="Group 6">
              <a:extLst>
                <a:ext uri="{FF2B5EF4-FFF2-40B4-BE49-F238E27FC236}">
                  <a16:creationId xmlns:a16="http://schemas.microsoft.com/office/drawing/2014/main" id="{DB0076BD-A1A8-3A46-927D-87EC838F906C}"/>
                </a:ext>
              </a:extLst>
            </p:cNvPr>
            <p:cNvGrpSpPr/>
            <p:nvPr/>
          </p:nvGrpSpPr>
          <p:grpSpPr>
            <a:xfrm>
              <a:off x="747486" y="3793610"/>
              <a:ext cx="7096490" cy="701192"/>
              <a:chOff x="1311966" y="6361043"/>
              <a:chExt cx="18709806" cy="1987827"/>
            </a:xfrm>
          </p:grpSpPr>
          <p:sp>
            <p:nvSpPr>
              <p:cNvPr id="16" name="Chevron 15">
                <a:extLst>
                  <a:ext uri="{FF2B5EF4-FFF2-40B4-BE49-F238E27FC236}">
                    <a16:creationId xmlns:a16="http://schemas.microsoft.com/office/drawing/2014/main" id="{911920ED-30A5-9940-8A13-4B5CA0173989}"/>
                  </a:ext>
                </a:extLst>
              </p:cNvPr>
              <p:cNvSpPr/>
              <p:nvPr/>
            </p:nvSpPr>
            <p:spPr>
              <a:xfrm>
                <a:off x="1311966" y="6361043"/>
                <a:ext cx="5536128" cy="1987827"/>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7" name="Chevron 16">
                <a:extLst>
                  <a:ext uri="{FF2B5EF4-FFF2-40B4-BE49-F238E27FC236}">
                    <a16:creationId xmlns:a16="http://schemas.microsoft.com/office/drawing/2014/main" id="{9D87E60C-46D8-FA4D-80BA-A27570C16510}"/>
                  </a:ext>
                </a:extLst>
              </p:cNvPr>
              <p:cNvSpPr/>
              <p:nvPr/>
            </p:nvSpPr>
            <p:spPr>
              <a:xfrm>
                <a:off x="5362230" y="6361043"/>
                <a:ext cx="5536128" cy="1987827"/>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8" name="Chevron 17">
                <a:extLst>
                  <a:ext uri="{FF2B5EF4-FFF2-40B4-BE49-F238E27FC236}">
                    <a16:creationId xmlns:a16="http://schemas.microsoft.com/office/drawing/2014/main" id="{EF382291-ECCD-9C4A-9860-681F06460F95}"/>
                  </a:ext>
                </a:extLst>
              </p:cNvPr>
              <p:cNvSpPr/>
              <p:nvPr/>
            </p:nvSpPr>
            <p:spPr>
              <a:xfrm>
                <a:off x="9885559" y="6361043"/>
                <a:ext cx="5536128" cy="1987827"/>
              </a:xfrm>
              <a:prstGeom prst="chevron">
                <a:avLst/>
              </a:prstGeom>
              <a:solidFill>
                <a:srgbClr val="032E64">
                  <a:alpha val="8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9" name="Chevron 18">
                <a:extLst>
                  <a:ext uri="{FF2B5EF4-FFF2-40B4-BE49-F238E27FC236}">
                    <a16:creationId xmlns:a16="http://schemas.microsoft.com/office/drawing/2014/main" id="{64D865AF-AF2B-B542-BB59-D9F07862329D}"/>
                  </a:ext>
                </a:extLst>
              </p:cNvPr>
              <p:cNvSpPr/>
              <p:nvPr/>
            </p:nvSpPr>
            <p:spPr>
              <a:xfrm>
                <a:off x="14485644" y="6361043"/>
                <a:ext cx="5536128" cy="1987827"/>
              </a:xfrm>
              <a:prstGeom prst="chevron">
                <a:avLst/>
              </a:prstGeom>
              <a:solidFill>
                <a:srgbClr val="032E64">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dirty="0">
                  <a:solidFill>
                    <a:schemeClr val="tx1"/>
                  </a:solidFill>
                </a:endParaRPr>
              </a:p>
            </p:txBody>
          </p:sp>
        </p:grpSp>
        <p:sp>
          <p:nvSpPr>
            <p:cNvPr id="8" name="Oval 7">
              <a:extLst>
                <a:ext uri="{FF2B5EF4-FFF2-40B4-BE49-F238E27FC236}">
                  <a16:creationId xmlns:a16="http://schemas.microsoft.com/office/drawing/2014/main" id="{C580026D-374C-A843-BC5A-4E373C1CEB3F}"/>
                </a:ext>
              </a:extLst>
            </p:cNvPr>
            <p:cNvSpPr/>
            <p:nvPr/>
          </p:nvSpPr>
          <p:spPr>
            <a:xfrm>
              <a:off x="1331337" y="3793610"/>
              <a:ext cx="677136" cy="701192"/>
            </a:xfrm>
            <a:prstGeom prst="ellipse">
              <a:avLst/>
            </a:prstGeom>
            <a:solidFill>
              <a:srgbClr val="032E6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E7BF54B1-A835-A14C-BC91-8A49CEAA46AF}"/>
                </a:ext>
              </a:extLst>
            </p:cNvPr>
            <p:cNvSpPr/>
            <p:nvPr/>
          </p:nvSpPr>
          <p:spPr>
            <a:xfrm>
              <a:off x="2921496" y="3793610"/>
              <a:ext cx="677136" cy="701192"/>
            </a:xfrm>
            <a:prstGeom prst="ellipse">
              <a:avLst/>
            </a:prstGeom>
            <a:solidFill>
              <a:schemeClr val="bg2">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D1BA5FF5-2A13-EB4B-95DD-C2B838C3CB64}"/>
                </a:ext>
              </a:extLst>
            </p:cNvPr>
            <p:cNvSpPr/>
            <p:nvPr/>
          </p:nvSpPr>
          <p:spPr>
            <a:xfrm>
              <a:off x="4694927" y="3793610"/>
              <a:ext cx="677136" cy="701192"/>
            </a:xfrm>
            <a:prstGeom prst="ellipse">
              <a:avLst/>
            </a:prstGeom>
            <a:solidFill>
              <a:srgbClr val="032E64">
                <a:alpha val="8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F622DF6F-E1B7-E542-8E89-5E48C58D04A9}"/>
                </a:ext>
              </a:extLst>
            </p:cNvPr>
            <p:cNvSpPr/>
            <p:nvPr/>
          </p:nvSpPr>
          <p:spPr>
            <a:xfrm>
              <a:off x="6433159" y="3793610"/>
              <a:ext cx="677136" cy="701192"/>
            </a:xfrm>
            <a:prstGeom prst="ellipse">
              <a:avLst/>
            </a:prstGeom>
            <a:solidFill>
              <a:srgbClr val="032E64">
                <a:alpha val="8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id="{7916C644-C22B-9540-918B-009D71CC6D61}"/>
                </a:ext>
              </a:extLst>
            </p:cNvPr>
            <p:cNvCxnSpPr/>
            <p:nvPr/>
          </p:nvCxnSpPr>
          <p:spPr>
            <a:xfrm flipV="1">
              <a:off x="1674587"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1624C4-8881-D147-9DC5-AE0CC0CE616C}"/>
                </a:ext>
              </a:extLst>
            </p:cNvPr>
            <p:cNvCxnSpPr/>
            <p:nvPr/>
          </p:nvCxnSpPr>
          <p:spPr>
            <a:xfrm flipV="1">
              <a:off x="3244380"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539278-F51E-AD4B-8926-5574680A62B6}"/>
                </a:ext>
              </a:extLst>
            </p:cNvPr>
            <p:cNvCxnSpPr/>
            <p:nvPr/>
          </p:nvCxnSpPr>
          <p:spPr>
            <a:xfrm flipV="1">
              <a:off x="503807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12C9FF-8733-4747-86DF-76302625635B}"/>
                </a:ext>
              </a:extLst>
            </p:cNvPr>
            <p:cNvCxnSpPr/>
            <p:nvPr/>
          </p:nvCxnSpPr>
          <p:spPr>
            <a:xfrm flipV="1">
              <a:off x="6774065"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hevron 20">
              <a:extLst>
                <a:ext uri="{FF2B5EF4-FFF2-40B4-BE49-F238E27FC236}">
                  <a16:creationId xmlns:a16="http://schemas.microsoft.com/office/drawing/2014/main" id="{DD3E589A-9B20-1244-8CE6-10CAE7965804}"/>
                </a:ext>
              </a:extLst>
            </p:cNvPr>
            <p:cNvSpPr/>
            <p:nvPr/>
          </p:nvSpPr>
          <p:spPr>
            <a:xfrm>
              <a:off x="7489372" y="3793610"/>
              <a:ext cx="2099812" cy="701192"/>
            </a:xfrm>
            <a:prstGeom prst="chevron">
              <a:avLst/>
            </a:prstGeom>
            <a:solidFill>
              <a:srgbClr val="032E64">
                <a:alpha val="6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2" name="Chevron 21">
              <a:extLst>
                <a:ext uri="{FF2B5EF4-FFF2-40B4-BE49-F238E27FC236}">
                  <a16:creationId xmlns:a16="http://schemas.microsoft.com/office/drawing/2014/main" id="{5E2B5154-790B-CE49-ABC1-4C9ADAF4A5A9}"/>
                </a:ext>
              </a:extLst>
            </p:cNvPr>
            <p:cNvSpPr/>
            <p:nvPr/>
          </p:nvSpPr>
          <p:spPr>
            <a:xfrm>
              <a:off x="9235265" y="3793610"/>
              <a:ext cx="2099812" cy="701192"/>
            </a:xfrm>
            <a:prstGeom prst="chevron">
              <a:avLst/>
            </a:prstGeom>
            <a:solidFill>
              <a:srgbClr val="032E64">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5" name="Oval 24">
              <a:extLst>
                <a:ext uri="{FF2B5EF4-FFF2-40B4-BE49-F238E27FC236}">
                  <a16:creationId xmlns:a16="http://schemas.microsoft.com/office/drawing/2014/main" id="{810C76B6-7332-144C-9091-6CD1D6ED8744}"/>
                </a:ext>
              </a:extLst>
            </p:cNvPr>
            <p:cNvSpPr/>
            <p:nvPr/>
          </p:nvSpPr>
          <p:spPr>
            <a:xfrm>
              <a:off x="8160307" y="3793610"/>
              <a:ext cx="677136" cy="701192"/>
            </a:xfrm>
            <a:prstGeom prst="ellipse">
              <a:avLst/>
            </a:prstGeom>
            <a:solidFill>
              <a:srgbClr val="032E64">
                <a:alpha val="6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D991C99B-BB6C-7345-8F0C-ECBE0FE86178}"/>
                </a:ext>
              </a:extLst>
            </p:cNvPr>
            <p:cNvSpPr/>
            <p:nvPr/>
          </p:nvSpPr>
          <p:spPr>
            <a:xfrm>
              <a:off x="9902863" y="3793610"/>
              <a:ext cx="677136" cy="701192"/>
            </a:xfrm>
            <a:prstGeom prst="ellipse">
              <a:avLst/>
            </a:prstGeom>
            <a:solidFill>
              <a:srgbClr val="032E64">
                <a:alpha val="6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9" name="Straight Connector 28">
              <a:extLst>
                <a:ext uri="{FF2B5EF4-FFF2-40B4-BE49-F238E27FC236}">
                  <a16:creationId xmlns:a16="http://schemas.microsoft.com/office/drawing/2014/main" id="{CFA14CA3-2BED-DB4E-8256-589CE36C2792}"/>
                </a:ext>
              </a:extLst>
            </p:cNvPr>
            <p:cNvCxnSpPr/>
            <p:nvPr/>
          </p:nvCxnSpPr>
          <p:spPr>
            <a:xfrm flipV="1">
              <a:off x="848904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3E1538-87A9-8340-92D5-EE084587C05D}"/>
                </a:ext>
              </a:extLst>
            </p:cNvPr>
            <p:cNvCxnSpPr/>
            <p:nvPr/>
          </p:nvCxnSpPr>
          <p:spPr>
            <a:xfrm flipV="1">
              <a:off x="10247522"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FAC7BC3-FCB8-7346-BC9F-90DA4FCE37B9}"/>
              </a:ext>
            </a:extLst>
          </p:cNvPr>
          <p:cNvSpPr/>
          <p:nvPr/>
        </p:nvSpPr>
        <p:spPr>
          <a:xfrm>
            <a:off x="7718920" y="1018454"/>
            <a:ext cx="2987170" cy="2011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24CE0DB6-4CBF-7049-A492-EFF20897E0DF}"/>
              </a:ext>
            </a:extLst>
          </p:cNvPr>
          <p:cNvSpPr txBox="1"/>
          <p:nvPr/>
        </p:nvSpPr>
        <p:spPr>
          <a:xfrm>
            <a:off x="7345819" y="2010326"/>
            <a:ext cx="2364750"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Negotiate Action Plan</a:t>
            </a:r>
          </a:p>
        </p:txBody>
      </p:sp>
      <p:sp>
        <p:nvSpPr>
          <p:cNvPr id="37" name="TextBox 36">
            <a:extLst>
              <a:ext uri="{FF2B5EF4-FFF2-40B4-BE49-F238E27FC236}">
                <a16:creationId xmlns:a16="http://schemas.microsoft.com/office/drawing/2014/main" id="{97656986-C68E-3E4A-9C86-129790534ECF}"/>
              </a:ext>
            </a:extLst>
          </p:cNvPr>
          <p:cNvSpPr txBox="1"/>
          <p:nvPr/>
        </p:nvSpPr>
        <p:spPr>
          <a:xfrm>
            <a:off x="4460726" y="2010326"/>
            <a:ext cx="1204176"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Feedback</a:t>
            </a:r>
          </a:p>
        </p:txBody>
      </p:sp>
      <p:sp>
        <p:nvSpPr>
          <p:cNvPr id="39" name="TextBox 38">
            <a:extLst>
              <a:ext uri="{FF2B5EF4-FFF2-40B4-BE49-F238E27FC236}">
                <a16:creationId xmlns:a16="http://schemas.microsoft.com/office/drawing/2014/main" id="{496594C7-91CF-E34C-A22F-A18D953E026A}"/>
              </a:ext>
            </a:extLst>
          </p:cNvPr>
          <p:cNvSpPr txBox="1"/>
          <p:nvPr/>
        </p:nvSpPr>
        <p:spPr>
          <a:xfrm>
            <a:off x="5932058" y="4600807"/>
            <a:ext cx="1737976" cy="313932"/>
          </a:xfrm>
          <a:prstGeom prst="rect">
            <a:avLst/>
          </a:prstGeom>
          <a:noFill/>
        </p:spPr>
        <p:txBody>
          <a:bodyPr wrap="none" rtlCol="0">
            <a:spAutoFit/>
          </a:bodyPr>
          <a:lstStyle>
            <a:defPPr>
              <a:defRPr lang="en-US"/>
            </a:defPPr>
            <a:lvl1pPr lvl="0" defTabSz="577850">
              <a:lnSpc>
                <a:spcPct val="90000"/>
              </a:lnSpc>
              <a:spcBef>
                <a:spcPct val="0"/>
              </a:spcBef>
              <a:spcAft>
                <a:spcPct val="35000"/>
              </a:spcAft>
              <a:defRPr sz="1600" b="1"/>
            </a:lvl1pPr>
          </a:lstStyle>
          <a:p>
            <a:r>
              <a:rPr lang="en-US" dirty="0"/>
              <a:t>Readiness Ruler</a:t>
            </a:r>
          </a:p>
        </p:txBody>
      </p:sp>
      <p:sp>
        <p:nvSpPr>
          <p:cNvPr id="40" name="TextBox 39">
            <a:extLst>
              <a:ext uri="{FF2B5EF4-FFF2-40B4-BE49-F238E27FC236}">
                <a16:creationId xmlns:a16="http://schemas.microsoft.com/office/drawing/2014/main" id="{E20A1D64-6A7B-BA44-BE4B-D21E88B652C5}"/>
              </a:ext>
            </a:extLst>
          </p:cNvPr>
          <p:cNvSpPr txBox="1"/>
          <p:nvPr/>
        </p:nvSpPr>
        <p:spPr>
          <a:xfrm>
            <a:off x="8834055" y="4583442"/>
            <a:ext cx="2377574"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Summarize and Thank</a:t>
            </a:r>
          </a:p>
        </p:txBody>
      </p:sp>
      <p:sp>
        <p:nvSpPr>
          <p:cNvPr id="32" name="Text Placeholder 3">
            <a:extLst>
              <a:ext uri="{FF2B5EF4-FFF2-40B4-BE49-F238E27FC236}">
                <a16:creationId xmlns:a16="http://schemas.microsoft.com/office/drawing/2014/main" id="{C1FD6BA7-B9EA-1D4F-8E31-DCD4BA55DB86}"/>
              </a:ext>
            </a:extLst>
          </p:cNvPr>
          <p:cNvSpPr txBox="1">
            <a:spLocks/>
          </p:cNvSpPr>
          <p:nvPr/>
        </p:nvSpPr>
        <p:spPr>
          <a:xfrm>
            <a:off x="361864" y="577687"/>
            <a:ext cx="9977438" cy="56991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b="1" dirty="0">
                <a:solidFill>
                  <a:srgbClr val="EC722F"/>
                </a:solidFill>
              </a:rPr>
              <a:t>BNI Step: Explore Pros and Cons</a:t>
            </a:r>
          </a:p>
        </p:txBody>
      </p:sp>
      <p:sp>
        <p:nvSpPr>
          <p:cNvPr id="33" name="TextBox 32">
            <a:extLst>
              <a:ext uri="{FF2B5EF4-FFF2-40B4-BE49-F238E27FC236}">
                <a16:creationId xmlns:a16="http://schemas.microsoft.com/office/drawing/2014/main" id="{58FFACA2-639D-6D45-B33C-CC82C5ACB77E}"/>
              </a:ext>
            </a:extLst>
          </p:cNvPr>
          <p:cNvSpPr txBox="1"/>
          <p:nvPr/>
        </p:nvSpPr>
        <p:spPr>
          <a:xfrm>
            <a:off x="2037792" y="4502332"/>
            <a:ext cx="2943434" cy="1585049"/>
          </a:xfrm>
          <a:prstGeom prst="rect">
            <a:avLst/>
          </a:prstGeom>
          <a:noFill/>
        </p:spPr>
        <p:txBody>
          <a:bodyPr wrap="none" rtlCol="0">
            <a:spAutoFit/>
          </a:bodyPr>
          <a:lstStyle/>
          <a:p>
            <a:pPr lvl="0" defTabSz="577850">
              <a:lnSpc>
                <a:spcPct val="90000"/>
              </a:lnSpc>
              <a:spcBef>
                <a:spcPct val="0"/>
              </a:spcBef>
              <a:spcAft>
                <a:spcPct val="35000"/>
              </a:spcAft>
            </a:pPr>
            <a:r>
              <a:rPr lang="en-US" sz="2000" b="1" dirty="0">
                <a:solidFill>
                  <a:srgbClr val="EC722F"/>
                </a:solidFill>
              </a:rPr>
              <a:t>Explore Pros and Cons</a:t>
            </a:r>
          </a:p>
          <a:p>
            <a:pPr marL="173038" lvl="0" indent="-173038">
              <a:buFont typeface="Arial" panose="020B0604020202020204" pitchFamily="34" charset="0"/>
              <a:buChar char="•"/>
            </a:pPr>
            <a:r>
              <a:rPr lang="en-US" dirty="0">
                <a:solidFill>
                  <a:schemeClr val="dk1"/>
                </a:solidFill>
              </a:rPr>
              <a:t>Explore pros and cons</a:t>
            </a:r>
            <a:endParaRPr lang="en-US" dirty="0"/>
          </a:p>
          <a:p>
            <a:pPr marL="173038" lvl="0" indent="-173038">
              <a:buFont typeface="Arial" panose="020B0604020202020204" pitchFamily="34" charset="0"/>
              <a:buChar char="•"/>
            </a:pPr>
            <a:r>
              <a:rPr lang="en-US" dirty="0">
                <a:solidFill>
                  <a:schemeClr val="dk1"/>
                </a:solidFill>
              </a:rPr>
              <a:t>Use reflective listening</a:t>
            </a:r>
          </a:p>
          <a:p>
            <a:pPr marL="173038" lvl="0" indent="-173038">
              <a:buFont typeface="Arial" panose="020B0604020202020204" pitchFamily="34" charset="0"/>
              <a:buChar char="•"/>
            </a:pPr>
            <a:r>
              <a:rPr lang="en-US" dirty="0">
                <a:solidFill>
                  <a:schemeClr val="dk1"/>
                </a:solidFill>
              </a:rPr>
              <a:t>Reinforce positives</a:t>
            </a:r>
          </a:p>
          <a:p>
            <a:pPr marL="173038" lvl="0" indent="-173038">
              <a:buFont typeface="Arial" panose="020B0604020202020204" pitchFamily="34" charset="0"/>
              <a:buChar char="•"/>
            </a:pPr>
            <a:r>
              <a:rPr lang="en-US" dirty="0">
                <a:solidFill>
                  <a:schemeClr val="dk1"/>
                </a:solidFill>
              </a:rPr>
              <a:t>Summarize</a:t>
            </a:r>
            <a:endParaRPr lang="en-US" dirty="0"/>
          </a:p>
        </p:txBody>
      </p:sp>
      <p:sp>
        <p:nvSpPr>
          <p:cNvPr id="35" name="TextBox 34">
            <a:extLst>
              <a:ext uri="{FF2B5EF4-FFF2-40B4-BE49-F238E27FC236}">
                <a16:creationId xmlns:a16="http://schemas.microsoft.com/office/drawing/2014/main" id="{3C594613-4E7E-9344-80F2-E42E681DC1D0}"/>
              </a:ext>
            </a:extLst>
          </p:cNvPr>
          <p:cNvSpPr txBox="1"/>
          <p:nvPr/>
        </p:nvSpPr>
        <p:spPr>
          <a:xfrm>
            <a:off x="967293" y="2010326"/>
            <a:ext cx="1463862"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Engagement</a:t>
            </a:r>
          </a:p>
        </p:txBody>
      </p:sp>
    </p:spTree>
    <p:extLst>
      <p:ext uri="{BB962C8B-B14F-4D97-AF65-F5344CB8AC3E}">
        <p14:creationId xmlns:p14="http://schemas.microsoft.com/office/powerpoint/2010/main" val="2109301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1"/>
          </p:nvPr>
        </p:nvSpPr>
        <p:spPr/>
        <p:txBody>
          <a:bodyPr/>
          <a:lstStyle/>
          <a:p>
            <a:r>
              <a:rPr lang="en-US" dirty="0"/>
              <a:t>Pros and Cons: Explore Pros and Cons</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606079" y="1773378"/>
            <a:ext cx="10573547" cy="4591947"/>
          </a:xfrm>
        </p:spPr>
        <p:txBody>
          <a:bodyPr/>
          <a:lstStyle/>
          <a:p>
            <a:pPr>
              <a:lnSpc>
                <a:spcPct val="100000"/>
              </a:lnSpc>
            </a:pPr>
            <a:r>
              <a:rPr lang="en-US" sz="2000" b="1" dirty="0">
                <a:solidFill>
                  <a:srgbClr val="EC722F"/>
                </a:solidFill>
                <a:cs typeface="Arial" charset="0"/>
              </a:rPr>
              <a:t>Exploring the pros and cons specific to their substance use: </a:t>
            </a:r>
          </a:p>
          <a:p>
            <a:pPr marL="465138" indent="-339725">
              <a:lnSpc>
                <a:spcPct val="100000"/>
              </a:lnSpc>
              <a:buFont typeface="Arial" panose="020B0604020202020204" pitchFamily="34" charset="0"/>
              <a:buChar char="•"/>
            </a:pPr>
            <a:r>
              <a:rPr lang="en-US" sz="2000" dirty="0">
                <a:cs typeface="Arial" charset="0"/>
              </a:rPr>
              <a:t>May help bring ambivalence out into the open. </a:t>
            </a:r>
          </a:p>
          <a:p>
            <a:pPr marL="465138" indent="-339725">
              <a:lnSpc>
                <a:spcPct val="100000"/>
              </a:lnSpc>
              <a:buFont typeface="Arial" panose="020B0604020202020204" pitchFamily="34" charset="0"/>
              <a:buChar char="•"/>
            </a:pPr>
            <a:r>
              <a:rPr lang="en-US" sz="2000" dirty="0">
                <a:cs typeface="Arial" charset="0"/>
              </a:rPr>
              <a:t>Can help the practitioner understand why they are using a particular substance. </a:t>
            </a:r>
          </a:p>
        </p:txBody>
      </p:sp>
      <p:sp>
        <p:nvSpPr>
          <p:cNvPr id="4" name="Rectangle 3">
            <a:extLst>
              <a:ext uri="{FF2B5EF4-FFF2-40B4-BE49-F238E27FC236}">
                <a16:creationId xmlns:a16="http://schemas.microsoft.com/office/drawing/2014/main" id="{16C8F527-6F0E-0943-9387-B86EF01D64C8}"/>
              </a:ext>
            </a:extLst>
          </p:cNvPr>
          <p:cNvSpPr/>
          <p:nvPr/>
        </p:nvSpPr>
        <p:spPr>
          <a:xfrm>
            <a:off x="649970" y="4426751"/>
            <a:ext cx="9180506" cy="1015663"/>
          </a:xfrm>
          <a:prstGeom prst="rect">
            <a:avLst/>
          </a:prstGeom>
        </p:spPr>
        <p:txBody>
          <a:bodyPr wrap="square">
            <a:spAutoFit/>
          </a:bodyPr>
          <a:lstStyle/>
          <a:p>
            <a:pPr>
              <a:spcBef>
                <a:spcPts val="1900"/>
              </a:spcBef>
            </a:pPr>
            <a:r>
              <a:rPr lang="en-US" sz="2000" dirty="0"/>
              <a:t>Asking about </a:t>
            </a:r>
            <a:r>
              <a:rPr lang="en-US" sz="2000" b="1" dirty="0"/>
              <a:t>“not so good things” </a:t>
            </a:r>
            <a:r>
              <a:rPr lang="en-US" sz="2000" dirty="0"/>
              <a:t>about their substance use carries more weight when the adolescent hears their own voice talking and stating the negatives of substance use.</a:t>
            </a:r>
          </a:p>
        </p:txBody>
      </p:sp>
      <p:sp>
        <p:nvSpPr>
          <p:cNvPr id="5" name="Rectangle 4">
            <a:extLst>
              <a:ext uri="{FF2B5EF4-FFF2-40B4-BE49-F238E27FC236}">
                <a16:creationId xmlns:a16="http://schemas.microsoft.com/office/drawing/2014/main" id="{3B5AFA2D-FD0B-2F4B-9C3C-C7EFA1F56F92}"/>
              </a:ext>
            </a:extLst>
          </p:cNvPr>
          <p:cNvSpPr/>
          <p:nvPr/>
        </p:nvSpPr>
        <p:spPr>
          <a:xfrm>
            <a:off x="649970" y="3429000"/>
            <a:ext cx="9180506" cy="707886"/>
          </a:xfrm>
          <a:prstGeom prst="rect">
            <a:avLst/>
          </a:prstGeom>
        </p:spPr>
        <p:txBody>
          <a:bodyPr wrap="square">
            <a:spAutoFit/>
          </a:bodyPr>
          <a:lstStyle/>
          <a:p>
            <a:pPr>
              <a:spcBef>
                <a:spcPts val="1900"/>
              </a:spcBef>
            </a:pPr>
            <a:r>
              <a:rPr lang="en-US" sz="2000" dirty="0"/>
              <a:t>Substance use can be tied to social situations and understanding what they like and don’t like about their use is important. </a:t>
            </a:r>
          </a:p>
        </p:txBody>
      </p:sp>
      <p:sp>
        <p:nvSpPr>
          <p:cNvPr id="10" name="Rectangle 9">
            <a:extLst>
              <a:ext uri="{FF2B5EF4-FFF2-40B4-BE49-F238E27FC236}">
                <a16:creationId xmlns:a16="http://schemas.microsoft.com/office/drawing/2014/main" id="{2B7D61A0-FCF5-E54E-B73A-F0BC037F1B50}"/>
              </a:ext>
            </a:extLst>
          </p:cNvPr>
          <p:cNvSpPr/>
          <p:nvPr/>
        </p:nvSpPr>
        <p:spPr>
          <a:xfrm>
            <a:off x="649970" y="5744488"/>
            <a:ext cx="8548454" cy="707886"/>
          </a:xfrm>
          <a:prstGeom prst="rect">
            <a:avLst/>
          </a:prstGeom>
        </p:spPr>
        <p:txBody>
          <a:bodyPr wrap="square">
            <a:spAutoFit/>
          </a:bodyPr>
          <a:lstStyle/>
          <a:p>
            <a:pPr>
              <a:spcBef>
                <a:spcPts val="1900"/>
              </a:spcBef>
            </a:pPr>
            <a:r>
              <a:rPr lang="en-US" sz="2000" dirty="0"/>
              <a:t>The practitioner should ask them about their use and what they like and don’t like about that specific substance. </a:t>
            </a:r>
          </a:p>
        </p:txBody>
      </p:sp>
      <p:sp>
        <p:nvSpPr>
          <p:cNvPr id="8" name="Circle">
            <a:extLst>
              <a:ext uri="{FF2B5EF4-FFF2-40B4-BE49-F238E27FC236}">
                <a16:creationId xmlns:a16="http://schemas.microsoft.com/office/drawing/2014/main" id="{83839A73-C9FF-9442-B3B0-7B21664592F8}"/>
              </a:ext>
            </a:extLst>
          </p:cNvPr>
          <p:cNvSpPr/>
          <p:nvPr/>
        </p:nvSpPr>
        <p:spPr>
          <a:xfrm>
            <a:off x="9995435" y="4714042"/>
            <a:ext cx="1651284" cy="1651283"/>
          </a:xfrm>
          <a:prstGeom prst="ellipse">
            <a:avLst/>
          </a:prstGeom>
          <a:solidFill>
            <a:srgbClr val="EC722F"/>
          </a:solidFill>
          <a:ln w="12700">
            <a:miter lim="400000"/>
          </a:ln>
        </p:spPr>
        <p:txBody>
          <a:bodyPr lIns="25400" tIns="25400" rIns="25400" bIns="25400" anchor="ctr"/>
          <a:lstStyle/>
          <a:p>
            <a:pPr algn="ctr">
              <a:defRPr sz="3200">
                <a:solidFill>
                  <a:srgbClr val="FFFFFF"/>
                </a:solidFill>
              </a:defRPr>
            </a:pPr>
            <a:endParaRPr sz="1600"/>
          </a:p>
        </p:txBody>
      </p:sp>
      <p:sp>
        <p:nvSpPr>
          <p:cNvPr id="9" name="Circle">
            <a:extLst>
              <a:ext uri="{FF2B5EF4-FFF2-40B4-BE49-F238E27FC236}">
                <a16:creationId xmlns:a16="http://schemas.microsoft.com/office/drawing/2014/main" id="{1630CC18-51D4-C442-B162-C326D3980FB3}"/>
              </a:ext>
            </a:extLst>
          </p:cNvPr>
          <p:cNvSpPr/>
          <p:nvPr/>
        </p:nvSpPr>
        <p:spPr>
          <a:xfrm>
            <a:off x="10205132" y="4923738"/>
            <a:ext cx="1231892" cy="1231891"/>
          </a:xfrm>
          <a:prstGeom prst="ellipse">
            <a:avLst/>
          </a:prstGeom>
          <a:solidFill>
            <a:srgbClr val="FFFFFF"/>
          </a:solidFill>
          <a:ln w="12700">
            <a:miter lim="400000"/>
          </a:ln>
        </p:spPr>
        <p:txBody>
          <a:bodyPr lIns="25400" tIns="25400" rIns="25400" bIns="25400" anchor="ctr"/>
          <a:lstStyle/>
          <a:p>
            <a:pPr algn="ctr">
              <a:defRPr sz="3200">
                <a:solidFill>
                  <a:srgbClr val="FFFFFF"/>
                </a:solidFill>
              </a:defRPr>
            </a:pPr>
            <a:endParaRPr sz="1600"/>
          </a:p>
        </p:txBody>
      </p:sp>
      <p:pic>
        <p:nvPicPr>
          <p:cNvPr id="3" name="Graphic 2" descr="Scales of justice outline">
            <a:extLst>
              <a:ext uri="{FF2B5EF4-FFF2-40B4-BE49-F238E27FC236}">
                <a16:creationId xmlns:a16="http://schemas.microsoft.com/office/drawing/2014/main" id="{0DD69DC8-36C2-4842-97C5-71F2D87E1F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9597" y="5128203"/>
            <a:ext cx="822960" cy="822960"/>
          </a:xfrm>
          <a:prstGeom prst="rect">
            <a:avLst/>
          </a:prstGeom>
        </p:spPr>
      </p:pic>
    </p:spTree>
    <p:extLst>
      <p:ext uri="{BB962C8B-B14F-4D97-AF65-F5344CB8AC3E}">
        <p14:creationId xmlns:p14="http://schemas.microsoft.com/office/powerpoint/2010/main" val="747856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999985"/>
            <a:ext cx="10604450" cy="412835"/>
          </a:xfrm>
        </p:spPr>
        <p:txBody>
          <a:bodyPr/>
          <a:lstStyle/>
          <a:p>
            <a:pPr algn="l"/>
            <a:r>
              <a:rPr lang="en-US" altLang="ja-JP" sz="2400" u="sng" dirty="0">
                <a:ea typeface="ＭＳ Ｐゴシック"/>
                <a:cs typeface="Arial"/>
              </a:rPr>
              <a:t>Examples of pros</a:t>
            </a:r>
            <a:r>
              <a:rPr lang="en-US" altLang="ja-JP" sz="2400" dirty="0">
                <a:ea typeface="ＭＳ Ｐゴシック"/>
                <a:cs typeface="Arial"/>
              </a:rPr>
              <a:t>:</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089" y="2948365"/>
            <a:ext cx="10149836"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“I’d like to understand more about your use of (X). What do you enjoy about (X)?”</a:t>
            </a:r>
          </a:p>
        </p:txBody>
      </p:sp>
      <p:sp>
        <p:nvSpPr>
          <p:cNvPr id="6" name="Text Placeholder 3">
            <a:extLst>
              <a:ext uri="{FF2B5EF4-FFF2-40B4-BE49-F238E27FC236}">
                <a16:creationId xmlns:a16="http://schemas.microsoft.com/office/drawing/2014/main" id="{89C4C031-CF2A-5540-A8BF-EA91950473B1}"/>
              </a:ext>
            </a:extLst>
          </p:cNvPr>
          <p:cNvSpPr txBox="1">
            <a:spLocks/>
          </p:cNvSpPr>
          <p:nvPr/>
        </p:nvSpPr>
        <p:spPr>
          <a:xfrm>
            <a:off x="1515288" y="4381767"/>
            <a:ext cx="9692639" cy="555990"/>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“I’m curious, what do you enjoy about smoking marijuana?”</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6" y="641493"/>
            <a:ext cx="10604449"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Pros and Cons: Explore Pros and Cons (cont.)</a:t>
            </a:r>
          </a:p>
        </p:txBody>
      </p:sp>
      <p:sp>
        <p:nvSpPr>
          <p:cNvPr id="8" name="Text Placeholder 3">
            <a:extLst>
              <a:ext uri="{FF2B5EF4-FFF2-40B4-BE49-F238E27FC236}">
                <a16:creationId xmlns:a16="http://schemas.microsoft.com/office/drawing/2014/main" id="{4F82A63C-39DF-D649-9633-E3470B5D723C}"/>
              </a:ext>
            </a:extLst>
          </p:cNvPr>
          <p:cNvSpPr txBox="1">
            <a:spLocks/>
          </p:cNvSpPr>
          <p:nvPr/>
        </p:nvSpPr>
        <p:spPr>
          <a:xfrm>
            <a:off x="2412903" y="5426048"/>
            <a:ext cx="8523802" cy="555990"/>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“I’m curious, what do you enjoy about taking opioids?”</a:t>
            </a:r>
          </a:p>
        </p:txBody>
      </p:sp>
    </p:spTree>
    <p:extLst>
      <p:ext uri="{BB962C8B-B14F-4D97-AF65-F5344CB8AC3E}">
        <p14:creationId xmlns:p14="http://schemas.microsoft.com/office/powerpoint/2010/main" val="2673782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688881"/>
            <a:ext cx="10604450" cy="412835"/>
          </a:xfrm>
        </p:spPr>
        <p:txBody>
          <a:bodyPr/>
          <a:lstStyle/>
          <a:p>
            <a:pPr algn="l"/>
            <a:r>
              <a:rPr lang="en-US" altLang="ja-JP" sz="2400" u="sng" dirty="0">
                <a:ea typeface="ＭＳ Ｐゴシック"/>
                <a:cs typeface="Arial"/>
              </a:rPr>
              <a:t>Examples of cons</a:t>
            </a:r>
            <a:r>
              <a:rPr lang="en-US" altLang="ja-JP" sz="2400" dirty="0">
                <a:ea typeface="ＭＳ Ｐゴシック"/>
                <a:cs typeface="Arial"/>
              </a:rPr>
              <a:t>:</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603477" y="2575772"/>
            <a:ext cx="10149838"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“What is ‘not so good' about your use of (X)? What else?”</a:t>
            </a:r>
          </a:p>
        </p:txBody>
      </p:sp>
      <p:sp>
        <p:nvSpPr>
          <p:cNvPr id="6" name="Text Placeholder 3">
            <a:extLst>
              <a:ext uri="{FF2B5EF4-FFF2-40B4-BE49-F238E27FC236}">
                <a16:creationId xmlns:a16="http://schemas.microsoft.com/office/drawing/2014/main" id="{89C4C031-CF2A-5540-A8BF-EA91950473B1}"/>
              </a:ext>
            </a:extLst>
          </p:cNvPr>
          <p:cNvSpPr txBox="1">
            <a:spLocks/>
          </p:cNvSpPr>
          <p:nvPr/>
        </p:nvSpPr>
        <p:spPr>
          <a:xfrm>
            <a:off x="922785" y="3354399"/>
            <a:ext cx="10761214" cy="555990"/>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“I’m curious if there is anything you don’t enjoy about drinking alcohol?”</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6" y="641493"/>
            <a:ext cx="10942529"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Pros and Cons: Explore Pros and Cons (cont.)</a:t>
            </a:r>
          </a:p>
        </p:txBody>
      </p:sp>
      <p:sp>
        <p:nvSpPr>
          <p:cNvPr id="8" name="Text Placeholder 3">
            <a:extLst>
              <a:ext uri="{FF2B5EF4-FFF2-40B4-BE49-F238E27FC236}">
                <a16:creationId xmlns:a16="http://schemas.microsoft.com/office/drawing/2014/main" id="{4F82A63C-39DF-D649-9633-E3470B5D723C}"/>
              </a:ext>
            </a:extLst>
          </p:cNvPr>
          <p:cNvSpPr txBox="1">
            <a:spLocks/>
          </p:cNvSpPr>
          <p:nvPr/>
        </p:nvSpPr>
        <p:spPr>
          <a:xfrm>
            <a:off x="1217013" y="4174597"/>
            <a:ext cx="9503326" cy="555990"/>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“I’m also curious if there is anything you don’t like about vaping marijuana?”</a:t>
            </a:r>
          </a:p>
        </p:txBody>
      </p:sp>
      <p:sp>
        <p:nvSpPr>
          <p:cNvPr id="9" name="Text Placeholder 3">
            <a:extLst>
              <a:ext uri="{FF2B5EF4-FFF2-40B4-BE49-F238E27FC236}">
                <a16:creationId xmlns:a16="http://schemas.microsoft.com/office/drawing/2014/main" id="{08E97712-5CB2-474F-8E1D-2D7BA76A4249}"/>
              </a:ext>
            </a:extLst>
          </p:cNvPr>
          <p:cNvSpPr txBox="1">
            <a:spLocks/>
          </p:cNvSpPr>
          <p:nvPr/>
        </p:nvSpPr>
        <p:spPr>
          <a:xfrm>
            <a:off x="1507293" y="5247156"/>
            <a:ext cx="9862550" cy="555990"/>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“What are the less desirable things about your use of [x], like getting into trouble with your mom or being late for class because of not feeling well?”</a:t>
            </a:r>
          </a:p>
        </p:txBody>
      </p:sp>
    </p:spTree>
    <p:extLst>
      <p:ext uri="{BB962C8B-B14F-4D97-AF65-F5344CB8AC3E}">
        <p14:creationId xmlns:p14="http://schemas.microsoft.com/office/powerpoint/2010/main" val="1075595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532696" y="705973"/>
            <a:ext cx="9041933" cy="591244"/>
          </a:xfrm>
        </p:spPr>
        <p:txBody>
          <a:bodyPr/>
          <a:lstStyle/>
          <a:p>
            <a:r>
              <a:rPr lang="en-US" dirty="0"/>
              <a:t>Pros and Cons: Explore Pros and Cons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1" y="1597467"/>
            <a:ext cx="9388506" cy="936076"/>
          </a:xfrm>
        </p:spPr>
        <p:txBody>
          <a:bodyPr/>
          <a:lstStyle/>
          <a:p>
            <a:pPr>
              <a:lnSpc>
                <a:spcPct val="100000"/>
              </a:lnSpc>
            </a:pPr>
            <a:r>
              <a:rPr lang="en-US" sz="2200" b="1" dirty="0"/>
              <a:t>If no cons, </a:t>
            </a:r>
            <a:r>
              <a:rPr lang="en-US" sz="2200" dirty="0"/>
              <a:t>explore experiences associated with substance use mentioned during the screening. </a:t>
            </a:r>
          </a:p>
          <a:p>
            <a:pPr>
              <a:lnSpc>
                <a:spcPct val="100000"/>
              </a:lnSpc>
            </a:pPr>
            <a:endParaRPr lang="en-US" sz="2200" dirty="0"/>
          </a:p>
          <a:p>
            <a:pPr>
              <a:lnSpc>
                <a:spcPct val="100000"/>
              </a:lnSpc>
            </a:pPr>
            <a:r>
              <a:rPr lang="en-US" sz="2200" dirty="0"/>
              <a:t>For example, if the adolescent answered “yes” to the CAR and RELAX questions on the CRAFFT screening, the practitioner could say: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907323" y="3935863"/>
            <a:ext cx="8254163" cy="733425"/>
          </a:xfrm>
        </p:spPr>
        <p:txBody>
          <a:bodyPr/>
          <a:lstStyle/>
          <a:p>
            <a:pPr indent="0">
              <a:lnSpc>
                <a:spcPct val="100000"/>
              </a:lnSpc>
              <a:buNone/>
            </a:pPr>
            <a:r>
              <a:rPr lang="en-US" sz="2200" i="1" dirty="0">
                <a:solidFill>
                  <a:srgbClr val="EC722F"/>
                </a:solidFill>
              </a:rPr>
              <a:t>“You mentioned on your health screen that you’ve driven or ridden in a CAR by someone who had been using alcohol or drugs. Can you tell me more about that situation?”</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452739" y="3941586"/>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361906" y="5333473"/>
            <a:ext cx="8016575"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“You mentioned on your health screen that you have used alcohol or drugs to RELAX, feel better about yourself, or fit in. Can you tell me more about that?”</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907323" y="5363027"/>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20725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785135"/>
            <a:ext cx="10604450" cy="412835"/>
          </a:xfrm>
        </p:spPr>
        <p:txBody>
          <a:bodyPr/>
          <a:lstStyle/>
          <a:p>
            <a:pPr algn="l"/>
            <a:r>
              <a:rPr lang="en-US" altLang="ja-JP" sz="2400" u="sng" dirty="0">
                <a:ea typeface="ＭＳ Ｐゴシック"/>
                <a:cs typeface="Arial"/>
              </a:rPr>
              <a:t>Reflect back what you heard: </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9543" y="2699327"/>
            <a:ext cx="9693772" cy="1162607"/>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“So, on the one hand, it sounds like smoking marijuana helps you feel less anxious and sleep better. On the other hand, it has made you feel more tired in the morning and caused you to be late to class.”</a:t>
            </a:r>
          </a:p>
        </p:txBody>
      </p:sp>
      <p:sp>
        <p:nvSpPr>
          <p:cNvPr id="6" name="Text Placeholder 3">
            <a:extLst>
              <a:ext uri="{FF2B5EF4-FFF2-40B4-BE49-F238E27FC236}">
                <a16:creationId xmlns:a16="http://schemas.microsoft.com/office/drawing/2014/main" id="{89C4C031-CF2A-5540-A8BF-EA91950473B1}"/>
              </a:ext>
            </a:extLst>
          </p:cNvPr>
          <p:cNvSpPr txBox="1">
            <a:spLocks/>
          </p:cNvSpPr>
          <p:nvPr/>
        </p:nvSpPr>
        <p:spPr>
          <a:xfrm>
            <a:off x="1514154" y="4642922"/>
            <a:ext cx="9693772" cy="1351473"/>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“So, on the one hand, it sounds like using opioids helps you feel relaxed and have less worries. On the other hand, you’ve been having more cravings, can’t think as clearly, and you’re having stomach pains.”</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6" y="641493"/>
            <a:ext cx="10604449"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Pros and Cons: Explore Pros and Cons (cont.)</a:t>
            </a:r>
          </a:p>
        </p:txBody>
      </p:sp>
    </p:spTree>
    <p:extLst>
      <p:ext uri="{BB962C8B-B14F-4D97-AF65-F5344CB8AC3E}">
        <p14:creationId xmlns:p14="http://schemas.microsoft.com/office/powerpoint/2010/main" val="414932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12AADD-B07F-46D7-A5E1-D8838D8528B2}"/>
              </a:ext>
            </a:extLst>
          </p:cNvPr>
          <p:cNvSpPr>
            <a:spLocks noGrp="1"/>
          </p:cNvSpPr>
          <p:nvPr>
            <p:ph type="body" sz="quarter" idx="11"/>
          </p:nvPr>
        </p:nvSpPr>
        <p:spPr>
          <a:xfrm>
            <a:off x="3038474" y="1139804"/>
            <a:ext cx="6115049" cy="676296"/>
          </a:xfrm>
        </p:spPr>
        <p:txBody>
          <a:bodyPr/>
          <a:lstStyle/>
          <a:p>
            <a:r>
              <a:rPr lang="en-US" dirty="0">
                <a:latin typeface="Century Gothic" panose="020B0502020202020204" pitchFamily="34" charset="0"/>
              </a:rPr>
              <a:t>Curriculum Produced by:</a:t>
            </a:r>
          </a:p>
          <a:p>
            <a:endParaRPr lang="en-US" dirty="0"/>
          </a:p>
          <a:p>
            <a:endParaRPr lang="en-US" dirty="0"/>
          </a:p>
        </p:txBody>
      </p:sp>
      <p:pic>
        <p:nvPicPr>
          <p:cNvPr id="6" name="Picture 5">
            <a:extLst>
              <a:ext uri="{FF2B5EF4-FFF2-40B4-BE49-F238E27FC236}">
                <a16:creationId xmlns:a16="http://schemas.microsoft.com/office/drawing/2014/main" id="{7E1CC4B4-3FBC-442E-AC17-F51CB9CD08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581" y="2711450"/>
            <a:ext cx="9988837" cy="1435100"/>
          </a:xfrm>
          <a:prstGeom prst="rect">
            <a:avLst/>
          </a:prstGeom>
        </p:spPr>
      </p:pic>
    </p:spTree>
    <p:extLst>
      <p:ext uri="{BB962C8B-B14F-4D97-AF65-F5344CB8AC3E}">
        <p14:creationId xmlns:p14="http://schemas.microsoft.com/office/powerpoint/2010/main" val="3265085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Pros and Cons: Use Reflective Listening</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1087104" y="3648882"/>
            <a:ext cx="10204418" cy="3030918"/>
          </a:xfrm>
        </p:spPr>
        <p:txBody>
          <a:bodyPr/>
          <a:lstStyle/>
          <a:p>
            <a:pPr>
              <a:spcBef>
                <a:spcPts val="2700"/>
              </a:spcBef>
            </a:pPr>
            <a:r>
              <a:rPr lang="en-US" sz="1800" dirty="0"/>
              <a:t>Respond to the adolescent with a statement that reflects what the adolescent has said.  </a:t>
            </a:r>
          </a:p>
          <a:p>
            <a:pPr>
              <a:spcBef>
                <a:spcPts val="2700"/>
              </a:spcBef>
            </a:pPr>
            <a:r>
              <a:rPr lang="en-US" sz="1800" dirty="0"/>
              <a:t>It is especially important to use reflective listening after an adolescent responds to an open-ended question. </a:t>
            </a:r>
          </a:p>
          <a:p>
            <a:pPr>
              <a:spcBef>
                <a:spcPts val="2700"/>
              </a:spcBef>
            </a:pPr>
            <a:r>
              <a:rPr lang="en-US" sz="1800" dirty="0"/>
              <a:t>Be wary of falling into the question-answer trap which can make the adolescent defensive.  </a:t>
            </a:r>
          </a:p>
          <a:p>
            <a:pPr>
              <a:spcBef>
                <a:spcPts val="2700"/>
              </a:spcBef>
            </a:pPr>
            <a:r>
              <a:rPr lang="en-US" sz="1800" dirty="0"/>
              <a:t>This skill demonstrates that you are listening and provides an opportunity to clarify your understanding of what the adolescent has conveyed. </a:t>
            </a:r>
          </a:p>
        </p:txBody>
      </p:sp>
      <p:grpSp>
        <p:nvGrpSpPr>
          <p:cNvPr id="8" name="Group 7">
            <a:extLst>
              <a:ext uri="{FF2B5EF4-FFF2-40B4-BE49-F238E27FC236}">
                <a16:creationId xmlns:a16="http://schemas.microsoft.com/office/drawing/2014/main" id="{E2386F0E-18D0-794F-9883-14CF97C4843A}"/>
              </a:ext>
            </a:extLst>
          </p:cNvPr>
          <p:cNvGrpSpPr/>
          <p:nvPr/>
        </p:nvGrpSpPr>
        <p:grpSpPr>
          <a:xfrm>
            <a:off x="757956" y="3688371"/>
            <a:ext cx="181902" cy="180130"/>
            <a:chOff x="9979025" y="5899150"/>
            <a:chExt cx="488950" cy="484187"/>
          </a:xfrm>
        </p:grpSpPr>
        <p:sp>
          <p:nvSpPr>
            <p:cNvPr id="9" name="Freeform: Shape 30">
              <a:extLst>
                <a:ext uri="{FF2B5EF4-FFF2-40B4-BE49-F238E27FC236}">
                  <a16:creationId xmlns:a16="http://schemas.microsoft.com/office/drawing/2014/main" id="{5976F4A0-62BF-5949-825F-EFEAEAFDFBA6}"/>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28">
              <a:extLst>
                <a:ext uri="{FF2B5EF4-FFF2-40B4-BE49-F238E27FC236}">
                  <a16:creationId xmlns:a16="http://schemas.microsoft.com/office/drawing/2014/main" id="{BD1B1778-894B-8744-9553-EF8105E5CD5A}"/>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3B3102EE-C756-8F47-9D8D-304CC1E45552}"/>
              </a:ext>
            </a:extLst>
          </p:cNvPr>
          <p:cNvGrpSpPr/>
          <p:nvPr/>
        </p:nvGrpSpPr>
        <p:grpSpPr>
          <a:xfrm>
            <a:off x="757647" y="4328873"/>
            <a:ext cx="181902" cy="180130"/>
            <a:chOff x="9979025" y="5899150"/>
            <a:chExt cx="488950" cy="484187"/>
          </a:xfrm>
        </p:grpSpPr>
        <p:sp>
          <p:nvSpPr>
            <p:cNvPr id="12" name="Freeform: Shape 30">
              <a:extLst>
                <a:ext uri="{FF2B5EF4-FFF2-40B4-BE49-F238E27FC236}">
                  <a16:creationId xmlns:a16="http://schemas.microsoft.com/office/drawing/2014/main" id="{F3D13C4A-3936-3C40-A43D-DC3819C3786A}"/>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28">
              <a:extLst>
                <a:ext uri="{FF2B5EF4-FFF2-40B4-BE49-F238E27FC236}">
                  <a16:creationId xmlns:a16="http://schemas.microsoft.com/office/drawing/2014/main" id="{47CEC711-4058-E447-87EB-F5E91459F3BE}"/>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5E611DEE-6A09-3B40-8017-44E15954F4BC}"/>
              </a:ext>
            </a:extLst>
          </p:cNvPr>
          <p:cNvGrpSpPr/>
          <p:nvPr/>
        </p:nvGrpSpPr>
        <p:grpSpPr>
          <a:xfrm>
            <a:off x="757647" y="5845793"/>
            <a:ext cx="181902" cy="180130"/>
            <a:chOff x="9979025" y="5899150"/>
            <a:chExt cx="488950" cy="484187"/>
          </a:xfrm>
        </p:grpSpPr>
        <p:sp>
          <p:nvSpPr>
            <p:cNvPr id="15" name="Freeform: Shape 45">
              <a:extLst>
                <a:ext uri="{FF2B5EF4-FFF2-40B4-BE49-F238E27FC236}">
                  <a16:creationId xmlns:a16="http://schemas.microsoft.com/office/drawing/2014/main" id="{C17D82B5-8BCD-CC4D-BC6D-92F454E9085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46">
              <a:extLst>
                <a:ext uri="{FF2B5EF4-FFF2-40B4-BE49-F238E27FC236}">
                  <a16:creationId xmlns:a16="http://schemas.microsoft.com/office/drawing/2014/main" id="{2116A1F0-C8B2-E944-8431-D0E65EBB861D}"/>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8" name="Rectangle 17">
            <a:extLst>
              <a:ext uri="{FF2B5EF4-FFF2-40B4-BE49-F238E27FC236}">
                <a16:creationId xmlns:a16="http://schemas.microsoft.com/office/drawing/2014/main" id="{75D8D157-C88C-EC49-8FD1-3A991CC5957B}"/>
              </a:ext>
            </a:extLst>
          </p:cNvPr>
          <p:cNvSpPr/>
          <p:nvPr/>
        </p:nvSpPr>
        <p:spPr>
          <a:xfrm>
            <a:off x="1497396" y="1932440"/>
            <a:ext cx="9794126" cy="1142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CuadroTexto 351">
            <a:extLst>
              <a:ext uri="{FF2B5EF4-FFF2-40B4-BE49-F238E27FC236}">
                <a16:creationId xmlns:a16="http://schemas.microsoft.com/office/drawing/2014/main" id="{9F1BAAE7-6703-C141-A96C-CF1BC4B3D8E7}"/>
              </a:ext>
            </a:extLst>
          </p:cNvPr>
          <p:cNvSpPr txBox="1"/>
          <p:nvPr/>
        </p:nvSpPr>
        <p:spPr>
          <a:xfrm>
            <a:off x="2508017" y="2296168"/>
            <a:ext cx="8861078" cy="430887"/>
          </a:xfrm>
          <a:prstGeom prst="rect">
            <a:avLst/>
          </a:prstGeom>
          <a:noFill/>
        </p:spPr>
        <p:txBody>
          <a:bodyPr wrap="square" rtlCol="0">
            <a:spAutoFit/>
          </a:bodyPr>
          <a:lstStyle/>
          <a:p>
            <a:r>
              <a:rPr lang="en-US" sz="2200" dirty="0"/>
              <a:t>Reflective listening is a core Motivational Interviewing (MI) skill.</a:t>
            </a:r>
          </a:p>
        </p:txBody>
      </p:sp>
      <p:grpSp>
        <p:nvGrpSpPr>
          <p:cNvPr id="23" name="Group 22">
            <a:extLst>
              <a:ext uri="{FF2B5EF4-FFF2-40B4-BE49-F238E27FC236}">
                <a16:creationId xmlns:a16="http://schemas.microsoft.com/office/drawing/2014/main" id="{B2504B96-A394-A04D-9873-F1DD07B38FBE}"/>
              </a:ext>
            </a:extLst>
          </p:cNvPr>
          <p:cNvGrpSpPr/>
          <p:nvPr/>
        </p:nvGrpSpPr>
        <p:grpSpPr>
          <a:xfrm>
            <a:off x="759864" y="5226683"/>
            <a:ext cx="181902" cy="180130"/>
            <a:chOff x="9979025" y="5899150"/>
            <a:chExt cx="488950" cy="484187"/>
          </a:xfrm>
        </p:grpSpPr>
        <p:sp>
          <p:nvSpPr>
            <p:cNvPr id="24" name="Freeform: Shape 30">
              <a:extLst>
                <a:ext uri="{FF2B5EF4-FFF2-40B4-BE49-F238E27FC236}">
                  <a16:creationId xmlns:a16="http://schemas.microsoft.com/office/drawing/2014/main" id="{0021E349-8075-5F4A-B849-16D1C7F4F11A}"/>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8">
              <a:extLst>
                <a:ext uri="{FF2B5EF4-FFF2-40B4-BE49-F238E27FC236}">
                  <a16:creationId xmlns:a16="http://schemas.microsoft.com/office/drawing/2014/main" id="{B848ECF3-D1A9-D74D-AE1E-866A87B2912E}"/>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Circle">
            <a:extLst>
              <a:ext uri="{FF2B5EF4-FFF2-40B4-BE49-F238E27FC236}">
                <a16:creationId xmlns:a16="http://schemas.microsoft.com/office/drawing/2014/main" id="{426C6432-0B62-FC44-9ED0-CEE4FDC53C99}"/>
              </a:ext>
            </a:extLst>
          </p:cNvPr>
          <p:cNvSpPr/>
          <p:nvPr/>
        </p:nvSpPr>
        <p:spPr>
          <a:xfrm>
            <a:off x="554840" y="1659373"/>
            <a:ext cx="1651284" cy="1651283"/>
          </a:xfrm>
          <a:prstGeom prst="ellipse">
            <a:avLst/>
          </a:prstGeom>
          <a:solidFill>
            <a:srgbClr val="EC722F"/>
          </a:solidFill>
          <a:ln w="12700">
            <a:miter lim="400000"/>
          </a:ln>
        </p:spPr>
        <p:txBody>
          <a:bodyPr lIns="25400" tIns="25400" rIns="25400" bIns="25400" anchor="ctr"/>
          <a:lstStyle/>
          <a:p>
            <a:pPr algn="ctr">
              <a:defRPr sz="3200">
                <a:solidFill>
                  <a:srgbClr val="FFFFFF"/>
                </a:solidFill>
              </a:defRPr>
            </a:pPr>
            <a:endParaRPr sz="1600"/>
          </a:p>
        </p:txBody>
      </p:sp>
      <p:sp>
        <p:nvSpPr>
          <p:cNvPr id="22" name="Circle">
            <a:extLst>
              <a:ext uri="{FF2B5EF4-FFF2-40B4-BE49-F238E27FC236}">
                <a16:creationId xmlns:a16="http://schemas.microsoft.com/office/drawing/2014/main" id="{D7C98C5D-CCA3-344E-85AF-2C1CC3D575FF}"/>
              </a:ext>
            </a:extLst>
          </p:cNvPr>
          <p:cNvSpPr/>
          <p:nvPr/>
        </p:nvSpPr>
        <p:spPr>
          <a:xfrm>
            <a:off x="764537" y="1869069"/>
            <a:ext cx="1231892" cy="1231891"/>
          </a:xfrm>
          <a:prstGeom prst="ellipse">
            <a:avLst/>
          </a:prstGeom>
          <a:solidFill>
            <a:srgbClr val="FFFFFF"/>
          </a:solidFill>
          <a:ln w="12700">
            <a:miter lim="400000"/>
          </a:ln>
        </p:spPr>
        <p:txBody>
          <a:bodyPr lIns="25400" tIns="25400" rIns="25400" bIns="25400" anchor="ctr"/>
          <a:lstStyle/>
          <a:p>
            <a:pPr algn="ctr">
              <a:defRPr sz="3200">
                <a:solidFill>
                  <a:srgbClr val="FFFFFF"/>
                </a:solidFill>
              </a:defRPr>
            </a:pPr>
            <a:endParaRPr sz="1600"/>
          </a:p>
        </p:txBody>
      </p:sp>
      <p:pic>
        <p:nvPicPr>
          <p:cNvPr id="7" name="Graphic 6" descr="Reflection with solid fill">
            <a:extLst>
              <a:ext uri="{FF2B5EF4-FFF2-40B4-BE49-F238E27FC236}">
                <a16:creationId xmlns:a16="http://schemas.microsoft.com/office/drawing/2014/main" id="{E8190609-D857-E942-8E40-B2684E1F44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002" y="2061513"/>
            <a:ext cx="822960" cy="822960"/>
          </a:xfrm>
          <a:prstGeom prst="rect">
            <a:avLst/>
          </a:prstGeom>
        </p:spPr>
      </p:pic>
    </p:spTree>
    <p:extLst>
      <p:ext uri="{BB962C8B-B14F-4D97-AF65-F5344CB8AC3E}">
        <p14:creationId xmlns:p14="http://schemas.microsoft.com/office/powerpoint/2010/main" val="762849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Pros and Cons: Use Reflective Listening </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671396" y="2022986"/>
            <a:ext cx="10989227" cy="2105056"/>
          </a:xfrm>
        </p:spPr>
        <p:txBody>
          <a:bodyPr/>
          <a:lstStyle/>
          <a:p>
            <a:r>
              <a:rPr lang="en-US" b="1" dirty="0">
                <a:solidFill>
                  <a:srgbClr val="EC722F"/>
                </a:solidFill>
              </a:rPr>
              <a:t>Try to offer an average of 1 or 2 reflections per question. </a:t>
            </a:r>
          </a:p>
          <a:p>
            <a:endParaRPr lang="en-US" sz="1800" dirty="0"/>
          </a:p>
          <a:p>
            <a:r>
              <a:rPr lang="en-US" dirty="0"/>
              <a:t>Reflective statements can vary from a simple repetition of what the adolescent has said to more complex reflections that attempt to continue with the adolescent’s line of thought. </a:t>
            </a:r>
          </a:p>
        </p:txBody>
      </p:sp>
      <p:sp>
        <p:nvSpPr>
          <p:cNvPr id="7" name="Rectangle 6">
            <a:extLst>
              <a:ext uri="{FF2B5EF4-FFF2-40B4-BE49-F238E27FC236}">
                <a16:creationId xmlns:a16="http://schemas.microsoft.com/office/drawing/2014/main" id="{20FD93ED-89B0-5844-8F89-74F5181AB4F7}"/>
              </a:ext>
            </a:extLst>
          </p:cNvPr>
          <p:cNvSpPr/>
          <p:nvPr/>
        </p:nvSpPr>
        <p:spPr>
          <a:xfrm>
            <a:off x="1589810" y="4727957"/>
            <a:ext cx="8768195" cy="1319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CuadroTexto 351">
            <a:extLst>
              <a:ext uri="{FF2B5EF4-FFF2-40B4-BE49-F238E27FC236}">
                <a16:creationId xmlns:a16="http://schemas.microsoft.com/office/drawing/2014/main" id="{F6CCED10-201C-0D42-B35D-6EE570062EE4}"/>
              </a:ext>
            </a:extLst>
          </p:cNvPr>
          <p:cNvSpPr txBox="1"/>
          <p:nvPr/>
        </p:nvSpPr>
        <p:spPr>
          <a:xfrm>
            <a:off x="2079853" y="4973836"/>
            <a:ext cx="8124403" cy="830997"/>
          </a:xfrm>
          <a:prstGeom prst="rect">
            <a:avLst/>
          </a:prstGeom>
          <a:noFill/>
        </p:spPr>
        <p:txBody>
          <a:bodyPr wrap="square" rtlCol="0">
            <a:spAutoFit/>
          </a:bodyPr>
          <a:lstStyle/>
          <a:p>
            <a:r>
              <a:rPr lang="en-US" sz="2400" dirty="0"/>
              <a:t>If it feels like your conversation is repetitive and not progressing, your reflections are probably too simple. </a:t>
            </a:r>
          </a:p>
        </p:txBody>
      </p:sp>
      <p:pic>
        <p:nvPicPr>
          <p:cNvPr id="3" name="Graphic 2" descr="Warning with solid fill">
            <a:extLst>
              <a:ext uri="{FF2B5EF4-FFF2-40B4-BE49-F238E27FC236}">
                <a16:creationId xmlns:a16="http://schemas.microsoft.com/office/drawing/2014/main" id="{3A54CA64-F5C1-EB42-9FA5-D7107BBC63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2043" y="5066170"/>
            <a:ext cx="646331" cy="646331"/>
          </a:xfrm>
          <a:prstGeom prst="rect">
            <a:avLst/>
          </a:prstGeom>
        </p:spPr>
      </p:pic>
    </p:spTree>
    <p:extLst>
      <p:ext uri="{BB962C8B-B14F-4D97-AF65-F5344CB8AC3E}">
        <p14:creationId xmlns:p14="http://schemas.microsoft.com/office/powerpoint/2010/main" val="2623951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Pros and Cons: Reinforce Positives</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1307117" y="1764234"/>
            <a:ext cx="9855529" cy="4591947"/>
          </a:xfrm>
        </p:spPr>
        <p:txBody>
          <a:bodyPr/>
          <a:lstStyle/>
          <a:p>
            <a:pPr>
              <a:spcBef>
                <a:spcPts val="3000"/>
              </a:spcBef>
            </a:pPr>
            <a:r>
              <a:rPr lang="en-US" dirty="0"/>
              <a:t>Accentuate the adolescent’s strengths. </a:t>
            </a:r>
          </a:p>
          <a:p>
            <a:pPr>
              <a:spcBef>
                <a:spcPts val="3000"/>
              </a:spcBef>
            </a:pPr>
            <a:r>
              <a:rPr lang="en-US" dirty="0"/>
              <a:t>Notice and acknowledge the positive in the adolescent’s intentions and actions.  </a:t>
            </a:r>
          </a:p>
          <a:p>
            <a:pPr>
              <a:spcBef>
                <a:spcPts val="3000"/>
              </a:spcBef>
            </a:pPr>
            <a:r>
              <a:rPr lang="en-US" dirty="0"/>
              <a:t>Affirming the adolescent helps with engagement and can increase openness. </a:t>
            </a:r>
          </a:p>
          <a:p>
            <a:pPr>
              <a:spcBef>
                <a:spcPts val="3000"/>
              </a:spcBef>
            </a:pPr>
            <a:r>
              <a:rPr lang="en-US" dirty="0"/>
              <a:t>Ask the adolescent to describe his or her own strengths, successes and good efforts. </a:t>
            </a:r>
          </a:p>
          <a:p>
            <a:pPr>
              <a:spcBef>
                <a:spcPts val="3000"/>
              </a:spcBef>
            </a:pPr>
            <a:r>
              <a:rPr lang="en-US" dirty="0"/>
              <a:t>Affirmation is not equivalent to praise. </a:t>
            </a:r>
          </a:p>
        </p:txBody>
      </p:sp>
      <p:pic>
        <p:nvPicPr>
          <p:cNvPr id="3" name="Graphic 2" descr="Badge Follow with solid fill">
            <a:extLst>
              <a:ext uri="{FF2B5EF4-FFF2-40B4-BE49-F238E27FC236}">
                <a16:creationId xmlns:a16="http://schemas.microsoft.com/office/drawing/2014/main" id="{83D832A5-E465-414F-A261-7D71F13239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396" y="1727340"/>
            <a:ext cx="457200" cy="457200"/>
          </a:xfrm>
          <a:prstGeom prst="rect">
            <a:avLst/>
          </a:prstGeom>
        </p:spPr>
      </p:pic>
      <p:pic>
        <p:nvPicPr>
          <p:cNvPr id="6" name="Graphic 5" descr="Badge Follow with solid fill">
            <a:extLst>
              <a:ext uri="{FF2B5EF4-FFF2-40B4-BE49-F238E27FC236}">
                <a16:creationId xmlns:a16="http://schemas.microsoft.com/office/drawing/2014/main" id="{7DE3FEAA-F3AB-4843-AC22-D0F442647A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396" y="2485138"/>
            <a:ext cx="457200" cy="457200"/>
          </a:xfrm>
          <a:prstGeom prst="rect">
            <a:avLst/>
          </a:prstGeom>
        </p:spPr>
      </p:pic>
      <p:pic>
        <p:nvPicPr>
          <p:cNvPr id="7" name="Graphic 6" descr="Badge Follow with solid fill">
            <a:extLst>
              <a:ext uri="{FF2B5EF4-FFF2-40B4-BE49-F238E27FC236}">
                <a16:creationId xmlns:a16="http://schemas.microsoft.com/office/drawing/2014/main" id="{BB261289-B3B9-D344-837E-587EE74BBC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396" y="3593592"/>
            <a:ext cx="457200" cy="457200"/>
          </a:xfrm>
          <a:prstGeom prst="rect">
            <a:avLst/>
          </a:prstGeom>
        </p:spPr>
      </p:pic>
      <p:pic>
        <p:nvPicPr>
          <p:cNvPr id="8" name="Graphic 7" descr="Badge Follow with solid fill">
            <a:extLst>
              <a:ext uri="{FF2B5EF4-FFF2-40B4-BE49-F238E27FC236}">
                <a16:creationId xmlns:a16="http://schemas.microsoft.com/office/drawing/2014/main" id="{8604B00A-D02B-CC4A-9F82-EC05D9A8DD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396" y="4710686"/>
            <a:ext cx="457200" cy="457200"/>
          </a:xfrm>
          <a:prstGeom prst="rect">
            <a:avLst/>
          </a:prstGeom>
        </p:spPr>
      </p:pic>
      <p:sp>
        <p:nvSpPr>
          <p:cNvPr id="10" name="TextBox 9">
            <a:extLst>
              <a:ext uri="{FF2B5EF4-FFF2-40B4-BE49-F238E27FC236}">
                <a16:creationId xmlns:a16="http://schemas.microsoft.com/office/drawing/2014/main" id="{7264DDC8-6F7B-C247-B48B-1128F7FC4F70}"/>
              </a:ext>
            </a:extLst>
          </p:cNvPr>
          <p:cNvSpPr txBox="1"/>
          <p:nvPr/>
        </p:nvSpPr>
        <p:spPr>
          <a:xfrm>
            <a:off x="653774" y="5664479"/>
            <a:ext cx="492443" cy="707886"/>
          </a:xfrm>
          <a:prstGeom prst="rect">
            <a:avLst/>
          </a:prstGeom>
          <a:noFill/>
        </p:spPr>
        <p:txBody>
          <a:bodyPr wrap="none" rtlCol="0">
            <a:spAutoFit/>
          </a:bodyPr>
          <a:lstStyle/>
          <a:p>
            <a:r>
              <a:rPr lang="en-US" sz="4000" b="1" dirty="0">
                <a:solidFill>
                  <a:srgbClr val="EC722F"/>
                </a:solidFill>
              </a:rPr>
              <a:t>=</a:t>
            </a:r>
          </a:p>
        </p:txBody>
      </p:sp>
      <p:cxnSp>
        <p:nvCxnSpPr>
          <p:cNvPr id="12" name="Straight Connector 11">
            <a:extLst>
              <a:ext uri="{FF2B5EF4-FFF2-40B4-BE49-F238E27FC236}">
                <a16:creationId xmlns:a16="http://schemas.microsoft.com/office/drawing/2014/main" id="{58C4AEB5-34EB-CD42-A578-69F45D908C7F}"/>
              </a:ext>
            </a:extLst>
          </p:cNvPr>
          <p:cNvCxnSpPr>
            <a:cxnSpLocks/>
          </p:cNvCxnSpPr>
          <p:nvPr/>
        </p:nvCxnSpPr>
        <p:spPr>
          <a:xfrm flipV="1">
            <a:off x="708344" y="5881272"/>
            <a:ext cx="383302" cy="27430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9025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Pros and Cons: Reinforce Positives</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1" y="1627944"/>
            <a:ext cx="8925743" cy="427225"/>
          </a:xfrm>
        </p:spPr>
        <p:txBody>
          <a:bodyPr/>
          <a:lstStyle/>
          <a:p>
            <a:pPr>
              <a:lnSpc>
                <a:spcPct val="100000"/>
              </a:lnSpc>
            </a:pPr>
            <a:r>
              <a:rPr lang="en-US" sz="2200" dirty="0">
                <a:cs typeface="Arial" charset="0"/>
              </a:rPr>
              <a:t>Avoid using the word “I” in phrases such as “I am proud of you,” which can come across as parental.</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907322" y="3433325"/>
            <a:ext cx="7008163" cy="440541"/>
          </a:xfrm>
        </p:spPr>
        <p:txBody>
          <a:bodyPr/>
          <a:lstStyle/>
          <a:p>
            <a:pPr indent="0">
              <a:lnSpc>
                <a:spcPct val="100000"/>
              </a:lnSpc>
              <a:buNone/>
            </a:pPr>
            <a:r>
              <a:rPr lang="en-US" sz="2200" i="1" dirty="0">
                <a:solidFill>
                  <a:srgbClr val="EC722F"/>
                </a:solidFill>
              </a:rPr>
              <a:t>“Thank you for meeting with me and arriving early.” </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452739" y="3439048"/>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2955750" y="4206917"/>
            <a:ext cx="8465937" cy="107379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“Even though your test didn’t go as well as you had hoped, you studied hard and even turned down a party in order to focus on your coursework.”</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501167" y="4236471"/>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124621" y="2733741"/>
            <a:ext cx="8925743"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Instead, say:</a:t>
            </a:r>
          </a:p>
        </p:txBody>
      </p:sp>
      <p:sp>
        <p:nvSpPr>
          <p:cNvPr id="13" name="Text Placeholder 17">
            <a:extLst>
              <a:ext uri="{FF2B5EF4-FFF2-40B4-BE49-F238E27FC236}">
                <a16:creationId xmlns:a16="http://schemas.microsoft.com/office/drawing/2014/main" id="{5DB56ECB-6E5C-F640-A9B6-7B55EABC099E}"/>
              </a:ext>
            </a:extLst>
          </p:cNvPr>
          <p:cNvSpPr txBox="1">
            <a:spLocks/>
          </p:cNvSpPr>
          <p:nvPr/>
        </p:nvSpPr>
        <p:spPr>
          <a:xfrm>
            <a:off x="2955749" y="5655322"/>
            <a:ext cx="8925743" cy="440541"/>
          </a:xfrm>
          <a:prstGeom prst="rect">
            <a:avLst/>
          </a:prstGeom>
        </p:spPr>
        <p:txBody>
          <a:bodyPr wrap="square" lIns="0" tIns="0" rIns="0" bIns="0">
            <a:noAutofit/>
          </a:bodyPr>
          <a:lstStyle>
            <a:lvl1pPr marL="0" indent="-91440" algn="l" defTabSz="914400" rtl="0" eaLnBrk="1" latinLnBrk="0" hangingPunct="1">
              <a:lnSpc>
                <a:spcPts val="1700"/>
              </a:lnSpc>
              <a:spcBef>
                <a:spcPts val="600"/>
              </a:spcBef>
              <a:spcAft>
                <a:spcPts val="0"/>
              </a:spcAft>
              <a:buClr>
                <a:schemeClr val="accent1"/>
              </a:buClr>
              <a:buSzPct val="100000"/>
              <a:buFont typeface="Calibri" panose="020F0502020204030204" pitchFamily="34" charset="0"/>
              <a:buChar char=" "/>
              <a:defRPr sz="1200" b="0" kern="1200"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buNone/>
            </a:pPr>
            <a:r>
              <a:rPr lang="en-US" sz="2200" i="1" dirty="0">
                <a:solidFill>
                  <a:srgbClr val="EC722F"/>
                </a:solidFill>
              </a:rPr>
              <a:t>“Thank you for being so open and willing to discuss a difficult subject.”</a:t>
            </a:r>
          </a:p>
        </p:txBody>
      </p:sp>
      <p:grpSp>
        <p:nvGrpSpPr>
          <p:cNvPr id="14" name="Group 13">
            <a:extLst>
              <a:ext uri="{FF2B5EF4-FFF2-40B4-BE49-F238E27FC236}">
                <a16:creationId xmlns:a16="http://schemas.microsoft.com/office/drawing/2014/main" id="{BFFCC226-294F-4E4D-8D56-3BCD5075DF99}"/>
              </a:ext>
            </a:extLst>
          </p:cNvPr>
          <p:cNvGrpSpPr/>
          <p:nvPr/>
        </p:nvGrpSpPr>
        <p:grpSpPr>
          <a:xfrm>
            <a:off x="2501166" y="5661045"/>
            <a:ext cx="181902" cy="180130"/>
            <a:chOff x="9979025" y="5899150"/>
            <a:chExt cx="488950" cy="484187"/>
          </a:xfrm>
        </p:grpSpPr>
        <p:sp>
          <p:nvSpPr>
            <p:cNvPr id="17" name="Freeform: Shape 45">
              <a:extLst>
                <a:ext uri="{FF2B5EF4-FFF2-40B4-BE49-F238E27FC236}">
                  <a16:creationId xmlns:a16="http://schemas.microsoft.com/office/drawing/2014/main" id="{29DB8260-8E5F-7647-8E01-AF4A952B2693}"/>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46">
              <a:extLst>
                <a:ext uri="{FF2B5EF4-FFF2-40B4-BE49-F238E27FC236}">
                  <a16:creationId xmlns:a16="http://schemas.microsoft.com/office/drawing/2014/main" id="{FCF32075-8EE5-1741-9FB3-2F4ED9867C4A}"/>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144561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Pros and Cons: Summarize</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809617" y="2167759"/>
            <a:ext cx="10205713" cy="4197566"/>
          </a:xfrm>
        </p:spPr>
        <p:txBody>
          <a:bodyPr/>
          <a:lstStyle/>
          <a:p>
            <a:pPr algn="ctr">
              <a:spcBef>
                <a:spcPts val="3600"/>
              </a:spcBef>
            </a:pPr>
            <a:r>
              <a:rPr lang="en-US" b="1" dirty="0">
                <a:solidFill>
                  <a:srgbClr val="EC722F"/>
                </a:solidFill>
              </a:rPr>
              <a:t>Summarize the pros and cons of change that the adolescent mentions and make sure to emphasizing both sides equally. </a:t>
            </a:r>
          </a:p>
          <a:p>
            <a:pPr algn="ctr">
              <a:spcBef>
                <a:spcPts val="4200"/>
              </a:spcBef>
            </a:pPr>
            <a:r>
              <a:rPr lang="en-US" dirty="0"/>
              <a:t>By doing so, the adolescent can understand the dilemma and make a decision while maintaining neutrality of the practitioner. </a:t>
            </a:r>
          </a:p>
        </p:txBody>
      </p:sp>
      <p:sp>
        <p:nvSpPr>
          <p:cNvPr id="10" name="AutoShape 40">
            <a:extLst>
              <a:ext uri="{FF2B5EF4-FFF2-40B4-BE49-F238E27FC236}">
                <a16:creationId xmlns:a16="http://schemas.microsoft.com/office/drawing/2014/main" id="{F55BFA3B-886D-E34E-97C5-FBA0B1B44FC5}"/>
              </a:ext>
            </a:extLst>
          </p:cNvPr>
          <p:cNvSpPr>
            <a:spLocks/>
          </p:cNvSpPr>
          <p:nvPr/>
        </p:nvSpPr>
        <p:spPr bwMode="auto">
          <a:xfrm flipH="1">
            <a:off x="2152996" y="4757578"/>
            <a:ext cx="7148545" cy="1204189"/>
          </a:xfrm>
          <a:prstGeom prst="roundRect">
            <a:avLst>
              <a:gd name="adj" fmla="val 50000"/>
            </a:avLst>
          </a:prstGeom>
          <a:noFill/>
          <a:ln w="38100">
            <a:solidFill>
              <a:srgbClr val="032E6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1pPr>
            <a:lvl2pPr marL="742950" indent="-28575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2pPr>
            <a:lvl3pPr marL="11430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3pPr>
            <a:lvl4pPr marL="16002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4pPr>
            <a:lvl5pPr marL="20574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9pPr>
          </a:lstStyle>
          <a:p>
            <a:pPr eaLnBrk="1"/>
            <a:endParaRPr lang="ru-RU" altLang="ru-RU" sz="1000"/>
          </a:p>
        </p:txBody>
      </p:sp>
      <p:sp>
        <p:nvSpPr>
          <p:cNvPr id="11" name="Oval 41">
            <a:extLst>
              <a:ext uri="{FF2B5EF4-FFF2-40B4-BE49-F238E27FC236}">
                <a16:creationId xmlns:a16="http://schemas.microsoft.com/office/drawing/2014/main" id="{BD1D328D-C1A3-6C4F-8FC1-336F292DCE93}"/>
              </a:ext>
            </a:extLst>
          </p:cNvPr>
          <p:cNvSpPr>
            <a:spLocks/>
          </p:cNvSpPr>
          <p:nvPr/>
        </p:nvSpPr>
        <p:spPr bwMode="auto">
          <a:xfrm>
            <a:off x="8212550" y="4872586"/>
            <a:ext cx="974156" cy="974171"/>
          </a:xfrm>
          <a:prstGeom prst="ellipse">
            <a:avLst/>
          </a:prstGeom>
          <a:solidFill>
            <a:srgbClr val="EC722F"/>
          </a:solidFill>
          <a:ln>
            <a:noFill/>
          </a:ln>
          <a:effectLst/>
        </p:spPr>
        <p:txBody>
          <a:bodyPr lIns="19050" tIns="19050" rIns="19050" bIns="19050" anchor="ctr"/>
          <a:lstStyle>
            <a:lvl1pPr>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1pPr>
            <a:lvl2pPr marL="742950" indent="-28575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2pPr>
            <a:lvl3pPr marL="11430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3pPr>
            <a:lvl4pPr marL="16002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4pPr>
            <a:lvl5pPr marL="20574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9pPr>
          </a:lstStyle>
          <a:p>
            <a:pPr eaLnBrk="1"/>
            <a:endParaRPr lang="ru-RU" altLang="ru-RU" sz="1000"/>
          </a:p>
        </p:txBody>
      </p:sp>
      <p:sp>
        <p:nvSpPr>
          <p:cNvPr id="12" name="AutoShape 43">
            <a:extLst>
              <a:ext uri="{FF2B5EF4-FFF2-40B4-BE49-F238E27FC236}">
                <a16:creationId xmlns:a16="http://schemas.microsoft.com/office/drawing/2014/main" id="{C7FD83B2-2D16-194D-91D2-6603F42854D9}"/>
              </a:ext>
            </a:extLst>
          </p:cNvPr>
          <p:cNvSpPr>
            <a:spLocks/>
          </p:cNvSpPr>
          <p:nvPr/>
        </p:nvSpPr>
        <p:spPr bwMode="auto">
          <a:xfrm>
            <a:off x="8414392" y="5147295"/>
            <a:ext cx="570470" cy="424753"/>
          </a:xfrm>
          <a:custGeom>
            <a:avLst/>
            <a:gdLst>
              <a:gd name="T0" fmla="*/ 36856360 w 21600"/>
              <a:gd name="T1" fmla="*/ 20431841 h 21600"/>
              <a:gd name="T2" fmla="*/ 36856360 w 21600"/>
              <a:gd name="T3" fmla="*/ 20431841 h 21600"/>
              <a:gd name="T4" fmla="*/ 36856360 w 21600"/>
              <a:gd name="T5" fmla="*/ 20431841 h 21600"/>
              <a:gd name="T6" fmla="*/ 36856360 w 21600"/>
              <a:gd name="T7" fmla="*/ 204318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69" y="0"/>
                </a:moveTo>
                <a:cubicBezTo>
                  <a:pt x="19483" y="0"/>
                  <a:pt x="19397" y="25"/>
                  <a:pt x="19318" y="75"/>
                </a:cubicBezTo>
                <a:cubicBezTo>
                  <a:pt x="19248" y="124"/>
                  <a:pt x="19188" y="182"/>
                  <a:pt x="19121" y="261"/>
                </a:cubicBezTo>
                <a:cubicBezTo>
                  <a:pt x="19053" y="339"/>
                  <a:pt x="18979" y="439"/>
                  <a:pt x="18880" y="572"/>
                </a:cubicBezTo>
                <a:lnTo>
                  <a:pt x="7533" y="15814"/>
                </a:lnTo>
                <a:lnTo>
                  <a:pt x="2722" y="9352"/>
                </a:lnTo>
                <a:cubicBezTo>
                  <a:pt x="2622" y="9218"/>
                  <a:pt x="2547" y="9117"/>
                  <a:pt x="2480" y="9038"/>
                </a:cubicBezTo>
                <a:cubicBezTo>
                  <a:pt x="2412" y="8958"/>
                  <a:pt x="2352" y="8900"/>
                  <a:pt x="2282" y="8852"/>
                </a:cubicBezTo>
                <a:cubicBezTo>
                  <a:pt x="2203" y="8802"/>
                  <a:pt x="2117" y="8777"/>
                  <a:pt x="2031" y="8777"/>
                </a:cubicBezTo>
                <a:cubicBezTo>
                  <a:pt x="1946" y="8777"/>
                  <a:pt x="1860" y="8802"/>
                  <a:pt x="1781" y="8852"/>
                </a:cubicBezTo>
                <a:cubicBezTo>
                  <a:pt x="1711" y="8900"/>
                  <a:pt x="1651" y="8958"/>
                  <a:pt x="1583" y="9037"/>
                </a:cubicBezTo>
                <a:cubicBezTo>
                  <a:pt x="1516" y="9116"/>
                  <a:pt x="1442" y="9216"/>
                  <a:pt x="1343" y="9349"/>
                </a:cubicBezTo>
                <a:lnTo>
                  <a:pt x="429" y="10576"/>
                </a:lnTo>
                <a:cubicBezTo>
                  <a:pt x="329" y="10710"/>
                  <a:pt x="254" y="10811"/>
                  <a:pt x="195" y="10903"/>
                </a:cubicBezTo>
                <a:cubicBezTo>
                  <a:pt x="135" y="10994"/>
                  <a:pt x="92" y="11075"/>
                  <a:pt x="56" y="11169"/>
                </a:cubicBezTo>
                <a:cubicBezTo>
                  <a:pt x="19" y="11275"/>
                  <a:pt x="0" y="11390"/>
                  <a:pt x="0" y="11504"/>
                </a:cubicBezTo>
                <a:cubicBezTo>
                  <a:pt x="0" y="11619"/>
                  <a:pt x="19" y="11734"/>
                  <a:pt x="56" y="11840"/>
                </a:cubicBezTo>
                <a:cubicBezTo>
                  <a:pt x="92" y="11934"/>
                  <a:pt x="135" y="12015"/>
                  <a:pt x="194" y="12105"/>
                </a:cubicBezTo>
                <a:cubicBezTo>
                  <a:pt x="254" y="12196"/>
                  <a:pt x="328" y="12295"/>
                  <a:pt x="427" y="12428"/>
                </a:cubicBezTo>
                <a:lnTo>
                  <a:pt x="6804" y="20995"/>
                </a:lnTo>
                <a:cubicBezTo>
                  <a:pt x="6904" y="21129"/>
                  <a:pt x="6979" y="21230"/>
                  <a:pt x="7047" y="21309"/>
                </a:cubicBezTo>
                <a:cubicBezTo>
                  <a:pt x="7114" y="21388"/>
                  <a:pt x="7174" y="21446"/>
                  <a:pt x="7244" y="21495"/>
                </a:cubicBezTo>
                <a:cubicBezTo>
                  <a:pt x="7251" y="21499"/>
                  <a:pt x="7258" y="21502"/>
                  <a:pt x="7265" y="21505"/>
                </a:cubicBezTo>
                <a:cubicBezTo>
                  <a:pt x="7272" y="21508"/>
                  <a:pt x="7278" y="21511"/>
                  <a:pt x="7285" y="21515"/>
                </a:cubicBezTo>
                <a:lnTo>
                  <a:pt x="7291" y="21520"/>
                </a:lnTo>
                <a:lnTo>
                  <a:pt x="7297" y="21525"/>
                </a:lnTo>
                <a:cubicBezTo>
                  <a:pt x="7377" y="21575"/>
                  <a:pt x="7462" y="21600"/>
                  <a:pt x="7548" y="21600"/>
                </a:cubicBezTo>
                <a:cubicBezTo>
                  <a:pt x="7633" y="21600"/>
                  <a:pt x="7719" y="21575"/>
                  <a:pt x="7798" y="21525"/>
                </a:cubicBezTo>
                <a:cubicBezTo>
                  <a:pt x="7868" y="21477"/>
                  <a:pt x="7929" y="21419"/>
                  <a:pt x="7996" y="21340"/>
                </a:cubicBezTo>
                <a:cubicBezTo>
                  <a:pt x="8063" y="21261"/>
                  <a:pt x="8137" y="21161"/>
                  <a:pt x="8236" y="21029"/>
                </a:cubicBezTo>
                <a:lnTo>
                  <a:pt x="21171" y="3656"/>
                </a:lnTo>
                <a:cubicBezTo>
                  <a:pt x="21271" y="3522"/>
                  <a:pt x="21346" y="3421"/>
                  <a:pt x="21405" y="3330"/>
                </a:cubicBezTo>
                <a:cubicBezTo>
                  <a:pt x="21465" y="3238"/>
                  <a:pt x="21508" y="3157"/>
                  <a:pt x="21544" y="3063"/>
                </a:cubicBezTo>
                <a:cubicBezTo>
                  <a:pt x="21581" y="2957"/>
                  <a:pt x="21600" y="2842"/>
                  <a:pt x="21600" y="2728"/>
                </a:cubicBezTo>
                <a:cubicBezTo>
                  <a:pt x="21600" y="2613"/>
                  <a:pt x="21581" y="2499"/>
                  <a:pt x="21544" y="2392"/>
                </a:cubicBezTo>
                <a:cubicBezTo>
                  <a:pt x="21508" y="2298"/>
                  <a:pt x="21465" y="2217"/>
                  <a:pt x="21406" y="2127"/>
                </a:cubicBezTo>
                <a:cubicBezTo>
                  <a:pt x="21346" y="2037"/>
                  <a:pt x="21272" y="1937"/>
                  <a:pt x="21173" y="1804"/>
                </a:cubicBezTo>
                <a:lnTo>
                  <a:pt x="20260" y="575"/>
                </a:lnTo>
                <a:cubicBezTo>
                  <a:pt x="20159" y="441"/>
                  <a:pt x="20084" y="340"/>
                  <a:pt x="20017" y="261"/>
                </a:cubicBezTo>
                <a:cubicBezTo>
                  <a:pt x="19949" y="181"/>
                  <a:pt x="19889" y="124"/>
                  <a:pt x="19819" y="75"/>
                </a:cubicBezTo>
                <a:cubicBezTo>
                  <a:pt x="19740" y="25"/>
                  <a:pt x="19654" y="0"/>
                  <a:pt x="19569"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p>
            <a:endParaRPr lang="en-US" sz="900"/>
          </a:p>
        </p:txBody>
      </p:sp>
      <p:sp>
        <p:nvSpPr>
          <p:cNvPr id="13" name="Rectangle 56">
            <a:extLst>
              <a:ext uri="{FF2B5EF4-FFF2-40B4-BE49-F238E27FC236}">
                <a16:creationId xmlns:a16="http://schemas.microsoft.com/office/drawing/2014/main" id="{D711FABC-C1BA-7B44-9FF8-DC227292A45B}"/>
              </a:ext>
            </a:extLst>
          </p:cNvPr>
          <p:cNvSpPr/>
          <p:nvPr/>
        </p:nvSpPr>
        <p:spPr>
          <a:xfrm flipH="1">
            <a:off x="2363335" y="4976134"/>
            <a:ext cx="5789650" cy="769441"/>
          </a:xfrm>
          <a:prstGeom prst="rect">
            <a:avLst/>
          </a:prstGeom>
        </p:spPr>
        <p:txBody>
          <a:bodyPr wrap="square">
            <a:spAutoFit/>
          </a:bodyPr>
          <a:lstStyle/>
          <a:p>
            <a:pPr algn="ctr"/>
            <a:r>
              <a:rPr lang="en-US" sz="2200" i="1" dirty="0">
                <a:solidFill>
                  <a:srgbClr val="EC722F"/>
                </a:solidFill>
                <a:ea typeface="Lato Light" panose="020F0502020204030203" pitchFamily="34" charset="0"/>
                <a:cs typeface="Arial" panose="020B0604020202020204" pitchFamily="34" charset="0"/>
              </a:rPr>
              <a:t>Make sure to check with the adolescent as to the accuracy of the summary. </a:t>
            </a:r>
          </a:p>
        </p:txBody>
      </p:sp>
    </p:spTree>
    <p:extLst>
      <p:ext uri="{BB962C8B-B14F-4D97-AF65-F5344CB8AC3E}">
        <p14:creationId xmlns:p14="http://schemas.microsoft.com/office/powerpoint/2010/main" val="3285468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Pros and Cons: Summarize</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19553" y="2190003"/>
            <a:ext cx="8925743" cy="427225"/>
          </a:xfrm>
        </p:spPr>
        <p:txBody>
          <a:bodyPr/>
          <a:lstStyle/>
          <a:p>
            <a:pPr>
              <a:lnSpc>
                <a:spcPct val="100000"/>
              </a:lnSpc>
            </a:pPr>
            <a:r>
              <a:rPr lang="en-US" dirty="0">
                <a:cs typeface="Arial" charset="0"/>
              </a:rPr>
              <a:t>Start with something like:</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907323" y="3112306"/>
            <a:ext cx="8137973" cy="2945593"/>
          </a:xfrm>
        </p:spPr>
        <p:txBody>
          <a:bodyPr/>
          <a:lstStyle/>
          <a:p>
            <a:pPr indent="0">
              <a:lnSpc>
                <a:spcPct val="100000"/>
              </a:lnSpc>
              <a:spcBef>
                <a:spcPts val="1800"/>
              </a:spcBef>
              <a:buNone/>
            </a:pPr>
            <a:r>
              <a:rPr lang="en-US" sz="2400" i="1" dirty="0">
                <a:solidFill>
                  <a:srgbClr val="EC722F"/>
                </a:solidFill>
              </a:rPr>
              <a:t>“What I have heard so far is… </a:t>
            </a:r>
          </a:p>
          <a:p>
            <a:pPr indent="0">
              <a:lnSpc>
                <a:spcPct val="100000"/>
              </a:lnSpc>
              <a:spcBef>
                <a:spcPts val="1800"/>
              </a:spcBef>
              <a:buNone/>
            </a:pPr>
            <a:r>
              <a:rPr lang="en-US" sz="2400" i="1" dirty="0">
                <a:solidFill>
                  <a:srgbClr val="EC722F"/>
                </a:solidFill>
              </a:rPr>
              <a:t>So on the one hand you said &lt;PROS&gt;, and on the other hand &lt;CONS&gt;. </a:t>
            </a:r>
          </a:p>
          <a:p>
            <a:pPr indent="0">
              <a:lnSpc>
                <a:spcPct val="100000"/>
              </a:lnSpc>
              <a:spcBef>
                <a:spcPts val="1800"/>
              </a:spcBef>
              <a:buNone/>
            </a:pPr>
            <a:r>
              <a:rPr lang="en-US" sz="2400" i="1" dirty="0">
                <a:solidFill>
                  <a:srgbClr val="EC722F"/>
                </a:solidFill>
              </a:rPr>
              <a:t>Did I get that right? </a:t>
            </a:r>
          </a:p>
          <a:p>
            <a:pPr indent="0">
              <a:lnSpc>
                <a:spcPct val="100000"/>
              </a:lnSpc>
              <a:spcBef>
                <a:spcPts val="1800"/>
              </a:spcBef>
              <a:buNone/>
            </a:pPr>
            <a:r>
              <a:rPr lang="en-US" sz="2400" i="1" dirty="0">
                <a:solidFill>
                  <a:srgbClr val="EC722F"/>
                </a:solidFill>
              </a:rPr>
              <a:t>What are your thoughts about this?"</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452739" y="3118030"/>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27352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88A3F-08ED-E042-9BD8-0B653287C502}"/>
              </a:ext>
            </a:extLst>
          </p:cNvPr>
          <p:cNvSpPr>
            <a:spLocks noGrp="1"/>
          </p:cNvSpPr>
          <p:nvPr>
            <p:ph type="body" sz="quarter" idx="11"/>
          </p:nvPr>
        </p:nvSpPr>
        <p:spPr>
          <a:xfrm>
            <a:off x="2542493" y="2047523"/>
            <a:ext cx="7107014" cy="1879900"/>
          </a:xfrm>
        </p:spPr>
        <p:txBody>
          <a:bodyPr/>
          <a:lstStyle/>
          <a:p>
            <a:pPr>
              <a:lnSpc>
                <a:spcPct val="100000"/>
              </a:lnSpc>
            </a:pPr>
            <a:r>
              <a:rPr lang="en-US" sz="6000" i="0" dirty="0"/>
              <a:t>Questions and Comments?</a:t>
            </a:r>
          </a:p>
        </p:txBody>
      </p:sp>
    </p:spTree>
    <p:extLst>
      <p:ext uri="{BB962C8B-B14F-4D97-AF65-F5344CB8AC3E}">
        <p14:creationId xmlns:p14="http://schemas.microsoft.com/office/powerpoint/2010/main" val="3768849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FED7C5-C752-4341-9632-30A39128471B}"/>
              </a:ext>
            </a:extLst>
          </p:cNvPr>
          <p:cNvGrpSpPr/>
          <p:nvPr/>
        </p:nvGrpSpPr>
        <p:grpSpPr>
          <a:xfrm>
            <a:off x="776805" y="3388914"/>
            <a:ext cx="10587591" cy="1937445"/>
            <a:chOff x="747486" y="3181853"/>
            <a:chExt cx="10587591" cy="1937445"/>
          </a:xfrm>
        </p:grpSpPr>
        <p:grpSp>
          <p:nvGrpSpPr>
            <p:cNvPr id="7" name="Group 6">
              <a:extLst>
                <a:ext uri="{FF2B5EF4-FFF2-40B4-BE49-F238E27FC236}">
                  <a16:creationId xmlns:a16="http://schemas.microsoft.com/office/drawing/2014/main" id="{DB0076BD-A1A8-3A46-927D-87EC838F906C}"/>
                </a:ext>
              </a:extLst>
            </p:cNvPr>
            <p:cNvGrpSpPr/>
            <p:nvPr/>
          </p:nvGrpSpPr>
          <p:grpSpPr>
            <a:xfrm>
              <a:off x="747486" y="3793610"/>
              <a:ext cx="7096490" cy="701192"/>
              <a:chOff x="1311966" y="6361043"/>
              <a:chExt cx="18709806" cy="1987827"/>
            </a:xfrm>
          </p:grpSpPr>
          <p:sp>
            <p:nvSpPr>
              <p:cNvPr id="16" name="Chevron 15">
                <a:extLst>
                  <a:ext uri="{FF2B5EF4-FFF2-40B4-BE49-F238E27FC236}">
                    <a16:creationId xmlns:a16="http://schemas.microsoft.com/office/drawing/2014/main" id="{911920ED-30A5-9940-8A13-4B5CA0173989}"/>
                  </a:ext>
                </a:extLst>
              </p:cNvPr>
              <p:cNvSpPr/>
              <p:nvPr/>
            </p:nvSpPr>
            <p:spPr>
              <a:xfrm>
                <a:off x="1311966" y="6361043"/>
                <a:ext cx="5536128" cy="1987827"/>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7" name="Chevron 16">
                <a:extLst>
                  <a:ext uri="{FF2B5EF4-FFF2-40B4-BE49-F238E27FC236}">
                    <a16:creationId xmlns:a16="http://schemas.microsoft.com/office/drawing/2014/main" id="{9D87E60C-46D8-FA4D-80BA-A27570C16510}"/>
                  </a:ext>
                </a:extLst>
              </p:cNvPr>
              <p:cNvSpPr/>
              <p:nvPr/>
            </p:nvSpPr>
            <p:spPr>
              <a:xfrm>
                <a:off x="5362230" y="6361043"/>
                <a:ext cx="5536128" cy="1987827"/>
              </a:xfrm>
              <a:prstGeom prst="chevron">
                <a:avLst/>
              </a:prstGeom>
              <a:solidFill>
                <a:srgbClr val="032E64">
                  <a:alpha val="8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8" name="Chevron 17">
                <a:extLst>
                  <a:ext uri="{FF2B5EF4-FFF2-40B4-BE49-F238E27FC236}">
                    <a16:creationId xmlns:a16="http://schemas.microsoft.com/office/drawing/2014/main" id="{EF382291-ECCD-9C4A-9860-681F06460F95}"/>
                  </a:ext>
                </a:extLst>
              </p:cNvPr>
              <p:cNvSpPr/>
              <p:nvPr/>
            </p:nvSpPr>
            <p:spPr>
              <a:xfrm>
                <a:off x="9885559" y="6361043"/>
                <a:ext cx="5536128" cy="1987827"/>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9" name="Chevron 18">
                <a:extLst>
                  <a:ext uri="{FF2B5EF4-FFF2-40B4-BE49-F238E27FC236}">
                    <a16:creationId xmlns:a16="http://schemas.microsoft.com/office/drawing/2014/main" id="{64D865AF-AF2B-B542-BB59-D9F07862329D}"/>
                  </a:ext>
                </a:extLst>
              </p:cNvPr>
              <p:cNvSpPr/>
              <p:nvPr/>
            </p:nvSpPr>
            <p:spPr>
              <a:xfrm>
                <a:off x="14485644" y="6361043"/>
                <a:ext cx="5536128" cy="1987827"/>
              </a:xfrm>
              <a:prstGeom prst="chevron">
                <a:avLst/>
              </a:prstGeom>
              <a:solidFill>
                <a:srgbClr val="032E64">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dirty="0">
                  <a:solidFill>
                    <a:schemeClr val="tx1"/>
                  </a:solidFill>
                </a:endParaRPr>
              </a:p>
            </p:txBody>
          </p:sp>
        </p:grpSp>
        <p:sp>
          <p:nvSpPr>
            <p:cNvPr id="8" name="Oval 7">
              <a:extLst>
                <a:ext uri="{FF2B5EF4-FFF2-40B4-BE49-F238E27FC236}">
                  <a16:creationId xmlns:a16="http://schemas.microsoft.com/office/drawing/2014/main" id="{C580026D-374C-A843-BC5A-4E373C1CEB3F}"/>
                </a:ext>
              </a:extLst>
            </p:cNvPr>
            <p:cNvSpPr/>
            <p:nvPr/>
          </p:nvSpPr>
          <p:spPr>
            <a:xfrm>
              <a:off x="1331337" y="3793610"/>
              <a:ext cx="677136" cy="701192"/>
            </a:xfrm>
            <a:prstGeom prst="ellipse">
              <a:avLst/>
            </a:prstGeom>
            <a:solidFill>
              <a:srgbClr val="032E6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E7BF54B1-A835-A14C-BC91-8A49CEAA46AF}"/>
                </a:ext>
              </a:extLst>
            </p:cNvPr>
            <p:cNvSpPr/>
            <p:nvPr/>
          </p:nvSpPr>
          <p:spPr>
            <a:xfrm>
              <a:off x="3081150" y="3793610"/>
              <a:ext cx="677136" cy="701192"/>
            </a:xfrm>
            <a:prstGeom prst="ellipse">
              <a:avLst/>
            </a:prstGeom>
            <a:solidFill>
              <a:srgbClr val="032E64">
                <a:alpha val="8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D1BA5FF5-2A13-EB4B-95DD-C2B838C3CB64}"/>
                </a:ext>
              </a:extLst>
            </p:cNvPr>
            <p:cNvSpPr/>
            <p:nvPr/>
          </p:nvSpPr>
          <p:spPr>
            <a:xfrm>
              <a:off x="4694927" y="3793610"/>
              <a:ext cx="677136" cy="701192"/>
            </a:xfrm>
            <a:prstGeom prst="ellipse">
              <a:avLst/>
            </a:prstGeom>
            <a:solidFill>
              <a:schemeClr val="bg2">
                <a:lumMod val="75000"/>
                <a:alpha val="89804"/>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F622DF6F-E1B7-E542-8E89-5E48C58D04A9}"/>
                </a:ext>
              </a:extLst>
            </p:cNvPr>
            <p:cNvSpPr/>
            <p:nvPr/>
          </p:nvSpPr>
          <p:spPr>
            <a:xfrm>
              <a:off x="6433159" y="3793610"/>
              <a:ext cx="677136" cy="701192"/>
            </a:xfrm>
            <a:prstGeom prst="ellipse">
              <a:avLst/>
            </a:prstGeom>
            <a:solidFill>
              <a:srgbClr val="032E64">
                <a:alpha val="8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id="{7916C644-C22B-9540-918B-009D71CC6D61}"/>
                </a:ext>
              </a:extLst>
            </p:cNvPr>
            <p:cNvCxnSpPr/>
            <p:nvPr/>
          </p:nvCxnSpPr>
          <p:spPr>
            <a:xfrm flipV="1">
              <a:off x="1674587"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1624C4-8881-D147-9DC5-AE0CC0CE616C}"/>
                </a:ext>
              </a:extLst>
            </p:cNvPr>
            <p:cNvCxnSpPr/>
            <p:nvPr/>
          </p:nvCxnSpPr>
          <p:spPr>
            <a:xfrm flipV="1">
              <a:off x="3418548"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539278-F51E-AD4B-8926-5574680A62B6}"/>
                </a:ext>
              </a:extLst>
            </p:cNvPr>
            <p:cNvCxnSpPr/>
            <p:nvPr/>
          </p:nvCxnSpPr>
          <p:spPr>
            <a:xfrm flipV="1">
              <a:off x="503807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12C9FF-8733-4747-86DF-76302625635B}"/>
                </a:ext>
              </a:extLst>
            </p:cNvPr>
            <p:cNvCxnSpPr/>
            <p:nvPr/>
          </p:nvCxnSpPr>
          <p:spPr>
            <a:xfrm flipV="1">
              <a:off x="6774065"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hevron 20">
              <a:extLst>
                <a:ext uri="{FF2B5EF4-FFF2-40B4-BE49-F238E27FC236}">
                  <a16:creationId xmlns:a16="http://schemas.microsoft.com/office/drawing/2014/main" id="{DD3E589A-9B20-1244-8CE6-10CAE7965804}"/>
                </a:ext>
              </a:extLst>
            </p:cNvPr>
            <p:cNvSpPr/>
            <p:nvPr/>
          </p:nvSpPr>
          <p:spPr>
            <a:xfrm>
              <a:off x="7489372" y="3793610"/>
              <a:ext cx="2099812" cy="701192"/>
            </a:xfrm>
            <a:prstGeom prst="chevron">
              <a:avLst/>
            </a:prstGeom>
            <a:solidFill>
              <a:srgbClr val="032E64">
                <a:alpha val="6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2" name="Chevron 21">
              <a:extLst>
                <a:ext uri="{FF2B5EF4-FFF2-40B4-BE49-F238E27FC236}">
                  <a16:creationId xmlns:a16="http://schemas.microsoft.com/office/drawing/2014/main" id="{5E2B5154-790B-CE49-ABC1-4C9ADAF4A5A9}"/>
                </a:ext>
              </a:extLst>
            </p:cNvPr>
            <p:cNvSpPr/>
            <p:nvPr/>
          </p:nvSpPr>
          <p:spPr>
            <a:xfrm>
              <a:off x="9235265" y="3793610"/>
              <a:ext cx="2099812" cy="701192"/>
            </a:xfrm>
            <a:prstGeom prst="chevron">
              <a:avLst/>
            </a:prstGeom>
            <a:solidFill>
              <a:srgbClr val="032E64">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5" name="Oval 24">
              <a:extLst>
                <a:ext uri="{FF2B5EF4-FFF2-40B4-BE49-F238E27FC236}">
                  <a16:creationId xmlns:a16="http://schemas.microsoft.com/office/drawing/2014/main" id="{810C76B6-7332-144C-9091-6CD1D6ED8744}"/>
                </a:ext>
              </a:extLst>
            </p:cNvPr>
            <p:cNvSpPr/>
            <p:nvPr/>
          </p:nvSpPr>
          <p:spPr>
            <a:xfrm>
              <a:off x="8160307" y="3793610"/>
              <a:ext cx="677136" cy="701192"/>
            </a:xfrm>
            <a:prstGeom prst="ellipse">
              <a:avLst/>
            </a:prstGeom>
            <a:solidFill>
              <a:srgbClr val="032E64">
                <a:alpha val="6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D991C99B-BB6C-7345-8F0C-ECBE0FE86178}"/>
                </a:ext>
              </a:extLst>
            </p:cNvPr>
            <p:cNvSpPr/>
            <p:nvPr/>
          </p:nvSpPr>
          <p:spPr>
            <a:xfrm>
              <a:off x="9902863" y="3793610"/>
              <a:ext cx="677136" cy="701192"/>
            </a:xfrm>
            <a:prstGeom prst="ellipse">
              <a:avLst/>
            </a:prstGeom>
            <a:solidFill>
              <a:srgbClr val="032E64">
                <a:alpha val="6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9" name="Straight Connector 28">
              <a:extLst>
                <a:ext uri="{FF2B5EF4-FFF2-40B4-BE49-F238E27FC236}">
                  <a16:creationId xmlns:a16="http://schemas.microsoft.com/office/drawing/2014/main" id="{CFA14CA3-2BED-DB4E-8256-589CE36C2792}"/>
                </a:ext>
              </a:extLst>
            </p:cNvPr>
            <p:cNvCxnSpPr/>
            <p:nvPr/>
          </p:nvCxnSpPr>
          <p:spPr>
            <a:xfrm flipV="1">
              <a:off x="848904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3E1538-87A9-8340-92D5-EE084587C05D}"/>
                </a:ext>
              </a:extLst>
            </p:cNvPr>
            <p:cNvCxnSpPr/>
            <p:nvPr/>
          </p:nvCxnSpPr>
          <p:spPr>
            <a:xfrm flipV="1">
              <a:off x="10247522"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FAC7BC3-FCB8-7346-BC9F-90DA4FCE37B9}"/>
              </a:ext>
            </a:extLst>
          </p:cNvPr>
          <p:cNvSpPr/>
          <p:nvPr/>
        </p:nvSpPr>
        <p:spPr>
          <a:xfrm>
            <a:off x="7718920" y="1018454"/>
            <a:ext cx="2987170" cy="2011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24CE0DB6-4CBF-7049-A492-EFF20897E0DF}"/>
              </a:ext>
            </a:extLst>
          </p:cNvPr>
          <p:cNvSpPr txBox="1"/>
          <p:nvPr/>
        </p:nvSpPr>
        <p:spPr>
          <a:xfrm>
            <a:off x="7345819" y="2910209"/>
            <a:ext cx="2364750"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Negotiate Action Plan</a:t>
            </a:r>
          </a:p>
        </p:txBody>
      </p:sp>
      <p:sp>
        <p:nvSpPr>
          <p:cNvPr id="39" name="TextBox 38">
            <a:extLst>
              <a:ext uri="{FF2B5EF4-FFF2-40B4-BE49-F238E27FC236}">
                <a16:creationId xmlns:a16="http://schemas.microsoft.com/office/drawing/2014/main" id="{496594C7-91CF-E34C-A22F-A18D953E026A}"/>
              </a:ext>
            </a:extLst>
          </p:cNvPr>
          <p:cNvSpPr txBox="1"/>
          <p:nvPr/>
        </p:nvSpPr>
        <p:spPr>
          <a:xfrm>
            <a:off x="5932058" y="5500690"/>
            <a:ext cx="1737976" cy="313932"/>
          </a:xfrm>
          <a:prstGeom prst="rect">
            <a:avLst/>
          </a:prstGeom>
          <a:noFill/>
        </p:spPr>
        <p:txBody>
          <a:bodyPr wrap="none" rtlCol="0">
            <a:spAutoFit/>
          </a:bodyPr>
          <a:lstStyle>
            <a:defPPr>
              <a:defRPr lang="en-US"/>
            </a:defPPr>
            <a:lvl1pPr lvl="0" defTabSz="577850">
              <a:lnSpc>
                <a:spcPct val="90000"/>
              </a:lnSpc>
              <a:spcBef>
                <a:spcPct val="0"/>
              </a:spcBef>
              <a:spcAft>
                <a:spcPct val="35000"/>
              </a:spcAft>
              <a:defRPr sz="1600" b="1"/>
            </a:lvl1pPr>
          </a:lstStyle>
          <a:p>
            <a:r>
              <a:rPr lang="en-US" dirty="0"/>
              <a:t>Readiness Ruler</a:t>
            </a:r>
          </a:p>
        </p:txBody>
      </p:sp>
      <p:sp>
        <p:nvSpPr>
          <p:cNvPr id="40" name="TextBox 39">
            <a:extLst>
              <a:ext uri="{FF2B5EF4-FFF2-40B4-BE49-F238E27FC236}">
                <a16:creationId xmlns:a16="http://schemas.microsoft.com/office/drawing/2014/main" id="{E20A1D64-6A7B-BA44-BE4B-D21E88B652C5}"/>
              </a:ext>
            </a:extLst>
          </p:cNvPr>
          <p:cNvSpPr txBox="1"/>
          <p:nvPr/>
        </p:nvSpPr>
        <p:spPr>
          <a:xfrm>
            <a:off x="8834055" y="5483325"/>
            <a:ext cx="2377574"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Summarize and Thank</a:t>
            </a:r>
          </a:p>
        </p:txBody>
      </p:sp>
      <p:sp>
        <p:nvSpPr>
          <p:cNvPr id="32" name="Text Placeholder 3">
            <a:extLst>
              <a:ext uri="{FF2B5EF4-FFF2-40B4-BE49-F238E27FC236}">
                <a16:creationId xmlns:a16="http://schemas.microsoft.com/office/drawing/2014/main" id="{C1FD6BA7-B9EA-1D4F-8E31-DCD4BA55DB86}"/>
              </a:ext>
            </a:extLst>
          </p:cNvPr>
          <p:cNvSpPr txBox="1">
            <a:spLocks/>
          </p:cNvSpPr>
          <p:nvPr/>
        </p:nvSpPr>
        <p:spPr>
          <a:xfrm>
            <a:off x="361864" y="577687"/>
            <a:ext cx="9977438" cy="56991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b="1" dirty="0">
                <a:solidFill>
                  <a:srgbClr val="EC722F"/>
                </a:solidFill>
              </a:rPr>
              <a:t>BNI Step: Feedback</a:t>
            </a:r>
          </a:p>
        </p:txBody>
      </p:sp>
      <p:sp>
        <p:nvSpPr>
          <p:cNvPr id="35" name="TextBox 34">
            <a:extLst>
              <a:ext uri="{FF2B5EF4-FFF2-40B4-BE49-F238E27FC236}">
                <a16:creationId xmlns:a16="http://schemas.microsoft.com/office/drawing/2014/main" id="{3C594613-4E7E-9344-80F2-E42E681DC1D0}"/>
              </a:ext>
            </a:extLst>
          </p:cNvPr>
          <p:cNvSpPr txBox="1"/>
          <p:nvPr/>
        </p:nvSpPr>
        <p:spPr>
          <a:xfrm>
            <a:off x="967293" y="2910209"/>
            <a:ext cx="1463862"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Engagement</a:t>
            </a:r>
          </a:p>
        </p:txBody>
      </p:sp>
      <p:sp>
        <p:nvSpPr>
          <p:cNvPr id="31" name="TextBox 30">
            <a:extLst>
              <a:ext uri="{FF2B5EF4-FFF2-40B4-BE49-F238E27FC236}">
                <a16:creationId xmlns:a16="http://schemas.microsoft.com/office/drawing/2014/main" id="{EF4CA6CC-A822-4C44-8C1F-1D2A01FBFB3B}"/>
              </a:ext>
            </a:extLst>
          </p:cNvPr>
          <p:cNvSpPr txBox="1"/>
          <p:nvPr/>
        </p:nvSpPr>
        <p:spPr>
          <a:xfrm>
            <a:off x="4134689" y="1683863"/>
            <a:ext cx="3738603" cy="1585049"/>
          </a:xfrm>
          <a:prstGeom prst="rect">
            <a:avLst/>
          </a:prstGeom>
          <a:noFill/>
        </p:spPr>
        <p:txBody>
          <a:bodyPr wrap="square" rtlCol="0">
            <a:spAutoFit/>
          </a:bodyPr>
          <a:lstStyle/>
          <a:p>
            <a:pPr lvl="0" defTabSz="577850">
              <a:lnSpc>
                <a:spcPct val="90000"/>
              </a:lnSpc>
              <a:spcBef>
                <a:spcPct val="0"/>
              </a:spcBef>
              <a:spcAft>
                <a:spcPct val="35000"/>
              </a:spcAft>
            </a:pPr>
            <a:r>
              <a:rPr lang="en-US" sz="2000" b="1" dirty="0">
                <a:solidFill>
                  <a:srgbClr val="EC722F"/>
                </a:solidFill>
              </a:rPr>
              <a:t>Feedback</a:t>
            </a:r>
          </a:p>
          <a:p>
            <a:pPr marL="173038" lvl="0" indent="-173038">
              <a:buFont typeface="Arial" panose="020B0604020202020204" pitchFamily="34" charset="0"/>
              <a:buChar char="•"/>
            </a:pPr>
            <a:r>
              <a:rPr lang="en-US" dirty="0">
                <a:solidFill>
                  <a:schemeClr val="dk1"/>
                </a:solidFill>
              </a:rPr>
              <a:t>Ask permission</a:t>
            </a:r>
            <a:endParaRPr lang="en-US" dirty="0"/>
          </a:p>
          <a:p>
            <a:pPr marL="173038" lvl="0" indent="-173038">
              <a:buFont typeface="Arial" panose="020B0604020202020204" pitchFamily="34" charset="0"/>
              <a:buChar char="•"/>
            </a:pPr>
            <a:r>
              <a:rPr lang="en-US" dirty="0">
                <a:solidFill>
                  <a:schemeClr val="dk1"/>
                </a:solidFill>
              </a:rPr>
              <a:t>Provide educational information</a:t>
            </a:r>
          </a:p>
          <a:p>
            <a:pPr marL="173038" lvl="0" indent="-173038">
              <a:buFont typeface="Arial" panose="020B0604020202020204" pitchFamily="34" charset="0"/>
              <a:buChar char="•"/>
            </a:pPr>
            <a:r>
              <a:rPr lang="en-US" dirty="0">
                <a:solidFill>
                  <a:schemeClr val="dk1"/>
                </a:solidFill>
              </a:rPr>
              <a:t>Elicit response </a:t>
            </a:r>
            <a:endParaRPr lang="en-US" dirty="0"/>
          </a:p>
        </p:txBody>
      </p:sp>
      <p:sp>
        <p:nvSpPr>
          <p:cNvPr id="36" name="TextBox 35">
            <a:extLst>
              <a:ext uri="{FF2B5EF4-FFF2-40B4-BE49-F238E27FC236}">
                <a16:creationId xmlns:a16="http://schemas.microsoft.com/office/drawing/2014/main" id="{B627302A-D378-2E49-BBED-E3744D1FDEA5}"/>
              </a:ext>
            </a:extLst>
          </p:cNvPr>
          <p:cNvSpPr txBox="1"/>
          <p:nvPr/>
        </p:nvSpPr>
        <p:spPr>
          <a:xfrm>
            <a:off x="2654632" y="5477196"/>
            <a:ext cx="1603324"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Pros and Cons</a:t>
            </a:r>
          </a:p>
        </p:txBody>
      </p:sp>
    </p:spTree>
    <p:extLst>
      <p:ext uri="{BB962C8B-B14F-4D97-AF65-F5344CB8AC3E}">
        <p14:creationId xmlns:p14="http://schemas.microsoft.com/office/powerpoint/2010/main" val="2990841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1"/>
          </p:nvPr>
        </p:nvSpPr>
        <p:spPr/>
        <p:txBody>
          <a:bodyPr/>
          <a:lstStyle/>
          <a:p>
            <a:r>
              <a:rPr lang="en-US" dirty="0"/>
              <a:t>Feedback: Ask Permission</a:t>
            </a:r>
          </a:p>
        </p:txBody>
      </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1246005" y="2051266"/>
            <a:ext cx="8351134" cy="3144526"/>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3000"/>
              </a:spcBef>
            </a:pPr>
            <a:r>
              <a:rPr lang="en-US" sz="2200" dirty="0">
                <a:cs typeface="Arial" charset="0"/>
              </a:rPr>
              <a:t>The next step in the BNI model is to give feedback. </a:t>
            </a:r>
          </a:p>
          <a:p>
            <a:pPr>
              <a:lnSpc>
                <a:spcPct val="100000"/>
              </a:lnSpc>
              <a:spcBef>
                <a:spcPts val="3000"/>
              </a:spcBef>
            </a:pPr>
            <a:r>
              <a:rPr lang="en-US" sz="2200" dirty="0">
                <a:cs typeface="Arial" charset="0"/>
              </a:rPr>
              <a:t>Prior to giving feedback, it is important that you always ask for permission to ensure that the individual is open to hearing some feedback.</a:t>
            </a:r>
          </a:p>
        </p:txBody>
      </p:sp>
      <p:sp>
        <p:nvSpPr>
          <p:cNvPr id="19" name="Rectangle 18">
            <a:extLst>
              <a:ext uri="{FF2B5EF4-FFF2-40B4-BE49-F238E27FC236}">
                <a16:creationId xmlns:a16="http://schemas.microsoft.com/office/drawing/2014/main" id="{C4775391-54FB-6542-BCB1-33E0D29EBE41}"/>
              </a:ext>
            </a:extLst>
          </p:cNvPr>
          <p:cNvSpPr/>
          <p:nvPr/>
        </p:nvSpPr>
        <p:spPr>
          <a:xfrm>
            <a:off x="1246005" y="4644829"/>
            <a:ext cx="9402945" cy="11285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CuadroTexto 351">
            <a:extLst>
              <a:ext uri="{FF2B5EF4-FFF2-40B4-BE49-F238E27FC236}">
                <a16:creationId xmlns:a16="http://schemas.microsoft.com/office/drawing/2014/main" id="{2CA6303A-00D2-F74E-8C19-E44648F61AD5}"/>
              </a:ext>
            </a:extLst>
          </p:cNvPr>
          <p:cNvSpPr txBox="1"/>
          <p:nvPr/>
        </p:nvSpPr>
        <p:spPr>
          <a:xfrm>
            <a:off x="2699658" y="4978261"/>
            <a:ext cx="6368143" cy="461665"/>
          </a:xfrm>
          <a:prstGeom prst="rect">
            <a:avLst/>
          </a:prstGeom>
          <a:noFill/>
        </p:spPr>
        <p:txBody>
          <a:bodyPr wrap="square" rtlCol="0">
            <a:spAutoFit/>
          </a:bodyPr>
          <a:lstStyle/>
          <a:p>
            <a:r>
              <a:rPr lang="en-US" sz="2400" dirty="0"/>
              <a:t>Asking permission helps build rapport too. </a:t>
            </a:r>
          </a:p>
        </p:txBody>
      </p:sp>
      <p:pic>
        <p:nvPicPr>
          <p:cNvPr id="10" name="Graphic 9" descr="Help with solid fill">
            <a:extLst>
              <a:ext uri="{FF2B5EF4-FFF2-40B4-BE49-F238E27FC236}">
                <a16:creationId xmlns:a16="http://schemas.microsoft.com/office/drawing/2014/main" id="{98329190-5A64-4D46-A39F-C8443641E9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202" y="4738592"/>
            <a:ext cx="914400" cy="914400"/>
          </a:xfrm>
          <a:prstGeom prst="rect">
            <a:avLst/>
          </a:prstGeom>
        </p:spPr>
      </p:pic>
      <p:pic>
        <p:nvPicPr>
          <p:cNvPr id="13" name="Graphic 12" descr="Smiling face with solid fill with solid fill">
            <a:extLst>
              <a:ext uri="{FF2B5EF4-FFF2-40B4-BE49-F238E27FC236}">
                <a16:creationId xmlns:a16="http://schemas.microsoft.com/office/drawing/2014/main" id="{719FD42A-8530-C445-B87B-A49838F571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14114" y="4738592"/>
            <a:ext cx="914400" cy="914400"/>
          </a:xfrm>
          <a:prstGeom prst="rect">
            <a:avLst/>
          </a:prstGeom>
        </p:spPr>
      </p:pic>
    </p:spTree>
    <p:extLst>
      <p:ext uri="{BB962C8B-B14F-4D97-AF65-F5344CB8AC3E}">
        <p14:creationId xmlns:p14="http://schemas.microsoft.com/office/powerpoint/2010/main" val="3342566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854845"/>
            <a:ext cx="10604450" cy="412835"/>
          </a:xfrm>
        </p:spPr>
        <p:txBody>
          <a:bodyPr/>
          <a:lstStyle/>
          <a:p>
            <a:pPr algn="l"/>
            <a:r>
              <a:rPr lang="en-US" altLang="ja-JP" sz="2400" u="sng" dirty="0">
                <a:ea typeface="ＭＳ Ｐゴシック"/>
                <a:cs typeface="Arial"/>
              </a:rPr>
              <a:t>For example:</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816" y="2910282"/>
            <a:ext cx="9693772" cy="1162607"/>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“Would you mind if I provided you with some feedback about your use of alcohol?”</a:t>
            </a:r>
          </a:p>
        </p:txBody>
      </p:sp>
      <p:sp>
        <p:nvSpPr>
          <p:cNvPr id="6" name="Text Placeholder 3">
            <a:extLst>
              <a:ext uri="{FF2B5EF4-FFF2-40B4-BE49-F238E27FC236}">
                <a16:creationId xmlns:a16="http://schemas.microsoft.com/office/drawing/2014/main" id="{89C4C031-CF2A-5540-A8BF-EA91950473B1}"/>
              </a:ext>
            </a:extLst>
          </p:cNvPr>
          <p:cNvSpPr txBox="1">
            <a:spLocks/>
          </p:cNvSpPr>
          <p:nvPr/>
        </p:nvSpPr>
        <p:spPr>
          <a:xfrm>
            <a:off x="1514155" y="4338121"/>
            <a:ext cx="9693772" cy="1351473"/>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“As your provider, I want you to know that I’m concerned about your drinking. Would you mind if I shared some of my thoughts with you?” </a:t>
            </a:r>
          </a:p>
          <a:p>
            <a:pPr algn="l">
              <a:lnSpc>
                <a:spcPct val="100000"/>
              </a:lnSpc>
            </a:pPr>
            <a:endParaRPr lang="en-US" altLang="ja-JP" sz="2400" i="1" dirty="0">
              <a:ea typeface="ＭＳ Ｐゴシック"/>
              <a:cs typeface="Arial"/>
            </a:endParaRP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9593746"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Feedback: Ask Permission (cont.)</a:t>
            </a:r>
          </a:p>
        </p:txBody>
      </p:sp>
    </p:spTree>
    <p:extLst>
      <p:ext uri="{BB962C8B-B14F-4D97-AF65-F5344CB8AC3E}">
        <p14:creationId xmlns:p14="http://schemas.microsoft.com/office/powerpoint/2010/main" val="353274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BEE79CC8-1C48-4209-A55E-87707ED194C7}"/>
              </a:ext>
            </a:extLst>
          </p:cNvPr>
          <p:cNvSpPr>
            <a:spLocks noGrp="1"/>
          </p:cNvSpPr>
          <p:nvPr>
            <p:ph type="body" sz="quarter" idx="11"/>
          </p:nvPr>
        </p:nvSpPr>
        <p:spPr>
          <a:xfrm>
            <a:off x="671395" y="492675"/>
            <a:ext cx="9594115" cy="569363"/>
          </a:xfrm>
        </p:spPr>
        <p:txBody>
          <a:bodyPr/>
          <a:lstStyle/>
          <a:p>
            <a:r>
              <a:rPr lang="en-US" dirty="0"/>
              <a:t>Produced in Partnership</a:t>
            </a:r>
          </a:p>
        </p:txBody>
      </p:sp>
      <p:sp>
        <p:nvSpPr>
          <p:cNvPr id="7" name="Text Placeholder 6">
            <a:extLst>
              <a:ext uri="{FF2B5EF4-FFF2-40B4-BE49-F238E27FC236}">
                <a16:creationId xmlns:a16="http://schemas.microsoft.com/office/drawing/2014/main" id="{E80BA2DA-FF1C-D94F-BA2A-B7AF3F3A370A}"/>
              </a:ext>
            </a:extLst>
          </p:cNvPr>
          <p:cNvSpPr>
            <a:spLocks noGrp="1"/>
          </p:cNvSpPr>
          <p:nvPr>
            <p:ph type="body" sz="quarter" idx="15"/>
          </p:nvPr>
        </p:nvSpPr>
        <p:spPr/>
        <p:txBody>
          <a:bodyPr/>
          <a:lstStyle/>
          <a:p>
            <a:r>
              <a:rPr lang="en-US" dirty="0"/>
              <a:t>website</a:t>
            </a:r>
          </a:p>
        </p:txBody>
      </p:sp>
      <p:sp>
        <p:nvSpPr>
          <p:cNvPr id="8" name="Text Placeholder 7">
            <a:extLst>
              <a:ext uri="{FF2B5EF4-FFF2-40B4-BE49-F238E27FC236}">
                <a16:creationId xmlns:a16="http://schemas.microsoft.com/office/drawing/2014/main" id="{C146E94B-ED8C-0446-8CEA-AE69EA84E2D3}"/>
              </a:ext>
            </a:extLst>
          </p:cNvPr>
          <p:cNvSpPr>
            <a:spLocks noGrp="1"/>
          </p:cNvSpPr>
          <p:nvPr>
            <p:ph type="body" sz="quarter" idx="16"/>
          </p:nvPr>
        </p:nvSpPr>
        <p:spPr/>
        <p:txBody>
          <a:bodyPr/>
          <a:lstStyle/>
          <a:p>
            <a:r>
              <a:rPr lang="en-US" dirty="0"/>
              <a:t>website</a:t>
            </a:r>
          </a:p>
        </p:txBody>
      </p:sp>
      <p:pic>
        <p:nvPicPr>
          <p:cNvPr id="20" name="Picture Placeholder 19" descr="A picture containing text&#10;&#10;Description automatically generated">
            <a:extLst>
              <a:ext uri="{FF2B5EF4-FFF2-40B4-BE49-F238E27FC236}">
                <a16:creationId xmlns:a16="http://schemas.microsoft.com/office/drawing/2014/main" id="{5505431B-178A-7A40-B914-D159184D8842}"/>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t="-657" b="-637"/>
          <a:stretch/>
        </p:blipFill>
        <p:spPr>
          <a:xfrm>
            <a:off x="6783330" y="2100941"/>
            <a:ext cx="3349625" cy="3341915"/>
          </a:xfrm>
        </p:spPr>
      </p:pic>
      <p:pic>
        <p:nvPicPr>
          <p:cNvPr id="25" name="Picture Placeholder 19" descr="A picture containing text&#10;&#10;Description automatically generated">
            <a:extLst>
              <a:ext uri="{FF2B5EF4-FFF2-40B4-BE49-F238E27FC236}">
                <a16:creationId xmlns:a16="http://schemas.microsoft.com/office/drawing/2014/main" id="{942AAC62-F29C-D443-B66C-735D4D04D2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657" b="-637"/>
          <a:stretch/>
        </p:blipFill>
        <p:spPr>
          <a:xfrm>
            <a:off x="1794552" y="2100941"/>
            <a:ext cx="3349625" cy="3341915"/>
          </a:xfrm>
          <a:prstGeom prst="rect">
            <a:avLst/>
          </a:prstGeom>
        </p:spPr>
      </p:pic>
    </p:spTree>
    <p:extLst>
      <p:ext uri="{BB962C8B-B14F-4D97-AF65-F5344CB8AC3E}">
        <p14:creationId xmlns:p14="http://schemas.microsoft.com/office/powerpoint/2010/main" val="249291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854845"/>
            <a:ext cx="10604450" cy="412835"/>
          </a:xfrm>
        </p:spPr>
        <p:txBody>
          <a:bodyPr/>
          <a:lstStyle/>
          <a:p>
            <a:pPr algn="l"/>
            <a:r>
              <a:rPr lang="en-US" altLang="ja-JP" sz="2400" u="sng" dirty="0">
                <a:ea typeface="ＭＳ Ｐゴシック"/>
                <a:cs typeface="Arial"/>
              </a:rPr>
              <a:t>Other examples:</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816" y="2910282"/>
            <a:ext cx="9693772" cy="1162607"/>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“Would you mind if I provided you with some feedback about your use of Vyvanse?” </a:t>
            </a:r>
          </a:p>
        </p:txBody>
      </p:sp>
      <p:sp>
        <p:nvSpPr>
          <p:cNvPr id="6" name="Text Placeholder 3">
            <a:extLst>
              <a:ext uri="{FF2B5EF4-FFF2-40B4-BE49-F238E27FC236}">
                <a16:creationId xmlns:a16="http://schemas.microsoft.com/office/drawing/2014/main" id="{89C4C031-CF2A-5540-A8BF-EA91950473B1}"/>
              </a:ext>
            </a:extLst>
          </p:cNvPr>
          <p:cNvSpPr txBox="1">
            <a:spLocks/>
          </p:cNvSpPr>
          <p:nvPr/>
        </p:nvSpPr>
        <p:spPr>
          <a:xfrm>
            <a:off x="1514155" y="4338121"/>
            <a:ext cx="9693772" cy="1351473"/>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“As your provider, I want you to know that I’m concerned about your use of hydrocodone. Would you mind if I shared some of my thoughts with you?” </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9593746"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Feedback: Ask Permission (cont.)</a:t>
            </a:r>
          </a:p>
        </p:txBody>
      </p:sp>
    </p:spTree>
    <p:extLst>
      <p:ext uri="{BB962C8B-B14F-4D97-AF65-F5344CB8AC3E}">
        <p14:creationId xmlns:p14="http://schemas.microsoft.com/office/powerpoint/2010/main" val="1268534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Feedback: Ask Permission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1" y="1627944"/>
            <a:ext cx="8925743" cy="427225"/>
          </a:xfrm>
        </p:spPr>
        <p:txBody>
          <a:bodyPr/>
          <a:lstStyle/>
          <a:p>
            <a:pPr>
              <a:lnSpc>
                <a:spcPct val="100000"/>
              </a:lnSpc>
            </a:pPr>
            <a:r>
              <a:rPr lang="en-US" sz="2200" dirty="0">
                <a:cs typeface="Arial" charset="0"/>
              </a:rPr>
              <a:t>Another option is to focus on sharing guidelines about use of alcohol and other substances.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907323" y="3433325"/>
            <a:ext cx="8297763" cy="749054"/>
          </a:xfrm>
        </p:spPr>
        <p:txBody>
          <a:bodyPr/>
          <a:lstStyle/>
          <a:p>
            <a:pPr indent="0">
              <a:lnSpc>
                <a:spcPct val="100000"/>
              </a:lnSpc>
              <a:buNone/>
            </a:pPr>
            <a:r>
              <a:rPr lang="en-US" sz="2200" i="1" dirty="0">
                <a:solidFill>
                  <a:srgbClr val="EC722F"/>
                </a:solidFill>
              </a:rPr>
              <a:t>“I have some information on guidelines for drinking, would you mind if I shared them with you?”</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452739" y="3439048"/>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2907322" y="4550782"/>
            <a:ext cx="8297764" cy="107379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“I have some information on low‐risk guidelines for drinking, would you mind if I shared them with you?”</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452739" y="4557008"/>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124621" y="2733741"/>
            <a:ext cx="8925743"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For example:</a:t>
            </a:r>
          </a:p>
        </p:txBody>
      </p:sp>
      <p:sp>
        <p:nvSpPr>
          <p:cNvPr id="13" name="Text Placeholder 17">
            <a:extLst>
              <a:ext uri="{FF2B5EF4-FFF2-40B4-BE49-F238E27FC236}">
                <a16:creationId xmlns:a16="http://schemas.microsoft.com/office/drawing/2014/main" id="{5DB56ECB-6E5C-F640-A9B6-7B55EABC099E}"/>
              </a:ext>
            </a:extLst>
          </p:cNvPr>
          <p:cNvSpPr txBox="1">
            <a:spLocks/>
          </p:cNvSpPr>
          <p:nvPr/>
        </p:nvSpPr>
        <p:spPr>
          <a:xfrm>
            <a:off x="2907322" y="5597134"/>
            <a:ext cx="8639620" cy="913394"/>
          </a:xfrm>
          <a:prstGeom prst="rect">
            <a:avLst/>
          </a:prstGeom>
        </p:spPr>
        <p:txBody>
          <a:bodyPr wrap="square" lIns="0" tIns="0" rIns="0" bIns="0">
            <a:noAutofit/>
          </a:bodyPr>
          <a:lstStyle>
            <a:lvl1pPr marL="0" indent="-91440" algn="l" defTabSz="914400" rtl="0" eaLnBrk="1" latinLnBrk="0" hangingPunct="1">
              <a:lnSpc>
                <a:spcPts val="1700"/>
              </a:lnSpc>
              <a:spcBef>
                <a:spcPts val="600"/>
              </a:spcBef>
              <a:spcAft>
                <a:spcPts val="0"/>
              </a:spcAft>
              <a:buClr>
                <a:schemeClr val="accent1"/>
              </a:buClr>
              <a:buSzPct val="100000"/>
              <a:buFont typeface="Calibri" panose="020F0502020204030204" pitchFamily="34" charset="0"/>
              <a:buChar char=" "/>
              <a:defRPr sz="1200" b="0" kern="1200"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buNone/>
            </a:pPr>
            <a:r>
              <a:rPr lang="en-US" sz="2200" i="1" dirty="0">
                <a:solidFill>
                  <a:srgbClr val="EC722F"/>
                </a:solidFill>
              </a:rPr>
              <a:t>“I have some information on guidelines for use of prescription medication. Would you mind if I shared them with you?” </a:t>
            </a:r>
          </a:p>
        </p:txBody>
      </p:sp>
      <p:grpSp>
        <p:nvGrpSpPr>
          <p:cNvPr id="14" name="Group 13">
            <a:extLst>
              <a:ext uri="{FF2B5EF4-FFF2-40B4-BE49-F238E27FC236}">
                <a16:creationId xmlns:a16="http://schemas.microsoft.com/office/drawing/2014/main" id="{BFFCC226-294F-4E4D-8D56-3BCD5075DF99}"/>
              </a:ext>
            </a:extLst>
          </p:cNvPr>
          <p:cNvGrpSpPr/>
          <p:nvPr/>
        </p:nvGrpSpPr>
        <p:grpSpPr>
          <a:xfrm>
            <a:off x="2501166" y="5602857"/>
            <a:ext cx="181902" cy="180130"/>
            <a:chOff x="9979025" y="5899150"/>
            <a:chExt cx="488950" cy="484187"/>
          </a:xfrm>
        </p:grpSpPr>
        <p:sp>
          <p:nvSpPr>
            <p:cNvPr id="17" name="Freeform: Shape 45">
              <a:extLst>
                <a:ext uri="{FF2B5EF4-FFF2-40B4-BE49-F238E27FC236}">
                  <a16:creationId xmlns:a16="http://schemas.microsoft.com/office/drawing/2014/main" id="{29DB8260-8E5F-7647-8E01-AF4A952B2693}"/>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46">
              <a:extLst>
                <a:ext uri="{FF2B5EF4-FFF2-40B4-BE49-F238E27FC236}">
                  <a16:creationId xmlns:a16="http://schemas.microsoft.com/office/drawing/2014/main" id="{FCF32075-8EE5-1741-9FB3-2F4ED9867C4A}"/>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50323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730441" y="705973"/>
            <a:ext cx="8824064" cy="591244"/>
          </a:xfrm>
        </p:spPr>
        <p:txBody>
          <a:bodyPr/>
          <a:lstStyle/>
          <a:p>
            <a:r>
              <a:rPr lang="en-US" dirty="0"/>
              <a:t>Feedback: Provide Educational Information</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202445" y="1818543"/>
            <a:ext cx="8021328" cy="910977"/>
          </a:xfrm>
        </p:spPr>
        <p:txBody>
          <a:bodyPr/>
          <a:lstStyle/>
          <a:p>
            <a:pPr>
              <a:lnSpc>
                <a:spcPct val="100000"/>
              </a:lnSpc>
            </a:pPr>
            <a:r>
              <a:rPr lang="en-US" sz="2200" dirty="0">
                <a:cs typeface="Arial" charset="0"/>
              </a:rPr>
              <a:t>Start by asking what they know about the substance(s) they are using. </a:t>
            </a:r>
            <a:endParaRPr lang="en-US" sz="2800" dirty="0">
              <a:cs typeface="Arial" charset="0"/>
            </a:endParaRPr>
          </a:p>
          <a:p>
            <a:pPr>
              <a:lnSpc>
                <a:spcPct val="100000"/>
              </a:lnSpc>
            </a:pPr>
            <a:endParaRPr lang="en-US" sz="2800" dirty="0">
              <a:cs typeface="Arial" charset="0"/>
            </a:endParaRPr>
          </a:p>
          <a:p>
            <a:pPr>
              <a:lnSpc>
                <a:spcPct val="100000"/>
              </a:lnSpc>
            </a:pPr>
            <a:r>
              <a:rPr lang="en-US" sz="2200" dirty="0">
                <a:cs typeface="Arial" charset="0"/>
              </a:rPr>
              <a:t>This demonstrates the desire to make the interaction a real conversation and sometimes uncovers beliefs that they may have about a particular substance. </a:t>
            </a:r>
          </a:p>
          <a:p>
            <a:pPr>
              <a:lnSpc>
                <a:spcPct val="100000"/>
              </a:lnSpc>
            </a:pPr>
            <a:endParaRPr lang="en-US" sz="2200" dirty="0">
              <a:cs typeface="Arial" charset="0"/>
            </a:endParaRPr>
          </a:p>
          <a:p>
            <a:pPr>
              <a:lnSpc>
                <a:spcPct val="100000"/>
              </a:lnSpc>
            </a:pPr>
            <a:r>
              <a:rPr lang="en-US" sz="2200" dirty="0">
                <a:cs typeface="Arial" charset="0"/>
              </a:rPr>
              <a:t>      For example:</a:t>
            </a:r>
          </a:p>
        </p:txBody>
      </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552352" y="5512436"/>
            <a:ext cx="5874342"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“What do you know about [X]?”</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3097768" y="5541990"/>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503236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999985"/>
            <a:ext cx="10604450" cy="412835"/>
          </a:xfrm>
        </p:spPr>
        <p:txBody>
          <a:bodyPr/>
          <a:lstStyle/>
          <a:p>
            <a:pPr algn="l"/>
            <a:r>
              <a:rPr lang="en-US" altLang="ja-JP" sz="2400" u="sng" dirty="0">
                <a:ea typeface="ＭＳ Ｐゴシック"/>
                <a:cs typeface="Arial"/>
              </a:rPr>
              <a:t>Other examples</a:t>
            </a:r>
            <a:r>
              <a:rPr lang="en-US" altLang="ja-JP" sz="2400" dirty="0">
                <a:ea typeface="ＭＳ Ｐゴシック"/>
                <a:cs typeface="Arial"/>
              </a:rPr>
              <a:t>:</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089" y="3020555"/>
            <a:ext cx="10149838"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“What do you know about using marijuana?”</a:t>
            </a:r>
          </a:p>
        </p:txBody>
      </p:sp>
      <p:sp>
        <p:nvSpPr>
          <p:cNvPr id="6" name="Text Placeholder 3">
            <a:extLst>
              <a:ext uri="{FF2B5EF4-FFF2-40B4-BE49-F238E27FC236}">
                <a16:creationId xmlns:a16="http://schemas.microsoft.com/office/drawing/2014/main" id="{89C4C031-CF2A-5540-A8BF-EA91950473B1}"/>
              </a:ext>
            </a:extLst>
          </p:cNvPr>
          <p:cNvSpPr txBox="1">
            <a:spLocks/>
          </p:cNvSpPr>
          <p:nvPr/>
        </p:nvSpPr>
        <p:spPr>
          <a:xfrm>
            <a:off x="1515288" y="4115188"/>
            <a:ext cx="9692639" cy="555990"/>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“What do you know about vaping e-cigarettes?”</a:t>
            </a:r>
          </a:p>
          <a:p>
            <a:pPr algn="l">
              <a:lnSpc>
                <a:spcPct val="100000"/>
              </a:lnSpc>
            </a:pPr>
            <a:endParaRPr lang="en-US" altLang="ja-JP" sz="2400" i="1" dirty="0">
              <a:ea typeface="ＭＳ Ｐゴシック"/>
              <a:cs typeface="Arial"/>
            </a:endParaRP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6" y="641493"/>
            <a:ext cx="11247148"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Feedback: Provide Educational Information (cont.)</a:t>
            </a:r>
          </a:p>
        </p:txBody>
      </p:sp>
      <p:sp>
        <p:nvSpPr>
          <p:cNvPr id="8" name="Text Placeholder 3">
            <a:extLst>
              <a:ext uri="{FF2B5EF4-FFF2-40B4-BE49-F238E27FC236}">
                <a16:creationId xmlns:a16="http://schemas.microsoft.com/office/drawing/2014/main" id="{4F82A63C-39DF-D649-9633-E3470B5D723C}"/>
              </a:ext>
            </a:extLst>
          </p:cNvPr>
          <p:cNvSpPr txBox="1">
            <a:spLocks/>
          </p:cNvSpPr>
          <p:nvPr/>
        </p:nvSpPr>
        <p:spPr>
          <a:xfrm>
            <a:off x="2412903" y="5306780"/>
            <a:ext cx="8500262" cy="555990"/>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“What do you know about using alcohol and Xanax at the same time?”</a:t>
            </a:r>
          </a:p>
        </p:txBody>
      </p:sp>
    </p:spTree>
    <p:extLst>
      <p:ext uri="{BB962C8B-B14F-4D97-AF65-F5344CB8AC3E}">
        <p14:creationId xmlns:p14="http://schemas.microsoft.com/office/powerpoint/2010/main" val="9997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D191EEB-20B5-5145-AC22-9A6A31079201}"/>
              </a:ext>
            </a:extLst>
          </p:cNvPr>
          <p:cNvGrpSpPr/>
          <p:nvPr/>
        </p:nvGrpSpPr>
        <p:grpSpPr>
          <a:xfrm>
            <a:off x="647205" y="2979472"/>
            <a:ext cx="11023615" cy="3310668"/>
            <a:chOff x="1123091" y="6162875"/>
            <a:chExt cx="22047230" cy="6621335"/>
          </a:xfrm>
        </p:grpSpPr>
        <p:sp>
          <p:nvSpPr>
            <p:cNvPr id="45" name="TextBox 44">
              <a:extLst>
                <a:ext uri="{FF2B5EF4-FFF2-40B4-BE49-F238E27FC236}">
                  <a16:creationId xmlns:a16="http://schemas.microsoft.com/office/drawing/2014/main" id="{8D5CA52F-1EF1-AC4A-8E1E-896117B99467}"/>
                </a:ext>
              </a:extLst>
            </p:cNvPr>
            <p:cNvSpPr txBox="1"/>
            <p:nvPr/>
          </p:nvSpPr>
          <p:spPr>
            <a:xfrm>
              <a:off x="1123091" y="6162875"/>
              <a:ext cx="7523304" cy="6621335"/>
            </a:xfrm>
            <a:prstGeom prst="roundRect">
              <a:avLst>
                <a:gd name="adj" fmla="val 0"/>
              </a:avLst>
            </a:prstGeom>
            <a:solidFill>
              <a:schemeClr val="accent1"/>
            </a:solidFill>
            <a:ln w="6350">
              <a:noFill/>
              <a:prstDash val="dash"/>
            </a:ln>
          </p:spPr>
          <p:txBody>
            <a:bodyPr wrap="square" lIns="91440" tIns="91440" rIns="91440" bIns="91440" rtlCol="0" anchor="ctr" anchorCtr="0">
              <a:noAutofit/>
            </a:bodyPr>
            <a:lstStyle/>
            <a:p>
              <a:pPr marL="122238">
                <a:spcBef>
                  <a:spcPts val="3000"/>
                </a:spcBef>
              </a:pPr>
              <a:r>
                <a:rPr lang="en-US" sz="2000" b="1" i="1" dirty="0">
                  <a:solidFill>
                    <a:schemeClr val="bg1"/>
                  </a:solidFill>
                </a:rPr>
                <a:t>While individuals over the age of 18 are considered legal adults, their brain, including the prefrontal cortex which is responsible for making decisions, is not fully developed until age 25. </a:t>
              </a:r>
            </a:p>
          </p:txBody>
        </p:sp>
        <p:sp>
          <p:nvSpPr>
            <p:cNvPr id="46" name="TextBox 45">
              <a:extLst>
                <a:ext uri="{FF2B5EF4-FFF2-40B4-BE49-F238E27FC236}">
                  <a16:creationId xmlns:a16="http://schemas.microsoft.com/office/drawing/2014/main" id="{8CC474B0-0F2E-E34B-ABBC-285EDF37884A}"/>
                </a:ext>
              </a:extLst>
            </p:cNvPr>
            <p:cNvSpPr txBox="1"/>
            <p:nvPr/>
          </p:nvSpPr>
          <p:spPr>
            <a:xfrm>
              <a:off x="15410439" y="6162875"/>
              <a:ext cx="7759882" cy="6621335"/>
            </a:xfrm>
            <a:prstGeom prst="roundRect">
              <a:avLst>
                <a:gd name="adj" fmla="val 0"/>
              </a:avLst>
            </a:prstGeom>
            <a:solidFill>
              <a:schemeClr val="accent2"/>
            </a:solidFill>
            <a:ln w="6350">
              <a:noFill/>
              <a:prstDash val="dash"/>
            </a:ln>
          </p:spPr>
          <p:txBody>
            <a:bodyPr wrap="square" lIns="91440" tIns="91440" rIns="91440" bIns="91440" rtlCol="0" anchor="ctr" anchorCtr="0">
              <a:noAutofit/>
            </a:bodyPr>
            <a:lstStyle>
              <a:defPPr>
                <a:defRPr lang="en-US"/>
              </a:defPPr>
              <a:lvl1pPr marL="122238">
                <a:spcBef>
                  <a:spcPts val="3000"/>
                </a:spcBef>
                <a:defRPr sz="2000">
                  <a:solidFill>
                    <a:schemeClr val="bg1"/>
                  </a:solidFill>
                  <a:latin typeface="Lato Light" panose="020F0302020204030203" pitchFamily="34" charset="77"/>
                </a:defRPr>
              </a:lvl1pPr>
            </a:lstStyle>
            <a:p>
              <a:pPr marL="236538">
                <a:tabLst>
                  <a:tab pos="3251200" algn="l"/>
                </a:tabLst>
              </a:pPr>
              <a:r>
                <a:rPr lang="en-US" b="1" i="1" dirty="0">
                  <a:latin typeface="+mn-lt"/>
                </a:rPr>
                <a:t>When the prefrontal cortex is not fully developed, adolescents or young adults may make riskier choices, which can be confounded by alcohol and other substance use.</a:t>
              </a:r>
            </a:p>
          </p:txBody>
        </p:sp>
        <p:cxnSp>
          <p:nvCxnSpPr>
            <p:cNvPr id="55" name="Connector: Elbow 25">
              <a:extLst>
                <a:ext uri="{FF2B5EF4-FFF2-40B4-BE49-F238E27FC236}">
                  <a16:creationId xmlns:a16="http://schemas.microsoft.com/office/drawing/2014/main" id="{59584C02-4F06-0D40-8739-B62D338311D9}"/>
                </a:ext>
              </a:extLst>
            </p:cNvPr>
            <p:cNvCxnSpPr>
              <a:cxnSpLocks/>
              <a:stCxn id="45" idx="3"/>
            </p:cNvCxnSpPr>
            <p:nvPr/>
          </p:nvCxnSpPr>
          <p:spPr>
            <a:xfrm>
              <a:off x="8646395" y="9473543"/>
              <a:ext cx="4236354" cy="637076"/>
            </a:xfrm>
            <a:prstGeom prst="bentConnector3">
              <a:avLst>
                <a:gd name="adj1" fmla="val 50000"/>
              </a:avLst>
            </a:prstGeom>
            <a:ln w="12700">
              <a:solidFill>
                <a:schemeClr val="bg1">
                  <a:lumMod val="75000"/>
                </a:schemeClr>
              </a:solidFill>
              <a:prstDash val="lgDash"/>
              <a:headEnd type="triangle" w="lg" len="lg"/>
            </a:ln>
          </p:spPr>
          <p:style>
            <a:lnRef idx="1">
              <a:schemeClr val="accent1"/>
            </a:lnRef>
            <a:fillRef idx="0">
              <a:schemeClr val="accent1"/>
            </a:fillRef>
            <a:effectRef idx="0">
              <a:schemeClr val="accent1"/>
            </a:effectRef>
            <a:fontRef idx="minor">
              <a:schemeClr val="tx1"/>
            </a:fontRef>
          </p:style>
        </p:cxnSp>
        <p:cxnSp>
          <p:nvCxnSpPr>
            <p:cNvPr id="56" name="Connector: Elbow 28">
              <a:extLst>
                <a:ext uri="{FF2B5EF4-FFF2-40B4-BE49-F238E27FC236}">
                  <a16:creationId xmlns:a16="http://schemas.microsoft.com/office/drawing/2014/main" id="{74B1B0A0-CBF5-A548-8888-668B3E7E2F8E}"/>
                </a:ext>
              </a:extLst>
            </p:cNvPr>
            <p:cNvCxnSpPr>
              <a:cxnSpLocks/>
              <a:endCxn id="46" idx="1"/>
            </p:cNvCxnSpPr>
            <p:nvPr/>
          </p:nvCxnSpPr>
          <p:spPr>
            <a:xfrm>
              <a:off x="11324913" y="9279345"/>
              <a:ext cx="4085526" cy="194198"/>
            </a:xfrm>
            <a:prstGeom prst="bentConnector3">
              <a:avLst>
                <a:gd name="adj1" fmla="val 50000"/>
              </a:avLst>
            </a:prstGeom>
            <a:ln w="12700">
              <a:solidFill>
                <a:schemeClr val="bg1">
                  <a:lumMod val="75000"/>
                </a:schemeClr>
              </a:solidFill>
              <a:prstDash val="lgDash"/>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CA93FEA-E6C8-FB4B-959E-11110A05D6D8}"/>
                </a:ext>
              </a:extLst>
            </p:cNvPr>
            <p:cNvGrpSpPr/>
            <p:nvPr/>
          </p:nvGrpSpPr>
          <p:grpSpPr>
            <a:xfrm>
              <a:off x="9628725" y="6858001"/>
              <a:ext cx="4674370" cy="4096177"/>
              <a:chOff x="9373576" y="3800669"/>
              <a:chExt cx="4347272" cy="3809540"/>
            </a:xfrm>
          </p:grpSpPr>
          <p:sp>
            <p:nvSpPr>
              <p:cNvPr id="29" name="Freeform 3">
                <a:extLst>
                  <a:ext uri="{FF2B5EF4-FFF2-40B4-BE49-F238E27FC236}">
                    <a16:creationId xmlns:a16="http://schemas.microsoft.com/office/drawing/2014/main" id="{93F7A8A9-E3E3-C34F-8992-9B2F45838D29}"/>
                  </a:ext>
                </a:extLst>
              </p:cNvPr>
              <p:cNvSpPr>
                <a:spLocks noChangeArrowheads="1"/>
              </p:cNvSpPr>
              <p:nvPr/>
            </p:nvSpPr>
            <p:spPr bwMode="auto">
              <a:xfrm>
                <a:off x="9385532" y="3800669"/>
                <a:ext cx="4334349" cy="3783493"/>
              </a:xfrm>
              <a:custGeom>
                <a:avLst/>
                <a:gdLst>
                  <a:gd name="T0" fmla="*/ 18641 w 19779"/>
                  <a:gd name="T1" fmla="*/ 9064 h 17263"/>
                  <a:gd name="T2" fmla="*/ 18641 w 19779"/>
                  <a:gd name="T3" fmla="*/ 9064 h 17263"/>
                  <a:gd name="T4" fmla="*/ 19101 w 19779"/>
                  <a:gd name="T5" fmla="*/ 5655 h 17263"/>
                  <a:gd name="T6" fmla="*/ 16640 w 19779"/>
                  <a:gd name="T7" fmla="*/ 3626 h 17263"/>
                  <a:gd name="T8" fmla="*/ 13149 w 19779"/>
                  <a:gd name="T9" fmla="*/ 298 h 17263"/>
                  <a:gd name="T10" fmla="*/ 9362 w 19779"/>
                  <a:gd name="T11" fmla="*/ 893 h 17263"/>
                  <a:gd name="T12" fmla="*/ 7278 w 19779"/>
                  <a:gd name="T13" fmla="*/ 704 h 17263"/>
                  <a:gd name="T14" fmla="*/ 5926 w 19779"/>
                  <a:gd name="T15" fmla="*/ 1705 h 17263"/>
                  <a:gd name="T16" fmla="*/ 3084 w 19779"/>
                  <a:gd name="T17" fmla="*/ 2490 h 17263"/>
                  <a:gd name="T18" fmla="*/ 1677 w 19779"/>
                  <a:gd name="T19" fmla="*/ 4925 h 17263"/>
                  <a:gd name="T20" fmla="*/ 82 w 19779"/>
                  <a:gd name="T21" fmla="*/ 6711 h 17263"/>
                  <a:gd name="T22" fmla="*/ 515 w 19779"/>
                  <a:gd name="T23" fmla="*/ 8280 h 17263"/>
                  <a:gd name="T24" fmla="*/ 595 w 19779"/>
                  <a:gd name="T25" fmla="*/ 10389 h 17263"/>
                  <a:gd name="T26" fmla="*/ 4952 w 19779"/>
                  <a:gd name="T27" fmla="*/ 11986 h 17263"/>
                  <a:gd name="T28" fmla="*/ 5357 w 19779"/>
                  <a:gd name="T29" fmla="*/ 11769 h 17263"/>
                  <a:gd name="T30" fmla="*/ 5439 w 19779"/>
                  <a:gd name="T31" fmla="*/ 11986 h 17263"/>
                  <a:gd name="T32" fmla="*/ 9794 w 19779"/>
                  <a:gd name="T33" fmla="*/ 13582 h 17263"/>
                  <a:gd name="T34" fmla="*/ 9956 w 19779"/>
                  <a:gd name="T35" fmla="*/ 13501 h 17263"/>
                  <a:gd name="T36" fmla="*/ 11931 w 19779"/>
                  <a:gd name="T37" fmla="*/ 13988 h 17263"/>
                  <a:gd name="T38" fmla="*/ 12283 w 19779"/>
                  <a:gd name="T39" fmla="*/ 14827 h 17263"/>
                  <a:gd name="T40" fmla="*/ 15557 w 19779"/>
                  <a:gd name="T41" fmla="*/ 17262 h 17263"/>
                  <a:gd name="T42" fmla="*/ 16125 w 19779"/>
                  <a:gd name="T43" fmla="*/ 16748 h 17263"/>
                  <a:gd name="T44" fmla="*/ 16098 w 19779"/>
                  <a:gd name="T45" fmla="*/ 16720 h 17263"/>
                  <a:gd name="T46" fmla="*/ 14096 w 19779"/>
                  <a:gd name="T47" fmla="*/ 13988 h 17263"/>
                  <a:gd name="T48" fmla="*/ 14096 w 19779"/>
                  <a:gd name="T49" fmla="*/ 13879 h 17263"/>
                  <a:gd name="T50" fmla="*/ 17208 w 19779"/>
                  <a:gd name="T51" fmla="*/ 14042 h 17263"/>
                  <a:gd name="T52" fmla="*/ 19074 w 19779"/>
                  <a:gd name="T53" fmla="*/ 9794 h 17263"/>
                  <a:gd name="T54" fmla="*/ 18641 w 19779"/>
                  <a:gd name="T55" fmla="*/ 9064 h 17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779" h="17263">
                    <a:moveTo>
                      <a:pt x="18641" y="9064"/>
                    </a:moveTo>
                    <a:lnTo>
                      <a:pt x="18641" y="9064"/>
                    </a:lnTo>
                    <a:cubicBezTo>
                      <a:pt x="19399" y="8280"/>
                      <a:pt x="19642" y="6927"/>
                      <a:pt x="19101" y="5655"/>
                    </a:cubicBezTo>
                    <a:cubicBezTo>
                      <a:pt x="18614" y="4519"/>
                      <a:pt x="17640" y="3762"/>
                      <a:pt x="16640" y="3626"/>
                    </a:cubicBezTo>
                    <a:cubicBezTo>
                      <a:pt x="16828" y="2220"/>
                      <a:pt x="15313" y="758"/>
                      <a:pt x="13149" y="298"/>
                    </a:cubicBezTo>
                    <a:cubicBezTo>
                      <a:pt x="11633" y="0"/>
                      <a:pt x="10226" y="244"/>
                      <a:pt x="9362" y="893"/>
                    </a:cubicBezTo>
                    <a:cubicBezTo>
                      <a:pt x="8767" y="568"/>
                      <a:pt x="8009" y="460"/>
                      <a:pt x="7278" y="704"/>
                    </a:cubicBezTo>
                    <a:cubicBezTo>
                      <a:pt x="6710" y="893"/>
                      <a:pt x="6250" y="1245"/>
                      <a:pt x="5926" y="1705"/>
                    </a:cubicBezTo>
                    <a:cubicBezTo>
                      <a:pt x="5033" y="1542"/>
                      <a:pt x="3950" y="1787"/>
                      <a:pt x="3084" y="2490"/>
                    </a:cubicBezTo>
                    <a:cubicBezTo>
                      <a:pt x="2245" y="3139"/>
                      <a:pt x="1759" y="4059"/>
                      <a:pt x="1677" y="4925"/>
                    </a:cubicBezTo>
                    <a:cubicBezTo>
                      <a:pt x="839" y="5141"/>
                      <a:pt x="190" y="5818"/>
                      <a:pt x="82" y="6711"/>
                    </a:cubicBezTo>
                    <a:cubicBezTo>
                      <a:pt x="0" y="7305"/>
                      <a:pt x="162" y="7847"/>
                      <a:pt x="515" y="8280"/>
                    </a:cubicBezTo>
                    <a:cubicBezTo>
                      <a:pt x="298" y="8955"/>
                      <a:pt x="298" y="9713"/>
                      <a:pt x="595" y="10389"/>
                    </a:cubicBezTo>
                    <a:cubicBezTo>
                      <a:pt x="1272" y="12013"/>
                      <a:pt x="3220" y="12716"/>
                      <a:pt x="4952" y="11986"/>
                    </a:cubicBezTo>
                    <a:cubicBezTo>
                      <a:pt x="5087" y="11904"/>
                      <a:pt x="5222" y="11851"/>
                      <a:pt x="5357" y="11769"/>
                    </a:cubicBezTo>
                    <a:cubicBezTo>
                      <a:pt x="5385" y="11851"/>
                      <a:pt x="5412" y="11931"/>
                      <a:pt x="5439" y="11986"/>
                    </a:cubicBezTo>
                    <a:cubicBezTo>
                      <a:pt x="6115" y="13609"/>
                      <a:pt x="8063" y="14312"/>
                      <a:pt x="9794" y="13582"/>
                    </a:cubicBezTo>
                    <a:cubicBezTo>
                      <a:pt x="9848" y="13555"/>
                      <a:pt x="9902" y="13528"/>
                      <a:pt x="9956" y="13501"/>
                    </a:cubicBezTo>
                    <a:cubicBezTo>
                      <a:pt x="10443" y="14015"/>
                      <a:pt x="11200" y="14232"/>
                      <a:pt x="11931" y="13988"/>
                    </a:cubicBezTo>
                    <a:cubicBezTo>
                      <a:pt x="12039" y="14285"/>
                      <a:pt x="12148" y="14556"/>
                      <a:pt x="12283" y="14827"/>
                    </a:cubicBezTo>
                    <a:cubicBezTo>
                      <a:pt x="13013" y="16207"/>
                      <a:pt x="14285" y="17099"/>
                      <a:pt x="15557" y="17262"/>
                    </a:cubicBezTo>
                    <a:cubicBezTo>
                      <a:pt x="16125" y="16748"/>
                      <a:pt x="16125" y="16748"/>
                      <a:pt x="16125" y="16748"/>
                    </a:cubicBezTo>
                    <a:cubicBezTo>
                      <a:pt x="16125" y="16720"/>
                      <a:pt x="16098" y="16720"/>
                      <a:pt x="16098" y="16720"/>
                    </a:cubicBezTo>
                    <a:cubicBezTo>
                      <a:pt x="14935" y="16342"/>
                      <a:pt x="14096" y="15259"/>
                      <a:pt x="14096" y="13988"/>
                    </a:cubicBezTo>
                    <a:cubicBezTo>
                      <a:pt x="14096" y="13961"/>
                      <a:pt x="14096" y="13907"/>
                      <a:pt x="14096" y="13879"/>
                    </a:cubicBezTo>
                    <a:cubicBezTo>
                      <a:pt x="14988" y="14394"/>
                      <a:pt x="16125" y="14502"/>
                      <a:pt x="17208" y="14042"/>
                    </a:cubicBezTo>
                    <a:cubicBezTo>
                      <a:pt x="18912" y="13311"/>
                      <a:pt x="19778" y="11418"/>
                      <a:pt x="19074" y="9794"/>
                    </a:cubicBezTo>
                    <a:cubicBezTo>
                      <a:pt x="18966" y="9523"/>
                      <a:pt x="18831" y="9280"/>
                      <a:pt x="18641" y="9064"/>
                    </a:cubicBezTo>
                  </a:path>
                </a:pathLst>
              </a:custGeom>
              <a:solidFill>
                <a:schemeClr val="accent2"/>
              </a:solidFill>
              <a:ln w="88900"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30" name="Freeform 4">
                <a:extLst>
                  <a:ext uri="{FF2B5EF4-FFF2-40B4-BE49-F238E27FC236}">
                    <a16:creationId xmlns:a16="http://schemas.microsoft.com/office/drawing/2014/main" id="{B22207BE-77C5-EC47-A6F3-4BE60862FB53}"/>
                  </a:ext>
                </a:extLst>
              </p:cNvPr>
              <p:cNvSpPr>
                <a:spLocks noChangeArrowheads="1"/>
              </p:cNvSpPr>
              <p:nvPr/>
            </p:nvSpPr>
            <p:spPr bwMode="auto">
              <a:xfrm>
                <a:off x="12605611" y="6262574"/>
                <a:ext cx="966" cy="966"/>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9688"/>
              </a:solidFill>
              <a:ln w="88900"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31" name="Freeform 5">
                <a:extLst>
                  <a:ext uri="{FF2B5EF4-FFF2-40B4-BE49-F238E27FC236}">
                    <a16:creationId xmlns:a16="http://schemas.microsoft.com/office/drawing/2014/main" id="{F1E1DC2D-061C-DA47-849A-06058A56FE5C}"/>
                  </a:ext>
                </a:extLst>
              </p:cNvPr>
              <p:cNvSpPr>
                <a:spLocks noChangeArrowheads="1"/>
              </p:cNvSpPr>
              <p:nvPr/>
            </p:nvSpPr>
            <p:spPr bwMode="auto">
              <a:xfrm>
                <a:off x="12605611" y="6262574"/>
                <a:ext cx="966" cy="966"/>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9688"/>
              </a:solidFill>
              <a:ln w="88900" cap="flat">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32" name="Freeform 6">
                <a:extLst>
                  <a:ext uri="{FF2B5EF4-FFF2-40B4-BE49-F238E27FC236}">
                    <a16:creationId xmlns:a16="http://schemas.microsoft.com/office/drawing/2014/main" id="{1B71B416-5D74-6C47-AF3F-3B129F2153DC}"/>
                  </a:ext>
                </a:extLst>
              </p:cNvPr>
              <p:cNvSpPr>
                <a:spLocks noChangeArrowheads="1"/>
              </p:cNvSpPr>
              <p:nvPr/>
            </p:nvSpPr>
            <p:spPr bwMode="auto">
              <a:xfrm>
                <a:off x="13577819" y="5806428"/>
                <a:ext cx="966" cy="966"/>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9688"/>
              </a:solidFill>
              <a:ln w="88900"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33" name="Freeform 7">
                <a:extLst>
                  <a:ext uri="{FF2B5EF4-FFF2-40B4-BE49-F238E27FC236}">
                    <a16:creationId xmlns:a16="http://schemas.microsoft.com/office/drawing/2014/main" id="{0A7A083C-7E2E-144D-8A38-D2118211A27E}"/>
                  </a:ext>
                </a:extLst>
              </p:cNvPr>
              <p:cNvSpPr>
                <a:spLocks noChangeArrowheads="1"/>
              </p:cNvSpPr>
              <p:nvPr/>
            </p:nvSpPr>
            <p:spPr bwMode="auto">
              <a:xfrm>
                <a:off x="13577819" y="5806428"/>
                <a:ext cx="966" cy="966"/>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9688"/>
              </a:solidFill>
              <a:ln w="88900" cap="flat">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34" name="Freeform 8">
                <a:extLst>
                  <a:ext uri="{FF2B5EF4-FFF2-40B4-BE49-F238E27FC236}">
                    <a16:creationId xmlns:a16="http://schemas.microsoft.com/office/drawing/2014/main" id="{FAC3A904-A0BC-3340-83DC-EEF110F15A85}"/>
                  </a:ext>
                </a:extLst>
              </p:cNvPr>
              <p:cNvSpPr>
                <a:spLocks noChangeArrowheads="1"/>
              </p:cNvSpPr>
              <p:nvPr/>
            </p:nvSpPr>
            <p:spPr bwMode="auto">
              <a:xfrm>
                <a:off x="10245637" y="5125571"/>
                <a:ext cx="3475211" cy="2484638"/>
              </a:xfrm>
              <a:custGeom>
                <a:avLst/>
                <a:gdLst>
                  <a:gd name="T0" fmla="*/ 13285 w 15856"/>
                  <a:gd name="T1" fmla="*/ 8116 h 11337"/>
                  <a:gd name="T2" fmla="*/ 13285 w 15856"/>
                  <a:gd name="T3" fmla="*/ 8116 h 11337"/>
                  <a:gd name="T4" fmla="*/ 15151 w 15856"/>
                  <a:gd name="T5" fmla="*/ 3868 h 11337"/>
                  <a:gd name="T6" fmla="*/ 14718 w 15856"/>
                  <a:gd name="T7" fmla="*/ 3138 h 11337"/>
                  <a:gd name="T8" fmla="*/ 15422 w 15856"/>
                  <a:gd name="T9" fmla="*/ 1705 h 11337"/>
                  <a:gd name="T10" fmla="*/ 9037 w 15856"/>
                  <a:gd name="T11" fmla="*/ 1623 h 11337"/>
                  <a:gd name="T12" fmla="*/ 8143 w 15856"/>
                  <a:gd name="T13" fmla="*/ 4003 h 11337"/>
                  <a:gd name="T14" fmla="*/ 7873 w 15856"/>
                  <a:gd name="T15" fmla="*/ 3922 h 11337"/>
                  <a:gd name="T16" fmla="*/ 0 w 15856"/>
                  <a:gd name="T17" fmla="*/ 6303 h 11337"/>
                  <a:gd name="T18" fmla="*/ 1029 w 15856"/>
                  <a:gd name="T19" fmla="*/ 6060 h 11337"/>
                  <a:gd name="T20" fmla="*/ 1434 w 15856"/>
                  <a:gd name="T21" fmla="*/ 5843 h 11337"/>
                  <a:gd name="T22" fmla="*/ 1516 w 15856"/>
                  <a:gd name="T23" fmla="*/ 6060 h 11337"/>
                  <a:gd name="T24" fmla="*/ 5871 w 15856"/>
                  <a:gd name="T25" fmla="*/ 7656 h 11337"/>
                  <a:gd name="T26" fmla="*/ 6033 w 15856"/>
                  <a:gd name="T27" fmla="*/ 7575 h 11337"/>
                  <a:gd name="T28" fmla="*/ 8008 w 15856"/>
                  <a:gd name="T29" fmla="*/ 8062 h 11337"/>
                  <a:gd name="T30" fmla="*/ 8360 w 15856"/>
                  <a:gd name="T31" fmla="*/ 8901 h 11337"/>
                  <a:gd name="T32" fmla="*/ 11634 w 15856"/>
                  <a:gd name="T33" fmla="*/ 11336 h 11337"/>
                  <a:gd name="T34" fmla="*/ 12202 w 15856"/>
                  <a:gd name="T35" fmla="*/ 10822 h 11337"/>
                  <a:gd name="T36" fmla="*/ 12175 w 15856"/>
                  <a:gd name="T37" fmla="*/ 10794 h 11337"/>
                  <a:gd name="T38" fmla="*/ 10173 w 15856"/>
                  <a:gd name="T39" fmla="*/ 8062 h 11337"/>
                  <a:gd name="T40" fmla="*/ 10173 w 15856"/>
                  <a:gd name="T41" fmla="*/ 7953 h 11337"/>
                  <a:gd name="T42" fmla="*/ 13285 w 15856"/>
                  <a:gd name="T43" fmla="*/ 8116 h 1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56" h="11337">
                    <a:moveTo>
                      <a:pt x="13285" y="8116"/>
                    </a:moveTo>
                    <a:lnTo>
                      <a:pt x="13285" y="8116"/>
                    </a:lnTo>
                    <a:cubicBezTo>
                      <a:pt x="14989" y="7385"/>
                      <a:pt x="15855" y="5492"/>
                      <a:pt x="15151" y="3868"/>
                    </a:cubicBezTo>
                    <a:cubicBezTo>
                      <a:pt x="15043" y="3597"/>
                      <a:pt x="14908" y="3354"/>
                      <a:pt x="14718" y="3138"/>
                    </a:cubicBezTo>
                    <a:cubicBezTo>
                      <a:pt x="15070" y="2759"/>
                      <a:pt x="15314" y="2273"/>
                      <a:pt x="15422" y="1705"/>
                    </a:cubicBezTo>
                    <a:cubicBezTo>
                      <a:pt x="13230" y="81"/>
                      <a:pt x="10471" y="0"/>
                      <a:pt x="9037" y="1623"/>
                    </a:cubicBezTo>
                    <a:cubicBezTo>
                      <a:pt x="8441" y="2273"/>
                      <a:pt x="8171" y="3111"/>
                      <a:pt x="8143" y="4003"/>
                    </a:cubicBezTo>
                    <a:cubicBezTo>
                      <a:pt x="8063" y="3977"/>
                      <a:pt x="7955" y="3949"/>
                      <a:pt x="7873" y="3922"/>
                    </a:cubicBezTo>
                    <a:cubicBezTo>
                      <a:pt x="4601" y="3138"/>
                      <a:pt x="1407" y="4193"/>
                      <a:pt x="0" y="6303"/>
                    </a:cubicBezTo>
                    <a:cubicBezTo>
                      <a:pt x="352" y="6276"/>
                      <a:pt x="704" y="6195"/>
                      <a:pt x="1029" y="6060"/>
                    </a:cubicBezTo>
                    <a:cubicBezTo>
                      <a:pt x="1164" y="5978"/>
                      <a:pt x="1299" y="5925"/>
                      <a:pt x="1434" y="5843"/>
                    </a:cubicBezTo>
                    <a:cubicBezTo>
                      <a:pt x="1462" y="5925"/>
                      <a:pt x="1489" y="6005"/>
                      <a:pt x="1516" y="6060"/>
                    </a:cubicBezTo>
                    <a:cubicBezTo>
                      <a:pt x="2192" y="7683"/>
                      <a:pt x="4140" y="8386"/>
                      <a:pt x="5871" y="7656"/>
                    </a:cubicBezTo>
                    <a:cubicBezTo>
                      <a:pt x="5925" y="7629"/>
                      <a:pt x="5979" y="7602"/>
                      <a:pt x="6033" y="7575"/>
                    </a:cubicBezTo>
                    <a:cubicBezTo>
                      <a:pt x="6520" y="8089"/>
                      <a:pt x="7277" y="8306"/>
                      <a:pt x="8008" y="8062"/>
                    </a:cubicBezTo>
                    <a:cubicBezTo>
                      <a:pt x="8116" y="8359"/>
                      <a:pt x="8225" y="8630"/>
                      <a:pt x="8360" y="8901"/>
                    </a:cubicBezTo>
                    <a:cubicBezTo>
                      <a:pt x="9090" y="10281"/>
                      <a:pt x="10362" y="11173"/>
                      <a:pt x="11634" y="11336"/>
                    </a:cubicBezTo>
                    <a:cubicBezTo>
                      <a:pt x="12202" y="10822"/>
                      <a:pt x="12202" y="10822"/>
                      <a:pt x="12202" y="10822"/>
                    </a:cubicBezTo>
                    <a:cubicBezTo>
                      <a:pt x="12202" y="10794"/>
                      <a:pt x="12175" y="10794"/>
                      <a:pt x="12175" y="10794"/>
                    </a:cubicBezTo>
                    <a:cubicBezTo>
                      <a:pt x="11012" y="10416"/>
                      <a:pt x="10173" y="9333"/>
                      <a:pt x="10173" y="8062"/>
                    </a:cubicBezTo>
                    <a:cubicBezTo>
                      <a:pt x="10173" y="8035"/>
                      <a:pt x="10173" y="7981"/>
                      <a:pt x="10173" y="7953"/>
                    </a:cubicBezTo>
                    <a:cubicBezTo>
                      <a:pt x="11065" y="8468"/>
                      <a:pt x="12202" y="8576"/>
                      <a:pt x="13285" y="8116"/>
                    </a:cubicBezTo>
                  </a:path>
                </a:pathLst>
              </a:custGeom>
              <a:solidFill>
                <a:schemeClr val="accent4"/>
              </a:solidFill>
              <a:ln w="88900" cap="flat">
                <a:solidFill>
                  <a:schemeClr val="bg1"/>
                </a:solidFill>
                <a:bevel/>
                <a:headEnd/>
                <a:tailEnd/>
              </a:ln>
              <a:effectLst/>
            </p:spPr>
            <p:txBody>
              <a:bodyPr wrap="none" anchor="ctr"/>
              <a:lstStyle/>
              <a:p>
                <a:endParaRPr lang="en-US" sz="900"/>
              </a:p>
            </p:txBody>
          </p:sp>
          <p:sp>
            <p:nvSpPr>
              <p:cNvPr id="35" name="Freeform 9">
                <a:extLst>
                  <a:ext uri="{FF2B5EF4-FFF2-40B4-BE49-F238E27FC236}">
                    <a16:creationId xmlns:a16="http://schemas.microsoft.com/office/drawing/2014/main" id="{F053D202-CDC5-9A45-A7E1-44E139730216}"/>
                  </a:ext>
                </a:extLst>
              </p:cNvPr>
              <p:cNvSpPr>
                <a:spLocks noChangeArrowheads="1"/>
              </p:cNvSpPr>
              <p:nvPr/>
            </p:nvSpPr>
            <p:spPr bwMode="auto">
              <a:xfrm>
                <a:off x="11135094" y="3801737"/>
                <a:ext cx="2567752" cy="2662457"/>
              </a:xfrm>
              <a:custGeom>
                <a:avLst/>
                <a:gdLst>
                  <a:gd name="T0" fmla="*/ 11146 w 11715"/>
                  <a:gd name="T1" fmla="*/ 9794 h 12149"/>
                  <a:gd name="T2" fmla="*/ 11146 w 11715"/>
                  <a:gd name="T3" fmla="*/ 9794 h 12149"/>
                  <a:gd name="T4" fmla="*/ 10713 w 11715"/>
                  <a:gd name="T5" fmla="*/ 9064 h 12149"/>
                  <a:gd name="T6" fmla="*/ 11173 w 11715"/>
                  <a:gd name="T7" fmla="*/ 5655 h 12149"/>
                  <a:gd name="T8" fmla="*/ 8712 w 11715"/>
                  <a:gd name="T9" fmla="*/ 3626 h 12149"/>
                  <a:gd name="T10" fmla="*/ 5221 w 11715"/>
                  <a:gd name="T11" fmla="*/ 298 h 12149"/>
                  <a:gd name="T12" fmla="*/ 1434 w 11715"/>
                  <a:gd name="T13" fmla="*/ 893 h 12149"/>
                  <a:gd name="T14" fmla="*/ 568 w 11715"/>
                  <a:gd name="T15" fmla="*/ 2246 h 12149"/>
                  <a:gd name="T16" fmla="*/ 3625 w 11715"/>
                  <a:gd name="T17" fmla="*/ 6982 h 12149"/>
                  <a:gd name="T18" fmla="*/ 5627 w 11715"/>
                  <a:gd name="T19" fmla="*/ 7117 h 12149"/>
                  <a:gd name="T20" fmla="*/ 6303 w 11715"/>
                  <a:gd name="T21" fmla="*/ 9523 h 12149"/>
                  <a:gd name="T22" fmla="*/ 7602 w 11715"/>
                  <a:gd name="T23" fmla="*/ 10362 h 12149"/>
                  <a:gd name="T24" fmla="*/ 9171 w 11715"/>
                  <a:gd name="T25" fmla="*/ 12067 h 12149"/>
                  <a:gd name="T26" fmla="*/ 11390 w 11715"/>
                  <a:gd name="T27" fmla="*/ 10687 h 12149"/>
                  <a:gd name="T28" fmla="*/ 11146 w 11715"/>
                  <a:gd name="T29" fmla="*/ 9794 h 1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5" h="12149">
                    <a:moveTo>
                      <a:pt x="11146" y="9794"/>
                    </a:moveTo>
                    <a:lnTo>
                      <a:pt x="11146" y="9794"/>
                    </a:lnTo>
                    <a:cubicBezTo>
                      <a:pt x="11038" y="9523"/>
                      <a:pt x="10903" y="9280"/>
                      <a:pt x="10713" y="9064"/>
                    </a:cubicBezTo>
                    <a:cubicBezTo>
                      <a:pt x="11471" y="8280"/>
                      <a:pt x="11714" y="6927"/>
                      <a:pt x="11173" y="5655"/>
                    </a:cubicBezTo>
                    <a:cubicBezTo>
                      <a:pt x="10686" y="4519"/>
                      <a:pt x="9712" y="3762"/>
                      <a:pt x="8712" y="3626"/>
                    </a:cubicBezTo>
                    <a:cubicBezTo>
                      <a:pt x="8900" y="2220"/>
                      <a:pt x="7385" y="758"/>
                      <a:pt x="5221" y="298"/>
                    </a:cubicBezTo>
                    <a:cubicBezTo>
                      <a:pt x="3705" y="0"/>
                      <a:pt x="2298" y="244"/>
                      <a:pt x="1434" y="893"/>
                    </a:cubicBezTo>
                    <a:cubicBezTo>
                      <a:pt x="1407" y="893"/>
                      <a:pt x="731" y="1705"/>
                      <a:pt x="568" y="2246"/>
                    </a:cubicBezTo>
                    <a:cubicBezTo>
                      <a:pt x="0" y="4221"/>
                      <a:pt x="1380" y="6332"/>
                      <a:pt x="3625" y="6982"/>
                    </a:cubicBezTo>
                    <a:cubicBezTo>
                      <a:pt x="4301" y="7170"/>
                      <a:pt x="5004" y="7198"/>
                      <a:pt x="5627" y="7117"/>
                    </a:cubicBezTo>
                    <a:cubicBezTo>
                      <a:pt x="5518" y="7982"/>
                      <a:pt x="5735" y="8874"/>
                      <a:pt x="6303" y="9523"/>
                    </a:cubicBezTo>
                    <a:cubicBezTo>
                      <a:pt x="6655" y="9929"/>
                      <a:pt x="7115" y="10200"/>
                      <a:pt x="7602" y="10362"/>
                    </a:cubicBezTo>
                    <a:cubicBezTo>
                      <a:pt x="7466" y="11336"/>
                      <a:pt x="8143" y="12013"/>
                      <a:pt x="9171" y="12067"/>
                    </a:cubicBezTo>
                    <a:cubicBezTo>
                      <a:pt x="10930" y="12148"/>
                      <a:pt x="11336" y="10687"/>
                      <a:pt x="11390" y="10687"/>
                    </a:cubicBezTo>
                    <a:cubicBezTo>
                      <a:pt x="11363" y="10389"/>
                      <a:pt x="11281" y="10091"/>
                      <a:pt x="11146" y="9794"/>
                    </a:cubicBezTo>
                  </a:path>
                </a:pathLst>
              </a:custGeom>
              <a:solidFill>
                <a:schemeClr val="accent3"/>
              </a:solidFill>
              <a:ln w="88900" cap="flat">
                <a:solidFill>
                  <a:schemeClr val="bg1"/>
                </a:solidFill>
                <a:bevel/>
                <a:headEnd/>
                <a:tailEnd/>
              </a:ln>
              <a:effectLst/>
            </p:spPr>
            <p:txBody>
              <a:bodyPr wrap="none" anchor="ctr"/>
              <a:lstStyle/>
              <a:p>
                <a:endParaRPr lang="en-US" sz="900"/>
              </a:p>
            </p:txBody>
          </p:sp>
          <p:sp>
            <p:nvSpPr>
              <p:cNvPr id="36" name="Freeform 10">
                <a:extLst>
                  <a:ext uri="{FF2B5EF4-FFF2-40B4-BE49-F238E27FC236}">
                    <a16:creationId xmlns:a16="http://schemas.microsoft.com/office/drawing/2014/main" id="{079393A0-1AC9-E44A-AA47-036C2A2066C5}"/>
                  </a:ext>
                </a:extLst>
              </p:cNvPr>
              <p:cNvSpPr>
                <a:spLocks noChangeArrowheads="1"/>
              </p:cNvSpPr>
              <p:nvPr/>
            </p:nvSpPr>
            <p:spPr bwMode="auto">
              <a:xfrm>
                <a:off x="9373576" y="4886766"/>
                <a:ext cx="1410959" cy="1725040"/>
              </a:xfrm>
              <a:custGeom>
                <a:avLst/>
                <a:gdLst>
                  <a:gd name="T0" fmla="*/ 5871 w 6440"/>
                  <a:gd name="T1" fmla="*/ 3355 h 7873"/>
                  <a:gd name="T2" fmla="*/ 5871 w 6440"/>
                  <a:gd name="T3" fmla="*/ 3355 h 7873"/>
                  <a:gd name="T4" fmla="*/ 5818 w 6440"/>
                  <a:gd name="T5" fmla="*/ 1082 h 7873"/>
                  <a:gd name="T6" fmla="*/ 3870 w 6440"/>
                  <a:gd name="T7" fmla="*/ 757 h 7873"/>
                  <a:gd name="T8" fmla="*/ 2057 w 6440"/>
                  <a:gd name="T9" fmla="*/ 0 h 7873"/>
                  <a:gd name="T10" fmla="*/ 1677 w 6440"/>
                  <a:gd name="T11" fmla="*/ 81 h 7873"/>
                  <a:gd name="T12" fmla="*/ 82 w 6440"/>
                  <a:gd name="T13" fmla="*/ 1867 h 7873"/>
                  <a:gd name="T14" fmla="*/ 515 w 6440"/>
                  <a:gd name="T15" fmla="*/ 3436 h 7873"/>
                  <a:gd name="T16" fmla="*/ 595 w 6440"/>
                  <a:gd name="T17" fmla="*/ 5545 h 7873"/>
                  <a:gd name="T18" fmla="*/ 4952 w 6440"/>
                  <a:gd name="T19" fmla="*/ 7142 h 7873"/>
                  <a:gd name="T20" fmla="*/ 5357 w 6440"/>
                  <a:gd name="T21" fmla="*/ 6925 h 7873"/>
                  <a:gd name="T22" fmla="*/ 6196 w 6440"/>
                  <a:gd name="T23" fmla="*/ 4788 h 7873"/>
                  <a:gd name="T24" fmla="*/ 5871 w 6440"/>
                  <a:gd name="T25" fmla="*/ 3355 h 7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40" h="7873">
                    <a:moveTo>
                      <a:pt x="5871" y="3355"/>
                    </a:moveTo>
                    <a:lnTo>
                      <a:pt x="5871" y="3355"/>
                    </a:lnTo>
                    <a:cubicBezTo>
                      <a:pt x="6439" y="2705"/>
                      <a:pt x="6439" y="1731"/>
                      <a:pt x="5818" y="1082"/>
                    </a:cubicBezTo>
                    <a:cubicBezTo>
                      <a:pt x="5304" y="541"/>
                      <a:pt x="4491" y="433"/>
                      <a:pt x="3870" y="757"/>
                    </a:cubicBezTo>
                    <a:cubicBezTo>
                      <a:pt x="3409" y="297"/>
                      <a:pt x="2760" y="0"/>
                      <a:pt x="2057" y="0"/>
                    </a:cubicBezTo>
                    <a:cubicBezTo>
                      <a:pt x="1922" y="0"/>
                      <a:pt x="1677" y="54"/>
                      <a:pt x="1677" y="81"/>
                    </a:cubicBezTo>
                    <a:cubicBezTo>
                      <a:pt x="839" y="297"/>
                      <a:pt x="190" y="974"/>
                      <a:pt x="82" y="1867"/>
                    </a:cubicBezTo>
                    <a:cubicBezTo>
                      <a:pt x="0" y="2461"/>
                      <a:pt x="162" y="3003"/>
                      <a:pt x="515" y="3436"/>
                    </a:cubicBezTo>
                    <a:cubicBezTo>
                      <a:pt x="298" y="4111"/>
                      <a:pt x="298" y="4869"/>
                      <a:pt x="595" y="5545"/>
                    </a:cubicBezTo>
                    <a:cubicBezTo>
                      <a:pt x="1272" y="7169"/>
                      <a:pt x="3220" y="7872"/>
                      <a:pt x="4952" y="7142"/>
                    </a:cubicBezTo>
                    <a:cubicBezTo>
                      <a:pt x="5087" y="7060"/>
                      <a:pt x="5222" y="7007"/>
                      <a:pt x="5357" y="6925"/>
                    </a:cubicBezTo>
                    <a:cubicBezTo>
                      <a:pt x="5357" y="6952"/>
                      <a:pt x="6278" y="6086"/>
                      <a:pt x="6196" y="4788"/>
                    </a:cubicBezTo>
                    <a:cubicBezTo>
                      <a:pt x="6169" y="4273"/>
                      <a:pt x="6061" y="3788"/>
                      <a:pt x="5871" y="3355"/>
                    </a:cubicBezTo>
                  </a:path>
                </a:pathLst>
              </a:custGeom>
              <a:solidFill>
                <a:schemeClr val="accent1"/>
              </a:solidFill>
              <a:ln w="88900"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sp>
        <p:nvSpPr>
          <p:cNvPr id="41" name="CuadroTexto 350">
            <a:extLst>
              <a:ext uri="{FF2B5EF4-FFF2-40B4-BE49-F238E27FC236}">
                <a16:creationId xmlns:a16="http://schemas.microsoft.com/office/drawing/2014/main" id="{04BBE973-4A21-D144-A7B7-DC559A9A9EB9}"/>
              </a:ext>
            </a:extLst>
          </p:cNvPr>
          <p:cNvSpPr txBox="1"/>
          <p:nvPr/>
        </p:nvSpPr>
        <p:spPr>
          <a:xfrm>
            <a:off x="360295" y="513297"/>
            <a:ext cx="11471409" cy="646331"/>
          </a:xfrm>
          <a:prstGeom prst="rect">
            <a:avLst/>
          </a:prstGeom>
          <a:noFill/>
        </p:spPr>
        <p:txBody>
          <a:bodyPr wrap="none" rtlCol="0">
            <a:spAutoFit/>
          </a:bodyPr>
          <a:lstStyle/>
          <a:p>
            <a:pPr algn="ctr"/>
            <a:r>
              <a:rPr lang="en-US" sz="3600" b="1" dirty="0">
                <a:solidFill>
                  <a:schemeClr val="tx2"/>
                </a:solidFill>
                <a:ea typeface="Lato Heavy" charset="0"/>
                <a:cs typeface="Poppins" pitchFamily="2" charset="77"/>
              </a:rPr>
              <a:t>Feedback: Provide Educational Information (cont.)</a:t>
            </a:r>
          </a:p>
        </p:txBody>
      </p:sp>
      <p:sp>
        <p:nvSpPr>
          <p:cNvPr id="11" name="TextBox 10">
            <a:extLst>
              <a:ext uri="{FF2B5EF4-FFF2-40B4-BE49-F238E27FC236}">
                <a16:creationId xmlns:a16="http://schemas.microsoft.com/office/drawing/2014/main" id="{6A1D5FDD-550E-054B-97B7-F623ACCFE11A}"/>
              </a:ext>
            </a:extLst>
          </p:cNvPr>
          <p:cNvSpPr txBox="1"/>
          <p:nvPr/>
        </p:nvSpPr>
        <p:spPr>
          <a:xfrm>
            <a:off x="632716" y="1576781"/>
            <a:ext cx="10838849" cy="1015663"/>
          </a:xfrm>
          <a:prstGeom prst="rect">
            <a:avLst/>
          </a:prstGeom>
          <a:noFill/>
        </p:spPr>
        <p:txBody>
          <a:bodyPr wrap="square" rtlCol="0">
            <a:spAutoFit/>
          </a:bodyPr>
          <a:lstStyle/>
          <a:p>
            <a:r>
              <a:rPr lang="en-US" sz="2000" dirty="0"/>
              <a:t>The feedback step can be used to share important educational information about the dangerous side effects or complications that can occur when they choose to drink, use other substances, or drive. </a:t>
            </a:r>
          </a:p>
        </p:txBody>
      </p:sp>
    </p:spTree>
    <p:extLst>
      <p:ext uri="{BB962C8B-B14F-4D97-AF65-F5344CB8AC3E}">
        <p14:creationId xmlns:p14="http://schemas.microsoft.com/office/powerpoint/2010/main" val="2776880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730441" y="462133"/>
            <a:ext cx="8824064" cy="591244"/>
          </a:xfrm>
        </p:spPr>
        <p:txBody>
          <a:bodyPr/>
          <a:lstStyle/>
          <a:p>
            <a:r>
              <a:rPr lang="en-US" dirty="0"/>
              <a:t>Feedback: Provide Educational Information (cont.)</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3059723" y="3935916"/>
            <a:ext cx="7715281" cy="733425"/>
          </a:xfrm>
        </p:spPr>
        <p:txBody>
          <a:bodyPr/>
          <a:lstStyle/>
          <a:p>
            <a:pPr indent="0">
              <a:lnSpc>
                <a:spcPct val="100000"/>
              </a:lnSpc>
              <a:buNone/>
            </a:pPr>
            <a:r>
              <a:rPr lang="en-US" sz="2200" i="1" dirty="0">
                <a:solidFill>
                  <a:srgbClr val="EC722F"/>
                </a:solidFill>
              </a:rPr>
              <a:t>“When teens do drugs – things can go wrong, like injuring yourself….” </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605139" y="3941639"/>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108151" y="5073876"/>
            <a:ext cx="8180168"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“When teens use any addictive substance while the brain is still developing can increase the chances that they will develop a serious substance use disorder in the future.”</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653567" y="5113158"/>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1730441" y="1909004"/>
            <a:ext cx="8925743" cy="798268"/>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Education about substance use should be given regardless of the quantity and frequency of use.</a:t>
            </a:r>
          </a:p>
          <a:p>
            <a:pPr>
              <a:lnSpc>
                <a:spcPct val="100000"/>
              </a:lnSpc>
            </a:pPr>
            <a:endParaRPr lang="en-US" sz="2200" dirty="0">
              <a:cs typeface="Arial" charset="0"/>
            </a:endParaRPr>
          </a:p>
          <a:p>
            <a:pPr>
              <a:lnSpc>
                <a:spcPct val="100000"/>
              </a:lnSpc>
            </a:pPr>
            <a:r>
              <a:rPr lang="en-US" sz="2200" dirty="0">
                <a:cs typeface="Arial" charset="0"/>
              </a:rPr>
              <a:t>      For example:</a:t>
            </a:r>
          </a:p>
        </p:txBody>
      </p:sp>
    </p:spTree>
    <p:extLst>
      <p:ext uri="{BB962C8B-B14F-4D97-AF65-F5344CB8AC3E}">
        <p14:creationId xmlns:p14="http://schemas.microsoft.com/office/powerpoint/2010/main" val="2097821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2488829"/>
            <a:ext cx="10604450" cy="412835"/>
          </a:xfrm>
        </p:spPr>
        <p:txBody>
          <a:bodyPr/>
          <a:lstStyle/>
          <a:p>
            <a:pPr algn="l"/>
            <a:r>
              <a:rPr lang="en-US" altLang="ja-JP" sz="2400" u="sng" dirty="0">
                <a:ea typeface="ＭＳ Ｐゴシック"/>
                <a:cs typeface="Arial"/>
              </a:rPr>
              <a:t>Another example:</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816" y="3544266"/>
            <a:ext cx="9693772" cy="1162607"/>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“We know that substance use can put you at risk for illness and injury. It can also cause problems with parents or friends, and school problems such as missing class or doing poorly on a test or an assignment. What do you think about this?”</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10369324"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Feedback: Provide Educational Information (cont.)</a:t>
            </a:r>
          </a:p>
        </p:txBody>
      </p:sp>
    </p:spTree>
    <p:extLst>
      <p:ext uri="{BB962C8B-B14F-4D97-AF65-F5344CB8AC3E}">
        <p14:creationId xmlns:p14="http://schemas.microsoft.com/office/powerpoint/2010/main" val="75714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2427869"/>
            <a:ext cx="10604450" cy="412835"/>
          </a:xfrm>
        </p:spPr>
        <p:txBody>
          <a:bodyPr/>
          <a:lstStyle/>
          <a:p>
            <a:pPr algn="l"/>
            <a:r>
              <a:rPr lang="en-US" altLang="ja-JP" sz="2400" u="sng" dirty="0">
                <a:ea typeface="ＭＳ Ｐゴシック"/>
                <a:cs typeface="Arial"/>
              </a:rPr>
              <a:t>Another example:</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816" y="3483306"/>
            <a:ext cx="9693772" cy="1162607"/>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“We know that drinking 3 or more drinks in 2 hours, or drinking [X] alcoholic drinks and/or use of illicit drugs can put you at risk for illness and injury. It can also cause problems with parents or friends, and school problems such as missing class or doing poorly on a test or an assignment. What do you think about this?”</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9593746"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Feedback: Provide Educational Information (cont.)</a:t>
            </a:r>
          </a:p>
        </p:txBody>
      </p:sp>
    </p:spTree>
    <p:extLst>
      <p:ext uri="{BB962C8B-B14F-4D97-AF65-F5344CB8AC3E}">
        <p14:creationId xmlns:p14="http://schemas.microsoft.com/office/powerpoint/2010/main" val="3402430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sz="3200" dirty="0"/>
              <a:t>Feedback: Provide Educational Information (cont.)</a:t>
            </a:r>
          </a:p>
        </p:txBody>
      </p:sp>
      <p:sp>
        <p:nvSpPr>
          <p:cNvPr id="15" name="Rectangle 14">
            <a:extLst>
              <a:ext uri="{FF2B5EF4-FFF2-40B4-BE49-F238E27FC236}">
                <a16:creationId xmlns:a16="http://schemas.microsoft.com/office/drawing/2014/main" id="{DB981D29-C489-4A41-B9BC-FC512986D2C8}"/>
              </a:ext>
            </a:extLst>
          </p:cNvPr>
          <p:cNvSpPr/>
          <p:nvPr/>
        </p:nvSpPr>
        <p:spPr>
          <a:xfrm>
            <a:off x="1413959" y="2328909"/>
            <a:ext cx="9608445" cy="1653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CuadroTexto 351">
            <a:extLst>
              <a:ext uri="{FF2B5EF4-FFF2-40B4-BE49-F238E27FC236}">
                <a16:creationId xmlns:a16="http://schemas.microsoft.com/office/drawing/2014/main" id="{BBD1C634-8C7F-A140-B5D2-F07F0D38F69A}"/>
              </a:ext>
            </a:extLst>
          </p:cNvPr>
          <p:cNvSpPr txBox="1"/>
          <p:nvPr/>
        </p:nvSpPr>
        <p:spPr>
          <a:xfrm>
            <a:off x="2527146" y="2603051"/>
            <a:ext cx="8318614" cy="1107996"/>
          </a:xfrm>
          <a:prstGeom prst="rect">
            <a:avLst/>
          </a:prstGeom>
          <a:noFill/>
        </p:spPr>
        <p:txBody>
          <a:bodyPr wrap="square" rtlCol="0">
            <a:spAutoFit/>
          </a:bodyPr>
          <a:lstStyle/>
          <a:p>
            <a:pPr>
              <a:spcBef>
                <a:spcPts val="4200"/>
              </a:spcBef>
            </a:pPr>
            <a:r>
              <a:rPr lang="en-US" sz="2200" dirty="0"/>
              <a:t>Educating adolescents and young adults about the health, social, emotional, academic, and other risks associated with substance use can help them decide to change.</a:t>
            </a:r>
          </a:p>
        </p:txBody>
      </p:sp>
      <p:sp>
        <p:nvSpPr>
          <p:cNvPr id="2" name="TextBox 1">
            <a:extLst>
              <a:ext uri="{FF2B5EF4-FFF2-40B4-BE49-F238E27FC236}">
                <a16:creationId xmlns:a16="http://schemas.microsoft.com/office/drawing/2014/main" id="{7DA33AED-B121-C743-A315-BDAA9E5E86A0}"/>
              </a:ext>
            </a:extLst>
          </p:cNvPr>
          <p:cNvSpPr txBox="1"/>
          <p:nvPr/>
        </p:nvSpPr>
        <p:spPr>
          <a:xfrm>
            <a:off x="1351613" y="4716129"/>
            <a:ext cx="9670791" cy="1107996"/>
          </a:xfrm>
          <a:prstGeom prst="rect">
            <a:avLst/>
          </a:prstGeom>
          <a:noFill/>
        </p:spPr>
        <p:txBody>
          <a:bodyPr wrap="square" rtlCol="0">
            <a:spAutoFit/>
          </a:bodyPr>
          <a:lstStyle/>
          <a:p>
            <a:r>
              <a:rPr lang="en-US" sz="2200" dirty="0"/>
              <a:t>Focus on the social and family impacts that the substance use may be having on the individual rather than the physical long-term health effects that substance use may bring up.</a:t>
            </a:r>
          </a:p>
        </p:txBody>
      </p:sp>
      <p:sp>
        <p:nvSpPr>
          <p:cNvPr id="8" name="Circle">
            <a:extLst>
              <a:ext uri="{FF2B5EF4-FFF2-40B4-BE49-F238E27FC236}">
                <a16:creationId xmlns:a16="http://schemas.microsoft.com/office/drawing/2014/main" id="{293D37ED-4016-E24F-B823-0810FAF2C43A}"/>
              </a:ext>
            </a:extLst>
          </p:cNvPr>
          <p:cNvSpPr/>
          <p:nvPr/>
        </p:nvSpPr>
        <p:spPr>
          <a:xfrm>
            <a:off x="640223" y="2331009"/>
            <a:ext cx="1651284" cy="1651283"/>
          </a:xfrm>
          <a:prstGeom prst="ellipse">
            <a:avLst/>
          </a:prstGeom>
          <a:solidFill>
            <a:srgbClr val="EC722F"/>
          </a:solidFill>
          <a:ln w="12700">
            <a:miter lim="400000"/>
          </a:ln>
        </p:spPr>
        <p:txBody>
          <a:bodyPr lIns="25400" tIns="25400" rIns="25400" bIns="25400" anchor="ctr"/>
          <a:lstStyle/>
          <a:p>
            <a:pPr algn="ctr">
              <a:defRPr sz="3200">
                <a:solidFill>
                  <a:srgbClr val="FFFFFF"/>
                </a:solidFill>
              </a:defRPr>
            </a:pPr>
            <a:endParaRPr sz="1600"/>
          </a:p>
        </p:txBody>
      </p:sp>
      <p:sp>
        <p:nvSpPr>
          <p:cNvPr id="9" name="Circle">
            <a:extLst>
              <a:ext uri="{FF2B5EF4-FFF2-40B4-BE49-F238E27FC236}">
                <a16:creationId xmlns:a16="http://schemas.microsoft.com/office/drawing/2014/main" id="{25064291-21FA-1A4C-8D88-EFE3AC055A14}"/>
              </a:ext>
            </a:extLst>
          </p:cNvPr>
          <p:cNvSpPr/>
          <p:nvPr/>
        </p:nvSpPr>
        <p:spPr>
          <a:xfrm>
            <a:off x="849920" y="2540705"/>
            <a:ext cx="1231892" cy="1231891"/>
          </a:xfrm>
          <a:prstGeom prst="ellipse">
            <a:avLst/>
          </a:prstGeom>
          <a:solidFill>
            <a:srgbClr val="FFFFFF"/>
          </a:solidFill>
          <a:ln w="12700">
            <a:miter lim="400000"/>
          </a:ln>
        </p:spPr>
        <p:txBody>
          <a:bodyPr lIns="25400" tIns="25400" rIns="25400" bIns="25400" anchor="ctr"/>
          <a:lstStyle/>
          <a:p>
            <a:pPr algn="ctr">
              <a:defRPr sz="3200">
                <a:solidFill>
                  <a:srgbClr val="FFFFFF"/>
                </a:solidFill>
              </a:defRPr>
            </a:pPr>
            <a:endParaRPr sz="1600"/>
          </a:p>
        </p:txBody>
      </p:sp>
      <p:pic>
        <p:nvPicPr>
          <p:cNvPr id="10" name="Graphic 9" descr="Megaphone1 with solid fill">
            <a:extLst>
              <a:ext uri="{FF2B5EF4-FFF2-40B4-BE49-F238E27FC236}">
                <a16:creationId xmlns:a16="http://schemas.microsoft.com/office/drawing/2014/main" id="{48DCFAEF-076D-A84C-BABA-B59E852C5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385" y="2711294"/>
            <a:ext cx="822960" cy="822960"/>
          </a:xfrm>
          <a:prstGeom prst="rect">
            <a:avLst/>
          </a:prstGeom>
        </p:spPr>
      </p:pic>
    </p:spTree>
    <p:extLst>
      <p:ext uri="{BB962C8B-B14F-4D97-AF65-F5344CB8AC3E}">
        <p14:creationId xmlns:p14="http://schemas.microsoft.com/office/powerpoint/2010/main" val="2672412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CF12A3-BEB2-4D02-8BA3-7355FEBA4866}"/>
              </a:ext>
            </a:extLst>
          </p:cNvPr>
          <p:cNvSpPr>
            <a:spLocks noGrp="1"/>
          </p:cNvSpPr>
          <p:nvPr>
            <p:ph type="body" sz="quarter" idx="11"/>
          </p:nvPr>
        </p:nvSpPr>
        <p:spPr>
          <a:xfrm>
            <a:off x="1009233" y="300465"/>
            <a:ext cx="10351868" cy="569363"/>
          </a:xfrm>
        </p:spPr>
        <p:txBody>
          <a:bodyPr/>
          <a:lstStyle/>
          <a:p>
            <a:r>
              <a:rPr lang="en-US" sz="3200" dirty="0"/>
              <a:t>Feedback: Provide Educational Information (cont.)</a:t>
            </a:r>
          </a:p>
        </p:txBody>
      </p:sp>
      <p:graphicFrame>
        <p:nvGraphicFramePr>
          <p:cNvPr id="4" name="Table 3">
            <a:extLst>
              <a:ext uri="{FF2B5EF4-FFF2-40B4-BE49-F238E27FC236}">
                <a16:creationId xmlns:a16="http://schemas.microsoft.com/office/drawing/2014/main" id="{FC9084F7-3A7C-E144-B1AF-D6665F5D7521}"/>
              </a:ext>
            </a:extLst>
          </p:cNvPr>
          <p:cNvGraphicFramePr>
            <a:graphicFrameLocks noGrp="1"/>
          </p:cNvGraphicFramePr>
          <p:nvPr>
            <p:extLst>
              <p:ext uri="{D42A27DB-BD31-4B8C-83A1-F6EECF244321}">
                <p14:modId xmlns:p14="http://schemas.microsoft.com/office/powerpoint/2010/main" val="703137273"/>
              </p:ext>
            </p:extLst>
          </p:nvPr>
        </p:nvGraphicFramePr>
        <p:xfrm>
          <a:off x="1598887" y="1099229"/>
          <a:ext cx="9386111" cy="5551942"/>
        </p:xfrm>
        <a:graphic>
          <a:graphicData uri="http://schemas.openxmlformats.org/drawingml/2006/table">
            <a:tbl>
              <a:tblPr firstRow="1" firstCol="1" bandRow="1">
                <a:tableStyleId>{9DCAF9ED-07DC-4A11-8D7F-57B35C25682E}</a:tableStyleId>
              </a:tblPr>
              <a:tblGrid>
                <a:gridCol w="5033019">
                  <a:extLst>
                    <a:ext uri="{9D8B030D-6E8A-4147-A177-3AD203B41FA5}">
                      <a16:colId xmlns:a16="http://schemas.microsoft.com/office/drawing/2014/main" val="2798681919"/>
                    </a:ext>
                  </a:extLst>
                </a:gridCol>
                <a:gridCol w="4353092">
                  <a:extLst>
                    <a:ext uri="{9D8B030D-6E8A-4147-A177-3AD203B41FA5}">
                      <a16:colId xmlns:a16="http://schemas.microsoft.com/office/drawing/2014/main" val="740236045"/>
                    </a:ext>
                  </a:extLst>
                </a:gridCol>
              </a:tblGrid>
              <a:tr h="287386">
                <a:tc gridSpan="2">
                  <a:txBody>
                    <a:bodyPr/>
                    <a:lstStyle/>
                    <a:p>
                      <a:pPr marL="0" marR="0" algn="ctr">
                        <a:spcBef>
                          <a:spcPts val="300"/>
                        </a:spcBef>
                        <a:spcAft>
                          <a:spcPts val="200"/>
                        </a:spcAft>
                        <a:tabLst>
                          <a:tab pos="971550" algn="l"/>
                        </a:tabLst>
                      </a:pPr>
                      <a:r>
                        <a:rPr lang="en-US" sz="1800" dirty="0">
                          <a:effectLst/>
                        </a:rPr>
                        <a:t>Risks Associated with Adolescent Alcohol, Tobacco, and Other Substance Use</a:t>
                      </a:r>
                      <a:endParaRPr lang="en-US" sz="1800" b="1" dirty="0">
                        <a:effectLst/>
                        <a:latin typeface="Arial" panose="020B0604020202020204" pitchFamily="34"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056874716"/>
                  </a:ext>
                </a:extLst>
              </a:tr>
              <a:tr h="287386">
                <a:tc gridSpan="2">
                  <a:txBody>
                    <a:bodyPr/>
                    <a:lstStyle/>
                    <a:p>
                      <a:pPr marL="0" marR="0">
                        <a:spcBef>
                          <a:spcPts val="200"/>
                        </a:spcBef>
                        <a:spcAft>
                          <a:spcPts val="200"/>
                        </a:spcAft>
                      </a:pPr>
                      <a:r>
                        <a:rPr lang="en-US" sz="1800" b="0" dirty="0">
                          <a:effectLst/>
                        </a:rPr>
                        <a:t>Substance use increases the risk of:</a:t>
                      </a: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03100703"/>
                  </a:ext>
                </a:extLst>
              </a:tr>
              <a:tr h="1798541">
                <a:tc>
                  <a:txBody>
                    <a:bodyPr/>
                    <a:lstStyle/>
                    <a:p>
                      <a:pPr marL="342900" marR="0" lvl="0" indent="-342900" fontAlgn="base">
                        <a:spcBef>
                          <a:spcPts val="3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Sexual risk taking and sexually transmitted infections</a:t>
                      </a:r>
                    </a:p>
                    <a:p>
                      <a:pPr marL="342900" marR="0" lvl="0" indent="-342900" fontAlgn="base">
                        <a:spcBef>
                          <a:spcPts val="3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Unwanted pregnancies</a:t>
                      </a:r>
                    </a:p>
                    <a:p>
                      <a:pPr marL="342900" marR="0" lvl="0" indent="-342900" fontAlgn="base">
                        <a:spcBef>
                          <a:spcPts val="3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Poor school performance </a:t>
                      </a:r>
                    </a:p>
                    <a:p>
                      <a:pPr marL="342900" marR="0" lvl="0" indent="-342900" fontAlgn="base">
                        <a:spcBef>
                          <a:spcPts val="3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Violence</a:t>
                      </a:r>
                    </a:p>
                  </a:txBody>
                  <a:tcPr marL="228600" marR="73025" marT="0" marB="0">
                    <a:lnB w="12700" cmpd="sng">
                      <a:noFill/>
                    </a:lnB>
                  </a:tcPr>
                </a:tc>
                <a:tc>
                  <a:txBody>
                    <a:bodyPr/>
                    <a:lstStyle/>
                    <a:p>
                      <a:pPr marL="342900" marR="0" lvl="0" indent="-342900" algn="l" defTabSz="914400" rtl="0" eaLnBrk="1" fontAlgn="base" latinLnBrk="0" hangingPunct="1">
                        <a:lnSpc>
                          <a:spcPct val="100000"/>
                        </a:lnSpc>
                        <a:spcBef>
                          <a:spcPts val="300"/>
                        </a:spcBef>
                        <a:spcAft>
                          <a:spcPts val="200"/>
                        </a:spcAft>
                        <a:buClr>
                          <a:srgbClr val="375D9D"/>
                        </a:buClr>
                        <a:buSzPts val="800"/>
                        <a:buFont typeface="Arial" panose="020B0604020202020204" pitchFamily="34" charset="0"/>
                        <a:buChar char="■"/>
                        <a:tabLst>
                          <a:tab pos="971550" algn="l"/>
                        </a:tabLst>
                        <a:defRPr/>
                      </a:pPr>
                      <a:r>
                        <a:rPr lang="en-US" sz="1800" b="0" u="none" strike="noStrike" kern="0" spc="0" dirty="0">
                          <a:effectLst/>
                        </a:rPr>
                        <a:t>Injuries and accidents</a:t>
                      </a:r>
                    </a:p>
                    <a:p>
                      <a:pPr marL="342900" marR="0" lvl="0" indent="-342900" fontAlgn="base">
                        <a:spcBef>
                          <a:spcPts val="300"/>
                        </a:spcBef>
                        <a:spcAft>
                          <a:spcPts val="200"/>
                        </a:spcAft>
                        <a:buClr>
                          <a:srgbClr val="375D9D"/>
                        </a:buClr>
                        <a:buSzPts val="800"/>
                        <a:buFont typeface="Arial" panose="020B0604020202020204" pitchFamily="34" charset="0"/>
                        <a:buChar char="■"/>
                        <a:tabLst>
                          <a:tab pos="971550" algn="l"/>
                        </a:tabLst>
                      </a:pPr>
                      <a:r>
                        <a:rPr lang="en-US" sz="1800" u="none" strike="noStrike" kern="0" spc="0" dirty="0">
                          <a:effectLst/>
                        </a:rPr>
                        <a:t>Depression</a:t>
                      </a:r>
                    </a:p>
                    <a:p>
                      <a:pPr marL="342900" marR="0" lvl="0" indent="-342900" fontAlgn="base">
                        <a:spcBef>
                          <a:spcPts val="300"/>
                        </a:spcBef>
                        <a:spcAft>
                          <a:spcPts val="200"/>
                        </a:spcAft>
                        <a:buClr>
                          <a:srgbClr val="375D9D"/>
                        </a:buClr>
                        <a:buSzPts val="800"/>
                        <a:buFont typeface="Arial" panose="020B0604020202020204" pitchFamily="34" charset="0"/>
                        <a:buChar char="■"/>
                        <a:tabLst>
                          <a:tab pos="971550" algn="l"/>
                        </a:tabLst>
                      </a:pPr>
                      <a:r>
                        <a:rPr lang="en-US" sz="1800" u="none" strike="noStrike" kern="0" spc="0" dirty="0">
                          <a:effectLst/>
                        </a:rPr>
                        <a:t>Suicide</a:t>
                      </a:r>
                    </a:p>
                    <a:p>
                      <a:pPr marL="342900" marR="0" lvl="0" indent="-342900" fontAlgn="base">
                        <a:spcBef>
                          <a:spcPts val="300"/>
                        </a:spcBef>
                        <a:spcAft>
                          <a:spcPts val="200"/>
                        </a:spcAft>
                        <a:buClr>
                          <a:srgbClr val="375D9D"/>
                        </a:buClr>
                        <a:buSzPts val="800"/>
                        <a:buFont typeface="Arial" panose="020B0604020202020204" pitchFamily="34" charset="0"/>
                        <a:buChar char="■"/>
                        <a:tabLst>
                          <a:tab pos="971550" algn="l"/>
                        </a:tabLst>
                      </a:pPr>
                      <a:r>
                        <a:rPr lang="en-US" sz="1800" u="none" strike="noStrike" kern="0" spc="0" dirty="0">
                          <a:effectLst/>
                        </a:rPr>
                        <a:t>Alcohol poisoning</a:t>
                      </a:r>
                    </a:p>
                    <a:p>
                      <a:pPr marL="342900" marR="0" lvl="0" indent="-342900" fontAlgn="base">
                        <a:spcBef>
                          <a:spcPts val="300"/>
                        </a:spcBef>
                        <a:spcAft>
                          <a:spcPts val="200"/>
                        </a:spcAft>
                        <a:buClr>
                          <a:srgbClr val="375D9D"/>
                        </a:buClr>
                        <a:buSzPts val="800"/>
                        <a:buFont typeface="Arial" panose="020B0604020202020204" pitchFamily="34" charset="0"/>
                        <a:buChar char="■"/>
                        <a:tabLst>
                          <a:tab pos="971550" algn="l"/>
                        </a:tabLst>
                      </a:pPr>
                      <a:r>
                        <a:rPr lang="en-US" sz="1800" u="none" strike="noStrike" kern="0" spc="0" dirty="0">
                          <a:effectLst/>
                        </a:rPr>
                        <a:t>Drug overdose	</a:t>
                      </a:r>
                      <a:endParaRPr lang="en-US" sz="1800" u="none" strike="noStrike" kern="0" spc="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28600" marR="73025" marT="0" marB="0">
                    <a:lnB w="12700" cmpd="sng">
                      <a:noFill/>
                    </a:lnB>
                  </a:tcPr>
                </a:tc>
                <a:extLst>
                  <a:ext uri="{0D108BD9-81ED-4DB2-BD59-A6C34878D82A}">
                    <a16:rowId xmlns:a16="http://schemas.microsoft.com/office/drawing/2014/main" val="1246215168"/>
                  </a:ext>
                </a:extLst>
              </a:tr>
              <a:tr h="361606">
                <a:tc gridSpan="2">
                  <a:txBody>
                    <a:bodyPr/>
                    <a:lstStyle/>
                    <a:p>
                      <a:pPr marL="342900" marR="0" lvl="0" indent="-342900" fontAlgn="base">
                        <a:spcBef>
                          <a:spcPts val="2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Substance use has harmful effects on developing brains and physical bodies.</a:t>
                      </a:r>
                      <a:endParaRPr lang="en-US" sz="1800" b="0" u="none" strike="noStrike" kern="0" spc="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2360843463"/>
                  </a:ext>
                </a:extLst>
              </a:tr>
              <a:tr h="662048">
                <a:tc gridSpan="2">
                  <a:txBody>
                    <a:bodyPr/>
                    <a:lstStyle/>
                    <a:p>
                      <a:pPr marL="342900" marR="0" lvl="0" indent="-342900" fontAlgn="base">
                        <a:spcBef>
                          <a:spcPts val="2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Substance use is implicated in more than a third of driver fatalities resulting from automobile accidents.</a:t>
                      </a:r>
                      <a:endParaRPr lang="en-US" sz="1800" b="0" u="none" strike="noStrike" kern="0" spc="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571319871"/>
                  </a:ext>
                </a:extLst>
              </a:tr>
              <a:tr h="348533">
                <a:tc gridSpan="2">
                  <a:txBody>
                    <a:bodyPr/>
                    <a:lstStyle/>
                    <a:p>
                      <a:pPr marL="342900" marR="0" lvl="0" indent="-342900" fontAlgn="base">
                        <a:spcBef>
                          <a:spcPts val="2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Substance use is implicated in about two-fifths of drownings. 		</a:t>
                      </a:r>
                      <a:endParaRPr lang="en-US" sz="1800" b="0" u="none" strike="noStrike" kern="0" spc="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627850276"/>
                  </a:ext>
                </a:extLst>
              </a:tr>
              <a:tr h="387718">
                <a:tc gridSpan="2">
                  <a:txBody>
                    <a:bodyPr/>
                    <a:lstStyle/>
                    <a:p>
                      <a:pPr marL="342900" marR="0" lvl="0" indent="-342900" fontAlgn="base">
                        <a:spcBef>
                          <a:spcPts val="2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Substance use can impair judgment and lead to engagement in risky behaviors.</a:t>
                      </a:r>
                      <a:endParaRPr lang="en-US" sz="1800" b="0" u="none" strike="noStrike" kern="0" spc="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744908819"/>
                  </a:ext>
                </a:extLst>
              </a:tr>
              <a:tr h="353786">
                <a:tc gridSpan="2">
                  <a:txBody>
                    <a:bodyPr/>
                    <a:lstStyle/>
                    <a:p>
                      <a:pPr marL="342900" marR="0" lvl="0" indent="-342900" fontAlgn="base">
                        <a:spcBef>
                          <a:spcPts val="2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Alcohol and tobacco use increases risk of using other substances.</a:t>
                      </a:r>
                      <a:endParaRPr lang="en-US" sz="1800" b="0" u="none" strike="noStrike" kern="0" spc="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2282133777"/>
                  </a:ext>
                </a:extLst>
              </a:tr>
              <a:tr h="665114">
                <a:tc gridSpan="2">
                  <a:txBody>
                    <a:bodyPr/>
                    <a:lstStyle/>
                    <a:p>
                      <a:pPr marL="342900" marR="0" lvl="0" indent="-342900" fontAlgn="base">
                        <a:spcBef>
                          <a:spcPts val="200"/>
                        </a:spcBef>
                        <a:spcAft>
                          <a:spcPts val="200"/>
                        </a:spcAft>
                        <a:buClr>
                          <a:srgbClr val="375D9D"/>
                        </a:buClr>
                        <a:buSzPts val="800"/>
                        <a:buFont typeface="Arial" panose="020B0604020202020204" pitchFamily="34" charset="0"/>
                        <a:buChar char="■"/>
                        <a:tabLst>
                          <a:tab pos="971550" algn="l"/>
                        </a:tabLst>
                      </a:pPr>
                      <a:r>
                        <a:rPr lang="en-US" sz="1800" b="0" u="none" strike="noStrike" kern="0" spc="0" dirty="0">
                          <a:effectLst/>
                        </a:rPr>
                        <a:t>Substance use increases risk of developing behavioral problems, such as fighting, stealing, and skipping school.</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758189115"/>
                  </a:ext>
                </a:extLst>
              </a:tr>
              <a:tr h="399824">
                <a:tc gridSpan="2">
                  <a:txBody>
                    <a:bodyPr/>
                    <a:lstStyle/>
                    <a:p>
                      <a:pPr marL="342900" marR="0" lvl="0" indent="-342900" algn="l" defTabSz="914400" rtl="0" eaLnBrk="1" fontAlgn="base" latinLnBrk="0" hangingPunct="1">
                        <a:lnSpc>
                          <a:spcPct val="100000"/>
                        </a:lnSpc>
                        <a:spcBef>
                          <a:spcPts val="200"/>
                        </a:spcBef>
                        <a:spcAft>
                          <a:spcPts val="200"/>
                        </a:spcAft>
                        <a:buClr>
                          <a:srgbClr val="375D9D"/>
                        </a:buClr>
                        <a:buSzPts val="800"/>
                        <a:buFont typeface="Arial" panose="020B0604020202020204" pitchFamily="34" charset="0"/>
                        <a:buChar char="■"/>
                        <a:tabLst>
                          <a:tab pos="971550" algn="l"/>
                        </a:tabLst>
                        <a:defRPr/>
                      </a:pPr>
                      <a:r>
                        <a:rPr lang="en-US" sz="1800" b="0" u="none" strike="noStrike" kern="0" spc="0" dirty="0">
                          <a:effectLst/>
                        </a:rPr>
                        <a:t>Substance use can impact relationships with peers, family and friends.</a:t>
                      </a:r>
                    </a:p>
                  </a:txBody>
                  <a:tcPr marL="68580" marR="68580" marT="0" marB="0">
                    <a:lnT w="12700" cmpd="sng">
                      <a:noFill/>
                    </a:lnT>
                    <a:solidFill>
                      <a:schemeClr val="bg1">
                        <a:lumMod val="95000"/>
                      </a:schemeClr>
                    </a:solidFill>
                  </a:tcPr>
                </a:tc>
                <a:tc hMerge="1">
                  <a:txBody>
                    <a:bodyPr/>
                    <a:lstStyle/>
                    <a:p>
                      <a:endParaRPr lang="en-US"/>
                    </a:p>
                  </a:txBody>
                  <a:tcPr/>
                </a:tc>
                <a:extLst>
                  <a:ext uri="{0D108BD9-81ED-4DB2-BD59-A6C34878D82A}">
                    <a16:rowId xmlns:a16="http://schemas.microsoft.com/office/drawing/2014/main" val="877012578"/>
                  </a:ext>
                </a:extLst>
              </a:tr>
            </a:tbl>
          </a:graphicData>
        </a:graphic>
      </p:graphicFrame>
    </p:spTree>
    <p:extLst>
      <p:ext uri="{BB962C8B-B14F-4D97-AF65-F5344CB8AC3E}">
        <p14:creationId xmlns:p14="http://schemas.microsoft.com/office/powerpoint/2010/main" val="276113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3CAC97-A5DA-4DE2-8119-C0AB02A09271}"/>
              </a:ext>
            </a:extLst>
          </p:cNvPr>
          <p:cNvSpPr>
            <a:spLocks noGrp="1"/>
          </p:cNvSpPr>
          <p:nvPr>
            <p:ph type="body" sz="quarter" idx="11"/>
          </p:nvPr>
        </p:nvSpPr>
        <p:spPr>
          <a:xfrm>
            <a:off x="5213268" y="281742"/>
            <a:ext cx="6323648" cy="1107996"/>
          </a:xfrm>
          <a:noFill/>
        </p:spPr>
        <p:txBody>
          <a:bodyPr wrap="square" rtlCol="0">
            <a:spAutoFit/>
          </a:bodyPr>
          <a:lstStyle/>
          <a:p>
            <a:pPr defTabSz="457200"/>
            <a:r>
              <a:rPr lang="en-US" sz="3600" i="1" dirty="0"/>
              <a:t>Adolescent SBIRT Learner’s Guide</a:t>
            </a:r>
          </a:p>
        </p:txBody>
      </p:sp>
      <p:sp>
        <p:nvSpPr>
          <p:cNvPr id="21" name="Text Placeholder 2">
            <a:extLst>
              <a:ext uri="{FF2B5EF4-FFF2-40B4-BE49-F238E27FC236}">
                <a16:creationId xmlns:a16="http://schemas.microsoft.com/office/drawing/2014/main" id="{301DC8C3-2865-D04F-BF8D-4153DAEF931F}"/>
              </a:ext>
            </a:extLst>
          </p:cNvPr>
          <p:cNvSpPr txBox="1">
            <a:spLocks/>
          </p:cNvSpPr>
          <p:nvPr/>
        </p:nvSpPr>
        <p:spPr>
          <a:xfrm>
            <a:off x="5109226" y="1623528"/>
            <a:ext cx="6849224" cy="2954655"/>
          </a:xfrm>
          <a:prstGeom prst="rect">
            <a:avLst/>
          </a:prstGeom>
          <a:noFill/>
        </p:spPr>
        <p:txBody>
          <a:bodyPr wrap="square" rtlCol="0">
            <a:spAutoFit/>
          </a:bodyPr>
          <a:lstStyle>
            <a:defPPr>
              <a:defRPr lang="en-US"/>
            </a:defPPr>
            <a:lvl1pPr>
              <a:defRPr b="1">
                <a:solidFill>
                  <a:schemeClr val="bg1"/>
                </a:solidFill>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0" dirty="0"/>
              <a:t>This module is based on materials from the </a:t>
            </a:r>
            <a:r>
              <a:rPr lang="en-US" sz="2400" b="0" i="1" dirty="0"/>
              <a:t>Adolescent SBIRT Learner’s Guide </a:t>
            </a:r>
            <a:r>
              <a:rPr lang="en-US" sz="2400" b="0" dirty="0"/>
              <a:t>developed by NORC at the University of Chicago with funding from the Conrad N. Hilton Foundation.</a:t>
            </a:r>
          </a:p>
          <a:p>
            <a:endParaRPr lang="en-US" sz="1600" b="0" dirty="0"/>
          </a:p>
          <a:p>
            <a:r>
              <a:rPr lang="en-US" sz="2400" b="0" dirty="0"/>
              <a:t>Order your copy and get more information: </a:t>
            </a:r>
            <a:r>
              <a:rPr lang="en-US" sz="2400" dirty="0" err="1"/>
              <a:t>sbirt.webs.com</a:t>
            </a:r>
            <a:r>
              <a:rPr lang="en-US" sz="2400" dirty="0"/>
              <a:t>/curriculum</a:t>
            </a:r>
          </a:p>
        </p:txBody>
      </p:sp>
      <p:sp>
        <p:nvSpPr>
          <p:cNvPr id="22" name="TextBox 21">
            <a:extLst>
              <a:ext uri="{FF2B5EF4-FFF2-40B4-BE49-F238E27FC236}">
                <a16:creationId xmlns:a16="http://schemas.microsoft.com/office/drawing/2014/main" id="{661BCF34-DAD5-CB49-9787-4FD9BEF99A41}"/>
              </a:ext>
            </a:extLst>
          </p:cNvPr>
          <p:cNvSpPr txBox="1"/>
          <p:nvPr/>
        </p:nvSpPr>
        <p:spPr>
          <a:xfrm>
            <a:off x="5109227" y="4741548"/>
            <a:ext cx="6849225" cy="1846659"/>
          </a:xfrm>
          <a:prstGeom prst="rect">
            <a:avLst/>
          </a:prstGeom>
          <a:noFill/>
        </p:spPr>
        <p:txBody>
          <a:bodyPr wrap="square" rtlCol="0">
            <a:spAutoFit/>
          </a:bodyPr>
          <a:lstStyle/>
          <a:p>
            <a:r>
              <a:rPr lang="en-US" sz="1900" b="1" dirty="0">
                <a:solidFill>
                  <a:schemeClr val="bg1"/>
                </a:solidFill>
              </a:rPr>
              <a:t>Source:</a:t>
            </a:r>
            <a:r>
              <a:rPr lang="en-US" sz="1900" dirty="0">
                <a:solidFill>
                  <a:schemeClr val="bg1"/>
                </a:solidFill>
              </a:rPr>
              <a:t> </a:t>
            </a:r>
          </a:p>
          <a:p>
            <a:r>
              <a:rPr lang="en-US" sz="1900" b="1" dirty="0">
                <a:solidFill>
                  <a:schemeClr val="bg1"/>
                </a:solidFill>
              </a:rPr>
              <a:t>McPherson, T., Cohen, H., Storie, M., Harris, B., Calabrese, G., </a:t>
            </a:r>
            <a:r>
              <a:rPr lang="en-US" sz="1900" b="1" dirty="0" err="1">
                <a:solidFill>
                  <a:schemeClr val="bg1"/>
                </a:solidFill>
              </a:rPr>
              <a:t>Drymon</a:t>
            </a:r>
            <a:r>
              <a:rPr lang="en-US" sz="1900" b="1" dirty="0">
                <a:solidFill>
                  <a:schemeClr val="bg1"/>
                </a:solidFill>
              </a:rPr>
              <a:t>, C., </a:t>
            </a:r>
            <a:r>
              <a:rPr lang="en-US" sz="1900" b="1" dirty="0" err="1">
                <a:solidFill>
                  <a:schemeClr val="bg1"/>
                </a:solidFill>
              </a:rPr>
              <a:t>Avripas</a:t>
            </a:r>
            <a:r>
              <a:rPr lang="en-US" sz="1900" b="1" dirty="0">
                <a:solidFill>
                  <a:schemeClr val="bg1"/>
                </a:solidFill>
              </a:rPr>
              <a:t>, S., </a:t>
            </a:r>
            <a:r>
              <a:rPr lang="en-US" sz="1900" b="1" dirty="0" err="1">
                <a:solidFill>
                  <a:schemeClr val="bg1"/>
                </a:solidFill>
              </a:rPr>
              <a:t>DeBroux</a:t>
            </a:r>
            <a:r>
              <a:rPr lang="en-US" sz="1900" b="1" dirty="0">
                <a:solidFill>
                  <a:schemeClr val="bg1"/>
                </a:solidFill>
              </a:rPr>
              <a:t>, C., &amp; </a:t>
            </a:r>
            <a:r>
              <a:rPr lang="en-US" sz="1900" b="1" dirty="0" err="1">
                <a:solidFill>
                  <a:schemeClr val="bg1"/>
                </a:solidFill>
              </a:rPr>
              <a:t>Sublett</a:t>
            </a:r>
            <a:r>
              <a:rPr lang="en-US" sz="1900" b="1" dirty="0">
                <a:solidFill>
                  <a:schemeClr val="bg1"/>
                </a:solidFill>
              </a:rPr>
              <a:t>, F. (2023). </a:t>
            </a:r>
            <a:r>
              <a:rPr lang="en-US" sz="1900" b="1" i="1" dirty="0">
                <a:solidFill>
                  <a:schemeClr val="bg1"/>
                </a:solidFill>
              </a:rPr>
              <a:t>Adolescent Screening, Brief Intervention and Referral to Treatment (SBIRT) Learner’s Guide</a:t>
            </a:r>
            <a:r>
              <a:rPr lang="en-US" sz="1900" b="1" dirty="0">
                <a:solidFill>
                  <a:schemeClr val="bg1"/>
                </a:solidFill>
              </a:rPr>
              <a:t>. Bethesda, MD: NORC at the University of Chicago.</a:t>
            </a:r>
          </a:p>
        </p:txBody>
      </p:sp>
      <p:pic>
        <p:nvPicPr>
          <p:cNvPr id="6" name="Picture 5" descr="Graphical user interface&#10;&#10;Description automatically generated">
            <a:extLst>
              <a:ext uri="{FF2B5EF4-FFF2-40B4-BE49-F238E27FC236}">
                <a16:creationId xmlns:a16="http://schemas.microsoft.com/office/drawing/2014/main" id="{ADBC2F65-F271-6046-B98A-55748AAF3998}"/>
              </a:ext>
            </a:extLst>
          </p:cNvPr>
          <p:cNvPicPr>
            <a:picLocks noChangeAspect="1"/>
          </p:cNvPicPr>
          <p:nvPr/>
        </p:nvPicPr>
        <p:blipFill>
          <a:blip r:embed="rId3"/>
          <a:stretch>
            <a:fillRect/>
          </a:stretch>
        </p:blipFill>
        <p:spPr>
          <a:xfrm rot="185824">
            <a:off x="15619" y="547936"/>
            <a:ext cx="4644103" cy="5762128"/>
          </a:xfrm>
          <a:prstGeom prst="rect">
            <a:avLst/>
          </a:prstGeom>
        </p:spPr>
      </p:pic>
    </p:spTree>
    <p:extLst>
      <p:ext uri="{BB962C8B-B14F-4D97-AF65-F5344CB8AC3E}">
        <p14:creationId xmlns:p14="http://schemas.microsoft.com/office/powerpoint/2010/main" val="35105886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sz="3200" dirty="0"/>
              <a:t>Feedback: Provide Educational Information (cont.)</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671397" y="1726380"/>
            <a:ext cx="10408282" cy="3380513"/>
          </a:xfrm>
        </p:spPr>
        <p:txBody>
          <a:bodyPr/>
          <a:lstStyle/>
          <a:p>
            <a:r>
              <a:rPr lang="en-US" b="1" dirty="0">
                <a:solidFill>
                  <a:srgbClr val="EC722F"/>
                </a:solidFill>
              </a:rPr>
              <a:t>Provide normative feedback about how their substance use compares to others.  </a:t>
            </a:r>
          </a:p>
          <a:p>
            <a:pPr marL="573088">
              <a:spcBef>
                <a:spcPts val="1800"/>
              </a:spcBef>
              <a:buClr>
                <a:srgbClr val="EC722F"/>
              </a:buClr>
            </a:pPr>
            <a:r>
              <a:rPr lang="en-US" sz="2200" dirty="0"/>
              <a:t>Adolescents and young adults tend to think that their peers use substances more than they actually do.</a:t>
            </a:r>
          </a:p>
          <a:p>
            <a:pPr marL="573088">
              <a:spcBef>
                <a:spcPts val="1800"/>
              </a:spcBef>
              <a:buClr>
                <a:srgbClr val="EC722F"/>
              </a:buClr>
            </a:pPr>
            <a:r>
              <a:rPr lang="en-US" sz="2200" dirty="0"/>
              <a:t>Practitioners should be sure to become familiar with prevalence rates and patterns of substance use in their area (substance use norms) so that they can provide this information during the BI and compare their use to that of their peers.</a:t>
            </a:r>
          </a:p>
        </p:txBody>
      </p:sp>
      <p:sp>
        <p:nvSpPr>
          <p:cNvPr id="6" name="Rectangle 5">
            <a:extLst>
              <a:ext uri="{FF2B5EF4-FFF2-40B4-BE49-F238E27FC236}">
                <a16:creationId xmlns:a16="http://schemas.microsoft.com/office/drawing/2014/main" id="{C83B4B76-B33D-FE44-AB75-05080F10BC55}"/>
              </a:ext>
            </a:extLst>
          </p:cNvPr>
          <p:cNvSpPr/>
          <p:nvPr/>
        </p:nvSpPr>
        <p:spPr>
          <a:xfrm>
            <a:off x="1661543" y="5438897"/>
            <a:ext cx="9106157" cy="8529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Oval 6">
            <a:extLst>
              <a:ext uri="{FF2B5EF4-FFF2-40B4-BE49-F238E27FC236}">
                <a16:creationId xmlns:a16="http://schemas.microsoft.com/office/drawing/2014/main" id="{DB743B22-220B-464C-8BD1-E8277C0BC849}"/>
              </a:ext>
            </a:extLst>
          </p:cNvPr>
          <p:cNvSpPr>
            <a:spLocks noChangeAspect="1"/>
          </p:cNvSpPr>
          <p:nvPr/>
        </p:nvSpPr>
        <p:spPr>
          <a:xfrm>
            <a:off x="1295784" y="5500980"/>
            <a:ext cx="731520" cy="731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bg1"/>
              </a:solidFill>
              <a:latin typeface="Poppins Medium" pitchFamily="2" charset="77"/>
              <a:cs typeface="Poppins Medium" pitchFamily="2" charset="77"/>
            </a:endParaRPr>
          </a:p>
        </p:txBody>
      </p:sp>
      <p:sp>
        <p:nvSpPr>
          <p:cNvPr id="8" name="CuadroTexto 351">
            <a:extLst>
              <a:ext uri="{FF2B5EF4-FFF2-40B4-BE49-F238E27FC236}">
                <a16:creationId xmlns:a16="http://schemas.microsoft.com/office/drawing/2014/main" id="{EE019072-0A5B-2A46-87CD-EC467CD30D8F}"/>
              </a:ext>
            </a:extLst>
          </p:cNvPr>
          <p:cNvSpPr txBox="1"/>
          <p:nvPr/>
        </p:nvSpPr>
        <p:spPr>
          <a:xfrm>
            <a:off x="2171347" y="5634398"/>
            <a:ext cx="8596353" cy="461665"/>
          </a:xfrm>
          <a:prstGeom prst="rect">
            <a:avLst/>
          </a:prstGeom>
          <a:noFill/>
        </p:spPr>
        <p:txBody>
          <a:bodyPr wrap="square" rtlCol="0">
            <a:spAutoFit/>
          </a:bodyPr>
          <a:lstStyle/>
          <a:p>
            <a:r>
              <a:rPr lang="en-US" sz="2400" dirty="0"/>
              <a:t>Fact sheets are available at </a:t>
            </a:r>
            <a:r>
              <a:rPr lang="en-US" sz="2400" dirty="0" err="1"/>
              <a:t>sbirt.webs.com</a:t>
            </a:r>
            <a:r>
              <a:rPr lang="en-US" sz="2400" dirty="0"/>
              <a:t>/fact-sheets</a:t>
            </a:r>
          </a:p>
        </p:txBody>
      </p:sp>
      <p:pic>
        <p:nvPicPr>
          <p:cNvPr id="3" name="Graphic 2" descr="Document with solid fill">
            <a:extLst>
              <a:ext uri="{FF2B5EF4-FFF2-40B4-BE49-F238E27FC236}">
                <a16:creationId xmlns:a16="http://schemas.microsoft.com/office/drawing/2014/main" id="{7F1EE92C-76E7-9B4D-8E33-D1A54C7B39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561" y="5608893"/>
            <a:ext cx="517965" cy="517965"/>
          </a:xfrm>
          <a:prstGeom prst="rect">
            <a:avLst/>
          </a:prstGeom>
        </p:spPr>
      </p:pic>
      <p:grpSp>
        <p:nvGrpSpPr>
          <p:cNvPr id="9" name="Group 8">
            <a:extLst>
              <a:ext uri="{FF2B5EF4-FFF2-40B4-BE49-F238E27FC236}">
                <a16:creationId xmlns:a16="http://schemas.microsoft.com/office/drawing/2014/main" id="{8FA38117-74FD-4346-8DB8-0B37BD7EDBD2}"/>
              </a:ext>
            </a:extLst>
          </p:cNvPr>
          <p:cNvGrpSpPr/>
          <p:nvPr/>
        </p:nvGrpSpPr>
        <p:grpSpPr>
          <a:xfrm>
            <a:off x="805224" y="2744928"/>
            <a:ext cx="181902" cy="180130"/>
            <a:chOff x="9979025" y="5899150"/>
            <a:chExt cx="488950" cy="484187"/>
          </a:xfrm>
        </p:grpSpPr>
        <p:sp>
          <p:nvSpPr>
            <p:cNvPr id="10" name="Freeform: Shape 45">
              <a:extLst>
                <a:ext uri="{FF2B5EF4-FFF2-40B4-BE49-F238E27FC236}">
                  <a16:creationId xmlns:a16="http://schemas.microsoft.com/office/drawing/2014/main" id="{E2E3B622-71CD-9D47-8E1C-D092164FD2CA}"/>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46">
              <a:extLst>
                <a:ext uri="{FF2B5EF4-FFF2-40B4-BE49-F238E27FC236}">
                  <a16:creationId xmlns:a16="http://schemas.microsoft.com/office/drawing/2014/main" id="{4050E93B-CD18-E642-85A6-C4CB7782BBDC}"/>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1595E25F-189E-2A49-91BE-80B55FFAB561}"/>
              </a:ext>
            </a:extLst>
          </p:cNvPr>
          <p:cNvGrpSpPr/>
          <p:nvPr/>
        </p:nvGrpSpPr>
        <p:grpSpPr>
          <a:xfrm>
            <a:off x="805224" y="3639381"/>
            <a:ext cx="181902" cy="180130"/>
            <a:chOff x="9979025" y="5899150"/>
            <a:chExt cx="488950" cy="484187"/>
          </a:xfrm>
        </p:grpSpPr>
        <p:sp>
          <p:nvSpPr>
            <p:cNvPr id="13" name="Freeform: Shape 45">
              <a:extLst>
                <a:ext uri="{FF2B5EF4-FFF2-40B4-BE49-F238E27FC236}">
                  <a16:creationId xmlns:a16="http://schemas.microsoft.com/office/drawing/2014/main" id="{7A63C014-C537-DE4C-B4B4-1D02013242AA}"/>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46">
              <a:extLst>
                <a:ext uri="{FF2B5EF4-FFF2-40B4-BE49-F238E27FC236}">
                  <a16:creationId xmlns:a16="http://schemas.microsoft.com/office/drawing/2014/main" id="{6B13E317-45E2-E743-B86C-F05986785B0F}"/>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83525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Feedback: Educational Materials </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5175001" y="2351458"/>
            <a:ext cx="3145034" cy="569363"/>
          </a:xfrm>
        </p:spPr>
        <p:txBody>
          <a:bodyPr/>
          <a:lstStyle/>
          <a:p>
            <a:pPr>
              <a:spcAft>
                <a:spcPts val="1200"/>
              </a:spcAft>
            </a:pPr>
            <a:r>
              <a:rPr lang="en-US" sz="2800" dirty="0"/>
              <a:t>NIDA For Teens</a:t>
            </a:r>
            <a:endParaRPr lang="en-US" sz="2800" dirty="0">
              <a:highlight>
                <a:srgbClr val="FFFF00"/>
              </a:highlight>
            </a:endParaRPr>
          </a:p>
        </p:txBody>
      </p:sp>
      <p:sp>
        <p:nvSpPr>
          <p:cNvPr id="2" name="Rectangle 1">
            <a:extLst>
              <a:ext uri="{FF2B5EF4-FFF2-40B4-BE49-F238E27FC236}">
                <a16:creationId xmlns:a16="http://schemas.microsoft.com/office/drawing/2014/main" id="{76433D3D-EF79-644D-BDA0-A2C4C78A0053}"/>
              </a:ext>
            </a:extLst>
          </p:cNvPr>
          <p:cNvSpPr/>
          <p:nvPr/>
        </p:nvSpPr>
        <p:spPr>
          <a:xfrm>
            <a:off x="1868631" y="4750968"/>
            <a:ext cx="4073551" cy="523220"/>
          </a:xfrm>
          <a:prstGeom prst="rect">
            <a:avLst/>
          </a:prstGeom>
        </p:spPr>
        <p:txBody>
          <a:bodyPr wrap="none">
            <a:spAutoFit/>
          </a:bodyPr>
          <a:lstStyle/>
          <a:p>
            <a:r>
              <a:rPr lang="en-US" sz="2800" dirty="0"/>
              <a:t>SAMHSA TIPS For Teens</a:t>
            </a:r>
          </a:p>
        </p:txBody>
      </p:sp>
      <p:sp>
        <p:nvSpPr>
          <p:cNvPr id="3" name="TextBox 2">
            <a:extLst>
              <a:ext uri="{FF2B5EF4-FFF2-40B4-BE49-F238E27FC236}">
                <a16:creationId xmlns:a16="http://schemas.microsoft.com/office/drawing/2014/main" id="{509E8391-DAA6-8A46-A03D-1EE5D1EE373F}"/>
              </a:ext>
            </a:extLst>
          </p:cNvPr>
          <p:cNvSpPr txBox="1"/>
          <p:nvPr/>
        </p:nvSpPr>
        <p:spPr>
          <a:xfrm>
            <a:off x="5175001" y="2926599"/>
            <a:ext cx="5570756" cy="430887"/>
          </a:xfrm>
          <a:prstGeom prst="rect">
            <a:avLst/>
          </a:prstGeom>
          <a:noFill/>
        </p:spPr>
        <p:txBody>
          <a:bodyPr wrap="none" rtlCol="0">
            <a:spAutoFit/>
          </a:bodyPr>
          <a:lstStyle/>
          <a:p>
            <a:r>
              <a:rPr lang="en-US" sz="2200" b="1" dirty="0">
                <a:solidFill>
                  <a:srgbClr val="EC722F"/>
                </a:solidFill>
              </a:rPr>
              <a:t>teens.drugabuse.gov/teens/drug-facts </a:t>
            </a:r>
          </a:p>
        </p:txBody>
      </p:sp>
      <p:sp>
        <p:nvSpPr>
          <p:cNvPr id="6" name="TextBox 5">
            <a:extLst>
              <a:ext uri="{FF2B5EF4-FFF2-40B4-BE49-F238E27FC236}">
                <a16:creationId xmlns:a16="http://schemas.microsoft.com/office/drawing/2014/main" id="{85896AE2-8743-0D43-8EFF-B40956E8A7C5}"/>
              </a:ext>
            </a:extLst>
          </p:cNvPr>
          <p:cNvSpPr txBox="1"/>
          <p:nvPr/>
        </p:nvSpPr>
        <p:spPr>
          <a:xfrm>
            <a:off x="997528" y="5388065"/>
            <a:ext cx="4888564" cy="430887"/>
          </a:xfrm>
          <a:prstGeom prst="rect">
            <a:avLst/>
          </a:prstGeom>
          <a:noFill/>
        </p:spPr>
        <p:txBody>
          <a:bodyPr wrap="square" rtlCol="0">
            <a:spAutoFit/>
          </a:bodyPr>
          <a:lstStyle>
            <a:defPPr>
              <a:defRPr lang="en-US"/>
            </a:defPPr>
            <a:lvl1pPr>
              <a:defRPr sz="2000">
                <a:solidFill>
                  <a:srgbClr val="EC722F"/>
                </a:solidFill>
              </a:defRPr>
            </a:lvl1pPr>
          </a:lstStyle>
          <a:p>
            <a:pPr algn="r"/>
            <a:r>
              <a:rPr lang="en-US" sz="2200" b="1" dirty="0"/>
              <a:t>store.samhsa.gov/series/tips-teens </a:t>
            </a:r>
          </a:p>
        </p:txBody>
      </p:sp>
      <p:pic>
        <p:nvPicPr>
          <p:cNvPr id="7" name="Picture 2" descr="NIDA for Teens: The Science Behind Drug Abuse">
            <a:extLst>
              <a:ext uri="{FF2B5EF4-FFF2-40B4-BE49-F238E27FC236}">
                <a16:creationId xmlns:a16="http://schemas.microsoft.com/office/drawing/2014/main" id="{F5642EE6-5764-EA43-AAFA-F479F89CCA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8951" y="2192128"/>
            <a:ext cx="42576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5A13ECC-49F9-F44A-89BE-0E499A096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93382" y="4308177"/>
            <a:ext cx="1668922" cy="2159781"/>
          </a:xfrm>
          <a:prstGeom prst="rect">
            <a:avLst/>
          </a:prstGeom>
          <a:ln w="3175">
            <a:solidFill>
              <a:schemeClr val="accent1"/>
            </a:solidFill>
          </a:ln>
        </p:spPr>
      </p:pic>
      <p:pic>
        <p:nvPicPr>
          <p:cNvPr id="9" name="Picture 8">
            <a:extLst>
              <a:ext uri="{FF2B5EF4-FFF2-40B4-BE49-F238E27FC236}">
                <a16:creationId xmlns:a16="http://schemas.microsoft.com/office/drawing/2014/main" id="{39EBB0B3-9DDA-3446-9522-35E126E2F9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6602" y="4308176"/>
            <a:ext cx="1668922" cy="2159781"/>
          </a:xfrm>
          <a:prstGeom prst="rect">
            <a:avLst/>
          </a:prstGeom>
          <a:ln w="3175">
            <a:solidFill>
              <a:schemeClr val="accent1"/>
            </a:solidFill>
          </a:ln>
        </p:spPr>
      </p:pic>
      <p:pic>
        <p:nvPicPr>
          <p:cNvPr id="10" name="Picture 9" descr="A picture containing screenshot&#10;&#10;Description automatically generated">
            <a:extLst>
              <a:ext uri="{FF2B5EF4-FFF2-40B4-BE49-F238E27FC236}">
                <a16:creationId xmlns:a16="http://schemas.microsoft.com/office/drawing/2014/main" id="{821D71EB-0B10-7243-92A8-7B20BD263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47473" y="4308175"/>
            <a:ext cx="1612900" cy="2159781"/>
          </a:xfrm>
          <a:prstGeom prst="rect">
            <a:avLst/>
          </a:prstGeom>
          <a:ln w="3175">
            <a:solidFill>
              <a:schemeClr val="accent1"/>
            </a:solidFill>
          </a:ln>
        </p:spPr>
      </p:pic>
    </p:spTree>
    <p:extLst>
      <p:ext uri="{BB962C8B-B14F-4D97-AF65-F5344CB8AC3E}">
        <p14:creationId xmlns:p14="http://schemas.microsoft.com/office/powerpoint/2010/main" val="791961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1875106" y="1644978"/>
            <a:ext cx="8925743" cy="427225"/>
          </a:xfrm>
        </p:spPr>
        <p:txBody>
          <a:bodyPr/>
          <a:lstStyle/>
          <a:p>
            <a:pPr>
              <a:lnSpc>
                <a:spcPct val="100000"/>
              </a:lnSpc>
            </a:pPr>
            <a:r>
              <a:rPr lang="en-US" sz="2200" dirty="0">
                <a:cs typeface="Arial" charset="0"/>
              </a:rPr>
              <a:t>Continuing a dialogue with the adolescent or young adult is very important.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839227" y="4166224"/>
            <a:ext cx="8471159" cy="733425"/>
          </a:xfrm>
        </p:spPr>
        <p:txBody>
          <a:bodyPr/>
          <a:lstStyle/>
          <a:p>
            <a:pPr indent="0">
              <a:lnSpc>
                <a:spcPct val="100000"/>
              </a:lnSpc>
              <a:buNone/>
            </a:pPr>
            <a:r>
              <a:rPr lang="en-US" sz="2200" i="1" dirty="0">
                <a:solidFill>
                  <a:srgbClr val="EC722F"/>
                </a:solidFill>
              </a:rPr>
              <a:t>“What are your thoughts on that?”</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384643" y="4171947"/>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748395" y="6102218"/>
            <a:ext cx="6408398" cy="427225"/>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“How useful is this information?”</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3293811" y="6131772"/>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089122" y="2719386"/>
            <a:ext cx="8925743"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Asking simple, open-ended questions after the practitioner provides feedback is an easy way to elicit thoughts and feelings about the feedback.</a:t>
            </a:r>
          </a:p>
        </p:txBody>
      </p:sp>
      <p:grpSp>
        <p:nvGrpSpPr>
          <p:cNvPr id="13" name="Group 12">
            <a:extLst>
              <a:ext uri="{FF2B5EF4-FFF2-40B4-BE49-F238E27FC236}">
                <a16:creationId xmlns:a16="http://schemas.microsoft.com/office/drawing/2014/main" id="{786DEE7D-6D0B-F24F-ACE1-843EFA5EEB0A}"/>
              </a:ext>
            </a:extLst>
          </p:cNvPr>
          <p:cNvGrpSpPr/>
          <p:nvPr/>
        </p:nvGrpSpPr>
        <p:grpSpPr>
          <a:xfrm>
            <a:off x="2839227" y="5024118"/>
            <a:ext cx="181902" cy="180130"/>
            <a:chOff x="9979025" y="5899150"/>
            <a:chExt cx="488950" cy="484187"/>
          </a:xfrm>
        </p:grpSpPr>
        <p:sp>
          <p:nvSpPr>
            <p:cNvPr id="14" name="Freeform: Shape 45">
              <a:extLst>
                <a:ext uri="{FF2B5EF4-FFF2-40B4-BE49-F238E27FC236}">
                  <a16:creationId xmlns:a16="http://schemas.microsoft.com/office/drawing/2014/main" id="{73881A1C-7185-7747-BF73-E89EAB5598E2}"/>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46">
              <a:extLst>
                <a:ext uri="{FF2B5EF4-FFF2-40B4-BE49-F238E27FC236}">
                  <a16:creationId xmlns:a16="http://schemas.microsoft.com/office/drawing/2014/main" id="{DBC5FE7E-55BD-FB4B-B4A0-82726FEA960B}"/>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 Placeholder 17">
            <a:extLst>
              <a:ext uri="{FF2B5EF4-FFF2-40B4-BE49-F238E27FC236}">
                <a16:creationId xmlns:a16="http://schemas.microsoft.com/office/drawing/2014/main" id="{C8541B44-31EA-1C48-AD0E-48CC517721B0}"/>
              </a:ext>
            </a:extLst>
          </p:cNvPr>
          <p:cNvSpPr txBox="1">
            <a:spLocks/>
          </p:cNvSpPr>
          <p:nvPr/>
        </p:nvSpPr>
        <p:spPr>
          <a:xfrm>
            <a:off x="3293811" y="4975448"/>
            <a:ext cx="8471159" cy="733425"/>
          </a:xfrm>
          <a:prstGeom prst="rect">
            <a:avLst/>
          </a:prstGeom>
        </p:spPr>
        <p:txBody>
          <a:bodyPr wrap="square" lIns="0" tIns="0" rIns="0" bIns="0">
            <a:noAutofit/>
          </a:bodyPr>
          <a:lstStyle>
            <a:lvl1pPr marL="0" indent="-91440" algn="l" defTabSz="914400" rtl="0" eaLnBrk="1" latinLnBrk="0" hangingPunct="1">
              <a:lnSpc>
                <a:spcPts val="1700"/>
              </a:lnSpc>
              <a:spcBef>
                <a:spcPts val="600"/>
              </a:spcBef>
              <a:spcAft>
                <a:spcPts val="0"/>
              </a:spcAft>
              <a:buClr>
                <a:schemeClr val="accent1"/>
              </a:buClr>
              <a:buSzPct val="100000"/>
              <a:buFont typeface="Calibri" panose="020F0502020204030204" pitchFamily="34" charset="0"/>
              <a:buChar char=" "/>
              <a:defRPr sz="1200" b="0" kern="1200"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buFont typeface="Calibri" panose="020F0502020204030204" pitchFamily="34" charset="0"/>
              <a:buNone/>
            </a:pPr>
            <a:r>
              <a:rPr lang="en-US" sz="2200" i="1" dirty="0">
                <a:solidFill>
                  <a:srgbClr val="EC722F"/>
                </a:solidFill>
              </a:rPr>
              <a:t>“What reactions do you have to the information I have just shared?”</a:t>
            </a:r>
          </a:p>
        </p:txBody>
      </p:sp>
      <p:sp>
        <p:nvSpPr>
          <p:cNvPr id="20" name="Text Placeholder 14">
            <a:extLst>
              <a:ext uri="{FF2B5EF4-FFF2-40B4-BE49-F238E27FC236}">
                <a16:creationId xmlns:a16="http://schemas.microsoft.com/office/drawing/2014/main" id="{1AC1E2A6-2D86-E341-A650-3690ECECD76A}"/>
              </a:ext>
            </a:extLst>
          </p:cNvPr>
          <p:cNvSpPr txBox="1">
            <a:spLocks/>
          </p:cNvSpPr>
          <p:nvPr/>
        </p:nvSpPr>
        <p:spPr>
          <a:xfrm>
            <a:off x="1696349" y="666474"/>
            <a:ext cx="7650752" cy="591244"/>
          </a:xfrm>
          <a:prstGeom prst="rect">
            <a:avLst/>
          </a:prstGeom>
        </p:spPr>
        <p:txBody>
          <a:bodyPr wrap="square" lIns="0" tIns="0" rIns="0" bIns="0">
            <a:noAutofit/>
          </a:bodyPr>
          <a:lstStyle>
            <a:lvl1pPr marL="0" indent="0" algn="l" defTabSz="914400" rtl="0" eaLnBrk="1" latinLnBrk="0" hangingPunct="1">
              <a:lnSpc>
                <a:spcPts val="4200"/>
              </a:lnSpc>
              <a:spcBef>
                <a:spcPts val="600"/>
              </a:spcBef>
              <a:spcAft>
                <a:spcPts val="0"/>
              </a:spcAft>
              <a:buClr>
                <a:schemeClr val="accent1"/>
              </a:buClr>
              <a:buSzPct val="100000"/>
              <a:buFont typeface="Calibri" panose="020F0502020204030204" pitchFamily="34" charset="0"/>
              <a:buNone/>
              <a:defRPr sz="3200" b="1"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Feedback: Elicit Response</a:t>
            </a:r>
          </a:p>
        </p:txBody>
      </p:sp>
    </p:spTree>
    <p:extLst>
      <p:ext uri="{BB962C8B-B14F-4D97-AF65-F5344CB8AC3E}">
        <p14:creationId xmlns:p14="http://schemas.microsoft.com/office/powerpoint/2010/main" val="15746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1611005" y="1569576"/>
            <a:ext cx="8994349" cy="427225"/>
          </a:xfrm>
        </p:spPr>
        <p:txBody>
          <a:bodyPr/>
          <a:lstStyle/>
          <a:p>
            <a:pPr>
              <a:lnSpc>
                <a:spcPct val="100000"/>
              </a:lnSpc>
            </a:pPr>
            <a:r>
              <a:rPr lang="en-US" sz="2000" dirty="0">
                <a:cs typeface="Arial" charset="0"/>
              </a:rPr>
              <a:t>It is common for adolescents to be ambivalent, reluctant, or resistant to change.</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3399326" y="2639170"/>
            <a:ext cx="8253345" cy="427225"/>
          </a:xfrm>
        </p:spPr>
        <p:txBody>
          <a:bodyPr/>
          <a:lstStyle/>
          <a:p>
            <a:pPr indent="0">
              <a:lnSpc>
                <a:spcPct val="100000"/>
              </a:lnSpc>
              <a:buNone/>
            </a:pPr>
            <a:r>
              <a:rPr lang="en-US" sz="2000" i="1" dirty="0">
                <a:solidFill>
                  <a:srgbClr val="EC722F"/>
                </a:solidFill>
              </a:rPr>
              <a:t>“Do you have any questions about what I have just shared?”</a:t>
            </a:r>
          </a:p>
        </p:txBody>
      </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099607" y="5290891"/>
            <a:ext cx="3337769"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a:t>“What, if anything, have we discussed that concerns or upsets you?”</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645023" y="5320445"/>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1808778" y="2636349"/>
            <a:ext cx="1905252" cy="45498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000" dirty="0">
                <a:cs typeface="Arial" charset="0"/>
              </a:rPr>
              <a:t>Do not ask:</a:t>
            </a:r>
          </a:p>
        </p:txBody>
      </p:sp>
      <p:sp>
        <p:nvSpPr>
          <p:cNvPr id="17" name="Text Placeholder 14">
            <a:extLst>
              <a:ext uri="{FF2B5EF4-FFF2-40B4-BE49-F238E27FC236}">
                <a16:creationId xmlns:a16="http://schemas.microsoft.com/office/drawing/2014/main" id="{2724718E-D503-2949-8BDF-24336227A372}"/>
              </a:ext>
            </a:extLst>
          </p:cNvPr>
          <p:cNvSpPr txBox="1">
            <a:spLocks/>
          </p:cNvSpPr>
          <p:nvPr/>
        </p:nvSpPr>
        <p:spPr>
          <a:xfrm>
            <a:off x="1696349" y="666474"/>
            <a:ext cx="7650752" cy="591244"/>
          </a:xfrm>
          <a:prstGeom prst="rect">
            <a:avLst/>
          </a:prstGeom>
        </p:spPr>
        <p:txBody>
          <a:bodyPr wrap="square" lIns="0" tIns="0" rIns="0" bIns="0">
            <a:noAutofit/>
          </a:bodyPr>
          <a:lstStyle>
            <a:lvl1pPr marL="0" indent="0" algn="l" defTabSz="914400" rtl="0" eaLnBrk="1" latinLnBrk="0" hangingPunct="1">
              <a:lnSpc>
                <a:spcPts val="4200"/>
              </a:lnSpc>
              <a:spcBef>
                <a:spcPts val="600"/>
              </a:spcBef>
              <a:spcAft>
                <a:spcPts val="0"/>
              </a:spcAft>
              <a:buClr>
                <a:schemeClr val="accent1"/>
              </a:buClr>
              <a:buSzPct val="100000"/>
              <a:buFont typeface="Calibri" panose="020F0502020204030204" pitchFamily="34" charset="0"/>
              <a:buNone/>
              <a:defRPr sz="3200" b="1"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Feedback: Elicit Response (cont.)</a:t>
            </a:r>
          </a:p>
        </p:txBody>
      </p:sp>
      <p:sp>
        <p:nvSpPr>
          <p:cNvPr id="19" name="Text Placeholder 19">
            <a:extLst>
              <a:ext uri="{FF2B5EF4-FFF2-40B4-BE49-F238E27FC236}">
                <a16:creationId xmlns:a16="http://schemas.microsoft.com/office/drawing/2014/main" id="{3C071CE8-A225-0141-8B92-4113B3587923}"/>
              </a:ext>
            </a:extLst>
          </p:cNvPr>
          <p:cNvSpPr txBox="1">
            <a:spLocks/>
          </p:cNvSpPr>
          <p:nvPr/>
        </p:nvSpPr>
        <p:spPr>
          <a:xfrm>
            <a:off x="7419814" y="5285300"/>
            <a:ext cx="4099383"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a:t>“What thoughts or feelings do you have about the information we just discussed?”</a:t>
            </a:r>
          </a:p>
        </p:txBody>
      </p:sp>
      <p:grpSp>
        <p:nvGrpSpPr>
          <p:cNvPr id="20" name="Group 19">
            <a:extLst>
              <a:ext uri="{FF2B5EF4-FFF2-40B4-BE49-F238E27FC236}">
                <a16:creationId xmlns:a16="http://schemas.microsoft.com/office/drawing/2014/main" id="{673B845A-8E73-324F-92E9-AC4E02ED5D7D}"/>
              </a:ext>
            </a:extLst>
          </p:cNvPr>
          <p:cNvGrpSpPr/>
          <p:nvPr/>
        </p:nvGrpSpPr>
        <p:grpSpPr>
          <a:xfrm>
            <a:off x="6965232" y="5314854"/>
            <a:ext cx="181902" cy="180130"/>
            <a:chOff x="9979025" y="5899150"/>
            <a:chExt cx="488950" cy="484187"/>
          </a:xfrm>
        </p:grpSpPr>
        <p:sp>
          <p:nvSpPr>
            <p:cNvPr id="21" name="Freeform: Shape 40">
              <a:extLst>
                <a:ext uri="{FF2B5EF4-FFF2-40B4-BE49-F238E27FC236}">
                  <a16:creationId xmlns:a16="http://schemas.microsoft.com/office/drawing/2014/main" id="{BBD80452-6E36-AB48-A13D-F241EC55EACB}"/>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41">
              <a:extLst>
                <a:ext uri="{FF2B5EF4-FFF2-40B4-BE49-F238E27FC236}">
                  <a16:creationId xmlns:a16="http://schemas.microsoft.com/office/drawing/2014/main" id="{D8770C51-3DA4-C347-9372-C9412667FE3F}"/>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ext Placeholder 15">
            <a:extLst>
              <a:ext uri="{FF2B5EF4-FFF2-40B4-BE49-F238E27FC236}">
                <a16:creationId xmlns:a16="http://schemas.microsoft.com/office/drawing/2014/main" id="{45D67522-F661-444E-8B8A-BA152E0EA7B4}"/>
              </a:ext>
            </a:extLst>
          </p:cNvPr>
          <p:cNvSpPr txBox="1">
            <a:spLocks/>
          </p:cNvSpPr>
          <p:nvPr/>
        </p:nvSpPr>
        <p:spPr>
          <a:xfrm>
            <a:off x="1977057" y="3430241"/>
            <a:ext cx="9753859" cy="45498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000" dirty="0">
                <a:cs typeface="Arial" charset="0"/>
              </a:rPr>
              <a:t>The easiest answer for an adolescent who pushes back to this question is </a:t>
            </a:r>
            <a:r>
              <a:rPr lang="en-US" sz="2000" b="1" i="1" dirty="0">
                <a:solidFill>
                  <a:srgbClr val="EC722F"/>
                </a:solidFill>
                <a:cs typeface="Arial" charset="0"/>
              </a:rPr>
              <a:t>“No.</a:t>
            </a:r>
            <a:r>
              <a:rPr lang="en-US" sz="2000" dirty="0">
                <a:cs typeface="Arial" charset="0"/>
              </a:rPr>
              <a:t>”</a:t>
            </a:r>
          </a:p>
        </p:txBody>
      </p:sp>
      <p:sp>
        <p:nvSpPr>
          <p:cNvPr id="24" name="Text Placeholder 15">
            <a:extLst>
              <a:ext uri="{FF2B5EF4-FFF2-40B4-BE49-F238E27FC236}">
                <a16:creationId xmlns:a16="http://schemas.microsoft.com/office/drawing/2014/main" id="{B947E1D8-76C1-0041-BEC2-A80514DB4094}"/>
              </a:ext>
            </a:extLst>
          </p:cNvPr>
          <p:cNvSpPr txBox="1">
            <a:spLocks/>
          </p:cNvSpPr>
          <p:nvPr/>
        </p:nvSpPr>
        <p:spPr>
          <a:xfrm>
            <a:off x="2263361" y="4210756"/>
            <a:ext cx="9497379" cy="753296"/>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000" dirty="0">
                <a:cs typeface="Arial" charset="0"/>
              </a:rPr>
              <a:t>Ask more open-ended questions about feelings or reactions will make it easier to continue the conversation than asking about thoughts.</a:t>
            </a:r>
          </a:p>
        </p:txBody>
      </p:sp>
    </p:spTree>
    <p:extLst>
      <p:ext uri="{BB962C8B-B14F-4D97-AF65-F5344CB8AC3E}">
        <p14:creationId xmlns:p14="http://schemas.microsoft.com/office/powerpoint/2010/main" val="3784628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88A3F-08ED-E042-9BD8-0B653287C502}"/>
              </a:ext>
            </a:extLst>
          </p:cNvPr>
          <p:cNvSpPr>
            <a:spLocks noGrp="1"/>
          </p:cNvSpPr>
          <p:nvPr>
            <p:ph type="body" sz="quarter" idx="11"/>
          </p:nvPr>
        </p:nvSpPr>
        <p:spPr>
          <a:xfrm>
            <a:off x="2542493" y="2047523"/>
            <a:ext cx="7107014" cy="1879900"/>
          </a:xfrm>
        </p:spPr>
        <p:txBody>
          <a:bodyPr/>
          <a:lstStyle/>
          <a:p>
            <a:pPr>
              <a:lnSpc>
                <a:spcPct val="100000"/>
              </a:lnSpc>
            </a:pPr>
            <a:r>
              <a:rPr lang="en-US" sz="6000" i="0" dirty="0"/>
              <a:t>Questions and Comments?</a:t>
            </a:r>
          </a:p>
        </p:txBody>
      </p:sp>
    </p:spTree>
    <p:extLst>
      <p:ext uri="{BB962C8B-B14F-4D97-AF65-F5344CB8AC3E}">
        <p14:creationId xmlns:p14="http://schemas.microsoft.com/office/powerpoint/2010/main" val="1605033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FED7C5-C752-4341-9632-30A39128471B}"/>
              </a:ext>
            </a:extLst>
          </p:cNvPr>
          <p:cNvGrpSpPr/>
          <p:nvPr/>
        </p:nvGrpSpPr>
        <p:grpSpPr>
          <a:xfrm>
            <a:off x="776805" y="2634175"/>
            <a:ext cx="10587591" cy="1937445"/>
            <a:chOff x="747486" y="3181853"/>
            <a:chExt cx="10587591" cy="1937445"/>
          </a:xfrm>
        </p:grpSpPr>
        <p:grpSp>
          <p:nvGrpSpPr>
            <p:cNvPr id="7" name="Group 6">
              <a:extLst>
                <a:ext uri="{FF2B5EF4-FFF2-40B4-BE49-F238E27FC236}">
                  <a16:creationId xmlns:a16="http://schemas.microsoft.com/office/drawing/2014/main" id="{DB0076BD-A1A8-3A46-927D-87EC838F906C}"/>
                </a:ext>
              </a:extLst>
            </p:cNvPr>
            <p:cNvGrpSpPr/>
            <p:nvPr/>
          </p:nvGrpSpPr>
          <p:grpSpPr>
            <a:xfrm>
              <a:off x="747486" y="3793610"/>
              <a:ext cx="7096490" cy="701192"/>
              <a:chOff x="1311966" y="6361043"/>
              <a:chExt cx="18709806" cy="1987827"/>
            </a:xfrm>
          </p:grpSpPr>
          <p:sp>
            <p:nvSpPr>
              <p:cNvPr id="18" name="Chevron 17">
                <a:extLst>
                  <a:ext uri="{FF2B5EF4-FFF2-40B4-BE49-F238E27FC236}">
                    <a16:creationId xmlns:a16="http://schemas.microsoft.com/office/drawing/2014/main" id="{EF382291-ECCD-9C4A-9860-681F06460F95}"/>
                  </a:ext>
                </a:extLst>
              </p:cNvPr>
              <p:cNvSpPr/>
              <p:nvPr/>
            </p:nvSpPr>
            <p:spPr>
              <a:xfrm>
                <a:off x="9885559" y="6361043"/>
                <a:ext cx="5536128" cy="1987827"/>
              </a:xfrm>
              <a:prstGeom prst="chevron">
                <a:avLst/>
              </a:prstGeom>
              <a:solidFill>
                <a:srgbClr val="032E64">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6" name="Chevron 15">
                <a:extLst>
                  <a:ext uri="{FF2B5EF4-FFF2-40B4-BE49-F238E27FC236}">
                    <a16:creationId xmlns:a16="http://schemas.microsoft.com/office/drawing/2014/main" id="{911920ED-30A5-9940-8A13-4B5CA0173989}"/>
                  </a:ext>
                </a:extLst>
              </p:cNvPr>
              <p:cNvSpPr/>
              <p:nvPr/>
            </p:nvSpPr>
            <p:spPr>
              <a:xfrm>
                <a:off x="1311966" y="6361043"/>
                <a:ext cx="5536128" cy="1987827"/>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7" name="Chevron 16">
                <a:extLst>
                  <a:ext uri="{FF2B5EF4-FFF2-40B4-BE49-F238E27FC236}">
                    <a16:creationId xmlns:a16="http://schemas.microsoft.com/office/drawing/2014/main" id="{9D87E60C-46D8-FA4D-80BA-A27570C16510}"/>
                  </a:ext>
                </a:extLst>
              </p:cNvPr>
              <p:cNvSpPr/>
              <p:nvPr/>
            </p:nvSpPr>
            <p:spPr>
              <a:xfrm>
                <a:off x="5285698" y="6361043"/>
                <a:ext cx="5536128" cy="1987827"/>
              </a:xfrm>
              <a:prstGeom prst="chevron">
                <a:avLst/>
              </a:prstGeom>
              <a:solidFill>
                <a:srgbClr val="032E64">
                  <a:alpha val="8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9" name="Chevron 18">
                <a:extLst>
                  <a:ext uri="{FF2B5EF4-FFF2-40B4-BE49-F238E27FC236}">
                    <a16:creationId xmlns:a16="http://schemas.microsoft.com/office/drawing/2014/main" id="{64D865AF-AF2B-B542-BB59-D9F07862329D}"/>
                  </a:ext>
                </a:extLst>
              </p:cNvPr>
              <p:cNvSpPr/>
              <p:nvPr/>
            </p:nvSpPr>
            <p:spPr>
              <a:xfrm>
                <a:off x="14485644" y="6361043"/>
                <a:ext cx="5536128" cy="1987827"/>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dirty="0">
                  <a:solidFill>
                    <a:schemeClr val="tx1"/>
                  </a:solidFill>
                </a:endParaRPr>
              </a:p>
            </p:txBody>
          </p:sp>
        </p:grpSp>
        <p:sp>
          <p:nvSpPr>
            <p:cNvPr id="8" name="Oval 7">
              <a:extLst>
                <a:ext uri="{FF2B5EF4-FFF2-40B4-BE49-F238E27FC236}">
                  <a16:creationId xmlns:a16="http://schemas.microsoft.com/office/drawing/2014/main" id="{C580026D-374C-A843-BC5A-4E373C1CEB3F}"/>
                </a:ext>
              </a:extLst>
            </p:cNvPr>
            <p:cNvSpPr/>
            <p:nvPr/>
          </p:nvSpPr>
          <p:spPr>
            <a:xfrm>
              <a:off x="1331337" y="3793610"/>
              <a:ext cx="677136" cy="701192"/>
            </a:xfrm>
            <a:prstGeom prst="ellipse">
              <a:avLst/>
            </a:prstGeom>
            <a:solidFill>
              <a:srgbClr val="032E6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E7BF54B1-A835-A14C-BC91-8A49CEAA46AF}"/>
                </a:ext>
              </a:extLst>
            </p:cNvPr>
            <p:cNvSpPr/>
            <p:nvPr/>
          </p:nvSpPr>
          <p:spPr>
            <a:xfrm>
              <a:off x="3073893" y="3793610"/>
              <a:ext cx="677136" cy="701192"/>
            </a:xfrm>
            <a:prstGeom prst="ellipse">
              <a:avLst/>
            </a:prstGeom>
            <a:solidFill>
              <a:srgbClr val="032E64">
                <a:alpha val="8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D1BA5FF5-2A13-EB4B-95DD-C2B838C3CB64}"/>
                </a:ext>
              </a:extLst>
            </p:cNvPr>
            <p:cNvSpPr/>
            <p:nvPr/>
          </p:nvSpPr>
          <p:spPr>
            <a:xfrm>
              <a:off x="4694927" y="3793610"/>
              <a:ext cx="677136" cy="701192"/>
            </a:xfrm>
            <a:prstGeom prst="ellipse">
              <a:avLst/>
            </a:prstGeom>
            <a:solidFill>
              <a:srgbClr val="032E64">
                <a:alpha val="8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F622DF6F-E1B7-E542-8E89-5E48C58D04A9}"/>
                </a:ext>
              </a:extLst>
            </p:cNvPr>
            <p:cNvSpPr/>
            <p:nvPr/>
          </p:nvSpPr>
          <p:spPr>
            <a:xfrm>
              <a:off x="6433159" y="3793610"/>
              <a:ext cx="677136" cy="701192"/>
            </a:xfrm>
            <a:prstGeom prst="ellipse">
              <a:avLst/>
            </a:prstGeom>
            <a:solidFill>
              <a:schemeClr val="bg2">
                <a:lumMod val="75000"/>
                <a:alpha val="8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id="{7916C644-C22B-9540-918B-009D71CC6D61}"/>
                </a:ext>
              </a:extLst>
            </p:cNvPr>
            <p:cNvCxnSpPr/>
            <p:nvPr/>
          </p:nvCxnSpPr>
          <p:spPr>
            <a:xfrm flipV="1">
              <a:off x="1674587"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1624C4-8881-D147-9DC5-AE0CC0CE616C}"/>
                </a:ext>
              </a:extLst>
            </p:cNvPr>
            <p:cNvCxnSpPr/>
            <p:nvPr/>
          </p:nvCxnSpPr>
          <p:spPr>
            <a:xfrm flipV="1">
              <a:off x="3411291"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539278-F51E-AD4B-8926-5574680A62B6}"/>
                </a:ext>
              </a:extLst>
            </p:cNvPr>
            <p:cNvCxnSpPr/>
            <p:nvPr/>
          </p:nvCxnSpPr>
          <p:spPr>
            <a:xfrm flipV="1">
              <a:off x="503807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12C9FF-8733-4747-86DF-76302625635B}"/>
                </a:ext>
              </a:extLst>
            </p:cNvPr>
            <p:cNvCxnSpPr/>
            <p:nvPr/>
          </p:nvCxnSpPr>
          <p:spPr>
            <a:xfrm flipV="1">
              <a:off x="6774065"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hevron 20">
              <a:extLst>
                <a:ext uri="{FF2B5EF4-FFF2-40B4-BE49-F238E27FC236}">
                  <a16:creationId xmlns:a16="http://schemas.microsoft.com/office/drawing/2014/main" id="{DD3E589A-9B20-1244-8CE6-10CAE7965804}"/>
                </a:ext>
              </a:extLst>
            </p:cNvPr>
            <p:cNvSpPr/>
            <p:nvPr/>
          </p:nvSpPr>
          <p:spPr>
            <a:xfrm>
              <a:off x="7489372" y="3793610"/>
              <a:ext cx="2099812" cy="701192"/>
            </a:xfrm>
            <a:prstGeom prst="chevron">
              <a:avLst/>
            </a:prstGeom>
            <a:solidFill>
              <a:srgbClr val="032E64">
                <a:alpha val="6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2" name="Chevron 21">
              <a:extLst>
                <a:ext uri="{FF2B5EF4-FFF2-40B4-BE49-F238E27FC236}">
                  <a16:creationId xmlns:a16="http://schemas.microsoft.com/office/drawing/2014/main" id="{5E2B5154-790B-CE49-ABC1-4C9ADAF4A5A9}"/>
                </a:ext>
              </a:extLst>
            </p:cNvPr>
            <p:cNvSpPr/>
            <p:nvPr/>
          </p:nvSpPr>
          <p:spPr>
            <a:xfrm>
              <a:off x="9235265" y="3793610"/>
              <a:ext cx="2099812" cy="701192"/>
            </a:xfrm>
            <a:prstGeom prst="chevron">
              <a:avLst/>
            </a:prstGeom>
            <a:solidFill>
              <a:srgbClr val="032E64">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5" name="Oval 24">
              <a:extLst>
                <a:ext uri="{FF2B5EF4-FFF2-40B4-BE49-F238E27FC236}">
                  <a16:creationId xmlns:a16="http://schemas.microsoft.com/office/drawing/2014/main" id="{810C76B6-7332-144C-9091-6CD1D6ED8744}"/>
                </a:ext>
              </a:extLst>
            </p:cNvPr>
            <p:cNvSpPr/>
            <p:nvPr/>
          </p:nvSpPr>
          <p:spPr>
            <a:xfrm>
              <a:off x="8160307" y="3793610"/>
              <a:ext cx="677136" cy="701192"/>
            </a:xfrm>
            <a:prstGeom prst="ellipse">
              <a:avLst/>
            </a:prstGeom>
            <a:solidFill>
              <a:srgbClr val="032E64">
                <a:alpha val="6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D991C99B-BB6C-7345-8F0C-ECBE0FE86178}"/>
                </a:ext>
              </a:extLst>
            </p:cNvPr>
            <p:cNvSpPr/>
            <p:nvPr/>
          </p:nvSpPr>
          <p:spPr>
            <a:xfrm>
              <a:off x="9902863" y="3793610"/>
              <a:ext cx="677136" cy="701192"/>
            </a:xfrm>
            <a:prstGeom prst="ellipse">
              <a:avLst/>
            </a:prstGeom>
            <a:solidFill>
              <a:srgbClr val="032E64">
                <a:alpha val="6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9" name="Straight Connector 28">
              <a:extLst>
                <a:ext uri="{FF2B5EF4-FFF2-40B4-BE49-F238E27FC236}">
                  <a16:creationId xmlns:a16="http://schemas.microsoft.com/office/drawing/2014/main" id="{CFA14CA3-2BED-DB4E-8256-589CE36C2792}"/>
                </a:ext>
              </a:extLst>
            </p:cNvPr>
            <p:cNvCxnSpPr/>
            <p:nvPr/>
          </p:nvCxnSpPr>
          <p:spPr>
            <a:xfrm flipV="1">
              <a:off x="848904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3E1538-87A9-8340-92D5-EE084587C05D}"/>
                </a:ext>
              </a:extLst>
            </p:cNvPr>
            <p:cNvCxnSpPr/>
            <p:nvPr/>
          </p:nvCxnSpPr>
          <p:spPr>
            <a:xfrm flipV="1">
              <a:off x="10247522"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FAC7BC3-FCB8-7346-BC9F-90DA4FCE37B9}"/>
              </a:ext>
            </a:extLst>
          </p:cNvPr>
          <p:cNvSpPr/>
          <p:nvPr/>
        </p:nvSpPr>
        <p:spPr>
          <a:xfrm>
            <a:off x="7718920" y="1018454"/>
            <a:ext cx="2987170" cy="2011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24CE0DB6-4CBF-7049-A492-EFF20897E0DF}"/>
              </a:ext>
            </a:extLst>
          </p:cNvPr>
          <p:cNvSpPr txBox="1"/>
          <p:nvPr/>
        </p:nvSpPr>
        <p:spPr>
          <a:xfrm>
            <a:off x="7345819" y="2155470"/>
            <a:ext cx="2364750"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Negotiate Action Plan</a:t>
            </a:r>
          </a:p>
        </p:txBody>
      </p:sp>
      <p:sp>
        <p:nvSpPr>
          <p:cNvPr id="40" name="TextBox 39">
            <a:extLst>
              <a:ext uri="{FF2B5EF4-FFF2-40B4-BE49-F238E27FC236}">
                <a16:creationId xmlns:a16="http://schemas.microsoft.com/office/drawing/2014/main" id="{E20A1D64-6A7B-BA44-BE4B-D21E88B652C5}"/>
              </a:ext>
            </a:extLst>
          </p:cNvPr>
          <p:cNvSpPr txBox="1"/>
          <p:nvPr/>
        </p:nvSpPr>
        <p:spPr>
          <a:xfrm>
            <a:off x="8834055" y="4728586"/>
            <a:ext cx="2377574"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Summarize and Thank</a:t>
            </a:r>
          </a:p>
        </p:txBody>
      </p:sp>
      <p:sp>
        <p:nvSpPr>
          <p:cNvPr id="32" name="Text Placeholder 3">
            <a:extLst>
              <a:ext uri="{FF2B5EF4-FFF2-40B4-BE49-F238E27FC236}">
                <a16:creationId xmlns:a16="http://schemas.microsoft.com/office/drawing/2014/main" id="{C1FD6BA7-B9EA-1D4F-8E31-DCD4BA55DB86}"/>
              </a:ext>
            </a:extLst>
          </p:cNvPr>
          <p:cNvSpPr txBox="1">
            <a:spLocks/>
          </p:cNvSpPr>
          <p:nvPr/>
        </p:nvSpPr>
        <p:spPr>
          <a:xfrm>
            <a:off x="361864" y="577687"/>
            <a:ext cx="9977438" cy="56991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b="1" dirty="0">
                <a:solidFill>
                  <a:srgbClr val="EC722F"/>
                </a:solidFill>
              </a:rPr>
              <a:t>BNI Step: Readiness Ruler</a:t>
            </a:r>
          </a:p>
        </p:txBody>
      </p:sp>
      <p:sp>
        <p:nvSpPr>
          <p:cNvPr id="35" name="TextBox 34">
            <a:extLst>
              <a:ext uri="{FF2B5EF4-FFF2-40B4-BE49-F238E27FC236}">
                <a16:creationId xmlns:a16="http://schemas.microsoft.com/office/drawing/2014/main" id="{3C594613-4E7E-9344-80F2-E42E681DC1D0}"/>
              </a:ext>
            </a:extLst>
          </p:cNvPr>
          <p:cNvSpPr txBox="1"/>
          <p:nvPr/>
        </p:nvSpPr>
        <p:spPr>
          <a:xfrm>
            <a:off x="967293" y="2155470"/>
            <a:ext cx="1463862"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Engagement</a:t>
            </a:r>
          </a:p>
        </p:txBody>
      </p:sp>
      <p:sp>
        <p:nvSpPr>
          <p:cNvPr id="36" name="TextBox 35">
            <a:extLst>
              <a:ext uri="{FF2B5EF4-FFF2-40B4-BE49-F238E27FC236}">
                <a16:creationId xmlns:a16="http://schemas.microsoft.com/office/drawing/2014/main" id="{B627302A-D378-2E49-BBED-E3744D1FDEA5}"/>
              </a:ext>
            </a:extLst>
          </p:cNvPr>
          <p:cNvSpPr txBox="1"/>
          <p:nvPr/>
        </p:nvSpPr>
        <p:spPr>
          <a:xfrm>
            <a:off x="2632861" y="4722457"/>
            <a:ext cx="1603324"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Pros and Cons</a:t>
            </a:r>
          </a:p>
        </p:txBody>
      </p:sp>
      <p:sp>
        <p:nvSpPr>
          <p:cNvPr id="33" name="TextBox 32">
            <a:extLst>
              <a:ext uri="{FF2B5EF4-FFF2-40B4-BE49-F238E27FC236}">
                <a16:creationId xmlns:a16="http://schemas.microsoft.com/office/drawing/2014/main" id="{7EC36F47-A2B6-8C4F-B82B-87A7B5CEB597}"/>
              </a:ext>
            </a:extLst>
          </p:cNvPr>
          <p:cNvSpPr txBox="1"/>
          <p:nvPr/>
        </p:nvSpPr>
        <p:spPr>
          <a:xfrm>
            <a:off x="4460726" y="2155470"/>
            <a:ext cx="1204176"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Feedback</a:t>
            </a:r>
          </a:p>
        </p:txBody>
      </p:sp>
      <p:sp>
        <p:nvSpPr>
          <p:cNvPr id="37" name="TextBox 36">
            <a:extLst>
              <a:ext uri="{FF2B5EF4-FFF2-40B4-BE49-F238E27FC236}">
                <a16:creationId xmlns:a16="http://schemas.microsoft.com/office/drawing/2014/main" id="{F87D7CA2-3372-ED4C-B9A0-719F03253D95}"/>
              </a:ext>
            </a:extLst>
          </p:cNvPr>
          <p:cNvSpPr txBox="1"/>
          <p:nvPr/>
        </p:nvSpPr>
        <p:spPr>
          <a:xfrm>
            <a:off x="5559100" y="4722457"/>
            <a:ext cx="2528577" cy="1308050"/>
          </a:xfrm>
          <a:prstGeom prst="rect">
            <a:avLst/>
          </a:prstGeom>
          <a:noFill/>
        </p:spPr>
        <p:txBody>
          <a:bodyPr wrap="none" rtlCol="0">
            <a:spAutoFit/>
          </a:bodyPr>
          <a:lstStyle>
            <a:defPPr>
              <a:defRPr lang="en-US"/>
            </a:defPPr>
            <a:lvl1pPr lvl="0" defTabSz="577850">
              <a:lnSpc>
                <a:spcPct val="90000"/>
              </a:lnSpc>
              <a:spcBef>
                <a:spcPct val="0"/>
              </a:spcBef>
              <a:spcAft>
                <a:spcPct val="35000"/>
              </a:spcAft>
              <a:defRPr sz="1600" b="1"/>
            </a:lvl1pPr>
          </a:lstStyle>
          <a:p>
            <a:r>
              <a:rPr lang="en-US" sz="2000" dirty="0">
                <a:solidFill>
                  <a:srgbClr val="EC722F"/>
                </a:solidFill>
              </a:rPr>
              <a:t>Readiness Ruler</a:t>
            </a:r>
          </a:p>
          <a:p>
            <a:pPr marL="173038" indent="-173038">
              <a:lnSpc>
                <a:spcPct val="100000"/>
              </a:lnSpc>
              <a:spcAft>
                <a:spcPts val="0"/>
              </a:spcAft>
              <a:buFont typeface="Arial" panose="020B0604020202020204" pitchFamily="34" charset="0"/>
              <a:buChar char="•"/>
            </a:pPr>
            <a:r>
              <a:rPr lang="en-US" sz="1800" b="0" dirty="0"/>
              <a:t>Readiness ruler</a:t>
            </a:r>
          </a:p>
          <a:p>
            <a:pPr marL="173038" indent="-173038">
              <a:lnSpc>
                <a:spcPct val="100000"/>
              </a:lnSpc>
              <a:spcAft>
                <a:spcPts val="0"/>
              </a:spcAft>
              <a:buFont typeface="Arial" panose="020B0604020202020204" pitchFamily="34" charset="0"/>
              <a:buChar char="•"/>
            </a:pPr>
            <a:r>
              <a:rPr lang="en-US" sz="1800" b="0" dirty="0"/>
              <a:t>Reinforce positives </a:t>
            </a:r>
          </a:p>
          <a:p>
            <a:pPr marL="173038" indent="-173038">
              <a:lnSpc>
                <a:spcPct val="100000"/>
              </a:lnSpc>
              <a:spcAft>
                <a:spcPts val="0"/>
              </a:spcAft>
              <a:buFont typeface="Arial" panose="020B0604020202020204" pitchFamily="34" charset="0"/>
              <a:buChar char="•"/>
            </a:pPr>
            <a:r>
              <a:rPr lang="en-US" sz="1800" b="0" dirty="0"/>
              <a:t>Envisioning change</a:t>
            </a:r>
          </a:p>
        </p:txBody>
      </p:sp>
    </p:spTree>
    <p:extLst>
      <p:ext uri="{BB962C8B-B14F-4D97-AF65-F5344CB8AC3E}">
        <p14:creationId xmlns:p14="http://schemas.microsoft.com/office/powerpoint/2010/main" val="402698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Readiness Ruler</a:t>
            </a:r>
          </a:p>
        </p:txBody>
      </p:sp>
      <p:grpSp>
        <p:nvGrpSpPr>
          <p:cNvPr id="15" name="Group 14">
            <a:extLst>
              <a:ext uri="{FF2B5EF4-FFF2-40B4-BE49-F238E27FC236}">
                <a16:creationId xmlns:a16="http://schemas.microsoft.com/office/drawing/2014/main" id="{116D0FCA-931B-6444-9E2D-A8CB95EF1560}"/>
              </a:ext>
            </a:extLst>
          </p:cNvPr>
          <p:cNvGrpSpPr/>
          <p:nvPr/>
        </p:nvGrpSpPr>
        <p:grpSpPr>
          <a:xfrm>
            <a:off x="789370" y="2044100"/>
            <a:ext cx="181902" cy="180130"/>
            <a:chOff x="9979025" y="5899150"/>
            <a:chExt cx="488950" cy="484187"/>
          </a:xfrm>
        </p:grpSpPr>
        <p:sp>
          <p:nvSpPr>
            <p:cNvPr id="16" name="Freeform: Shape 30">
              <a:extLst>
                <a:ext uri="{FF2B5EF4-FFF2-40B4-BE49-F238E27FC236}">
                  <a16:creationId xmlns:a16="http://schemas.microsoft.com/office/drawing/2014/main" id="{BC627684-1B43-344E-9B99-B0BFCE0E92DB}"/>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28">
              <a:extLst>
                <a:ext uri="{FF2B5EF4-FFF2-40B4-BE49-F238E27FC236}">
                  <a16:creationId xmlns:a16="http://schemas.microsoft.com/office/drawing/2014/main" id="{DD2F51B9-8842-274B-B60B-4AF6F5E0F774}"/>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6B26FA8D-C7FC-2342-A5BE-60828D10C156}"/>
              </a:ext>
            </a:extLst>
          </p:cNvPr>
          <p:cNvGrpSpPr/>
          <p:nvPr/>
        </p:nvGrpSpPr>
        <p:grpSpPr>
          <a:xfrm>
            <a:off x="789370" y="4228335"/>
            <a:ext cx="181902" cy="180130"/>
            <a:chOff x="9979025" y="5899150"/>
            <a:chExt cx="488950" cy="484187"/>
          </a:xfrm>
        </p:grpSpPr>
        <p:sp>
          <p:nvSpPr>
            <p:cNvPr id="19" name="Freeform: Shape 30">
              <a:extLst>
                <a:ext uri="{FF2B5EF4-FFF2-40B4-BE49-F238E27FC236}">
                  <a16:creationId xmlns:a16="http://schemas.microsoft.com/office/drawing/2014/main" id="{D2647D8D-5702-0147-99E0-52C546C6B744}"/>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28">
              <a:extLst>
                <a:ext uri="{FF2B5EF4-FFF2-40B4-BE49-F238E27FC236}">
                  <a16:creationId xmlns:a16="http://schemas.microsoft.com/office/drawing/2014/main" id="{4E935857-D0AF-654B-85EF-A9EDB1C335D2}"/>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DC8B4B0-58F4-6446-AFE3-7C8ABAAD43A8}"/>
              </a:ext>
            </a:extLst>
          </p:cNvPr>
          <p:cNvSpPr>
            <a:spLocks noGrp="1"/>
          </p:cNvSpPr>
          <p:nvPr>
            <p:ph type="body" sz="quarter" idx="15"/>
          </p:nvPr>
        </p:nvSpPr>
        <p:spPr>
          <a:xfrm>
            <a:off x="1233794" y="2007603"/>
            <a:ext cx="10101313" cy="601526"/>
          </a:xfrm>
        </p:spPr>
        <p:txBody>
          <a:bodyPr/>
          <a:lstStyle/>
          <a:p>
            <a:pPr>
              <a:lnSpc>
                <a:spcPct val="100000"/>
              </a:lnSpc>
            </a:pPr>
            <a:r>
              <a:rPr lang="en-US" dirty="0">
                <a:cs typeface="Arial" charset="0"/>
              </a:rPr>
              <a:t>Used to quantify the adolescent’s or young adult’s readiness to change.</a:t>
            </a:r>
          </a:p>
          <a:p>
            <a:pPr>
              <a:lnSpc>
                <a:spcPct val="100000"/>
              </a:lnSpc>
            </a:pPr>
            <a:endParaRPr lang="en-US" dirty="0">
              <a:cs typeface="Arial" charset="0"/>
            </a:endParaRPr>
          </a:p>
          <a:p>
            <a:pPr>
              <a:lnSpc>
                <a:spcPct val="100000"/>
              </a:lnSpc>
            </a:pPr>
            <a:endParaRPr lang="en-US" dirty="0">
              <a:cs typeface="Arial" charset="0"/>
            </a:endParaRPr>
          </a:p>
        </p:txBody>
      </p:sp>
      <p:sp>
        <p:nvSpPr>
          <p:cNvPr id="14" name="Text Placeholder 15">
            <a:extLst>
              <a:ext uri="{FF2B5EF4-FFF2-40B4-BE49-F238E27FC236}">
                <a16:creationId xmlns:a16="http://schemas.microsoft.com/office/drawing/2014/main" id="{352428D9-C608-9A49-9E23-7FD6209F3FD0}"/>
              </a:ext>
            </a:extLst>
          </p:cNvPr>
          <p:cNvSpPr txBox="1">
            <a:spLocks/>
          </p:cNvSpPr>
          <p:nvPr/>
        </p:nvSpPr>
        <p:spPr>
          <a:xfrm>
            <a:off x="1337314" y="3262287"/>
            <a:ext cx="8925743"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dirty="0">
                <a:cs typeface="Arial" charset="0"/>
              </a:rPr>
              <a:t>The BI is then tailored to the individual’s readiness.</a:t>
            </a:r>
          </a:p>
        </p:txBody>
      </p:sp>
      <p:sp>
        <p:nvSpPr>
          <p:cNvPr id="21" name="Text Placeholder 15">
            <a:extLst>
              <a:ext uri="{FF2B5EF4-FFF2-40B4-BE49-F238E27FC236}">
                <a16:creationId xmlns:a16="http://schemas.microsoft.com/office/drawing/2014/main" id="{4CBB8A01-A8B4-AB4E-A518-60928DFA2F6D}"/>
              </a:ext>
            </a:extLst>
          </p:cNvPr>
          <p:cNvSpPr txBox="1">
            <a:spLocks/>
          </p:cNvSpPr>
          <p:nvPr/>
        </p:nvSpPr>
        <p:spPr>
          <a:xfrm>
            <a:off x="1337312" y="4214365"/>
            <a:ext cx="9913372"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dirty="0">
                <a:cs typeface="Arial" charset="0"/>
              </a:rPr>
              <a:t>When introducing the readiness ruler, first define what the scale is and how it is used.</a:t>
            </a:r>
          </a:p>
        </p:txBody>
      </p:sp>
      <p:grpSp>
        <p:nvGrpSpPr>
          <p:cNvPr id="23" name="Group 22">
            <a:extLst>
              <a:ext uri="{FF2B5EF4-FFF2-40B4-BE49-F238E27FC236}">
                <a16:creationId xmlns:a16="http://schemas.microsoft.com/office/drawing/2014/main" id="{4BB43CD1-B90B-AC4F-967C-624906B97AA0}"/>
              </a:ext>
            </a:extLst>
          </p:cNvPr>
          <p:cNvGrpSpPr/>
          <p:nvPr/>
        </p:nvGrpSpPr>
        <p:grpSpPr>
          <a:xfrm>
            <a:off x="789370" y="3304296"/>
            <a:ext cx="181902" cy="180130"/>
            <a:chOff x="9979025" y="5899150"/>
            <a:chExt cx="488950" cy="484187"/>
          </a:xfrm>
        </p:grpSpPr>
        <p:sp>
          <p:nvSpPr>
            <p:cNvPr id="24" name="Freeform: Shape 30">
              <a:extLst>
                <a:ext uri="{FF2B5EF4-FFF2-40B4-BE49-F238E27FC236}">
                  <a16:creationId xmlns:a16="http://schemas.microsoft.com/office/drawing/2014/main" id="{F8C6D1ED-D4CC-2247-9960-361F2CFA4EC1}"/>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8">
              <a:extLst>
                <a:ext uri="{FF2B5EF4-FFF2-40B4-BE49-F238E27FC236}">
                  <a16:creationId xmlns:a16="http://schemas.microsoft.com/office/drawing/2014/main" id="{159803A9-E237-7C44-BE47-B00FE79A9C86}"/>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id="{0E049499-0335-4A47-B8B2-6025E0014080}"/>
              </a:ext>
            </a:extLst>
          </p:cNvPr>
          <p:cNvGrpSpPr/>
          <p:nvPr/>
        </p:nvGrpSpPr>
        <p:grpSpPr>
          <a:xfrm>
            <a:off x="3097223" y="5607978"/>
            <a:ext cx="5346466" cy="638848"/>
            <a:chOff x="2438400" y="5721758"/>
            <a:chExt cx="5508241" cy="636270"/>
          </a:xfrm>
          <a:solidFill>
            <a:schemeClr val="accent2"/>
          </a:solidFill>
        </p:grpSpPr>
        <p:sp>
          <p:nvSpPr>
            <p:cNvPr id="27" name="Rounded Rectangle 26">
              <a:extLst>
                <a:ext uri="{FF2B5EF4-FFF2-40B4-BE49-F238E27FC236}">
                  <a16:creationId xmlns:a16="http://schemas.microsoft.com/office/drawing/2014/main" id="{65DF861D-AC90-4544-9B9C-CCBF6D436D93}"/>
                </a:ext>
              </a:extLst>
            </p:cNvPr>
            <p:cNvSpPr/>
            <p:nvPr/>
          </p:nvSpPr>
          <p:spPr>
            <a:xfrm>
              <a:off x="2630126" y="5721758"/>
              <a:ext cx="5316514" cy="636270"/>
            </a:xfrm>
            <a:prstGeom prst="roundRect">
              <a:avLst>
                <a:gd name="adj" fmla="val 8334"/>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grpSp>
          <p:nvGrpSpPr>
            <p:cNvPr id="28" name="Group 27">
              <a:extLst>
                <a:ext uri="{FF2B5EF4-FFF2-40B4-BE49-F238E27FC236}">
                  <a16:creationId xmlns:a16="http://schemas.microsoft.com/office/drawing/2014/main" id="{926CA551-1346-8D44-8CF1-2398FCFDD6A6}"/>
                </a:ext>
              </a:extLst>
            </p:cNvPr>
            <p:cNvGrpSpPr/>
            <p:nvPr/>
          </p:nvGrpSpPr>
          <p:grpSpPr>
            <a:xfrm>
              <a:off x="3512770" y="6115119"/>
              <a:ext cx="3587760" cy="180182"/>
              <a:chOff x="2778120" y="379404"/>
              <a:chExt cx="3587760" cy="180182"/>
            </a:xfrm>
            <a:grpFill/>
            <a:effectLst/>
          </p:grpSpPr>
          <p:cxnSp>
            <p:nvCxnSpPr>
              <p:cNvPr id="32" name="Straight Connector 31">
                <a:extLst>
                  <a:ext uri="{FF2B5EF4-FFF2-40B4-BE49-F238E27FC236}">
                    <a16:creationId xmlns:a16="http://schemas.microsoft.com/office/drawing/2014/main" id="{44EA8917-BC4E-434B-8D8C-1D9B53F8BD80}"/>
                  </a:ext>
                </a:extLst>
              </p:cNvPr>
              <p:cNvCxnSpPr/>
              <p:nvPr/>
            </p:nvCxnSpPr>
            <p:spPr>
              <a:xfrm rot="5400000">
                <a:off x="3047202" y="469098"/>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AC4F39A4-AD99-2947-9FF4-1842F1735894}"/>
                  </a:ext>
                </a:extLst>
              </p:cNvPr>
              <p:cNvCxnSpPr/>
              <p:nvPr/>
            </p:nvCxnSpPr>
            <p:spPr>
              <a:xfrm rot="5400000">
                <a:off x="2689220"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C0C1D58F-AB47-3247-AEFA-9BB914FCB5EF}"/>
                  </a:ext>
                </a:extLst>
              </p:cNvPr>
              <p:cNvCxnSpPr/>
              <p:nvPr/>
            </p:nvCxnSpPr>
            <p:spPr>
              <a:xfrm rot="5400000">
                <a:off x="3405184"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B22EB05E-2873-AD46-AB86-53E81D3E20B4}"/>
                  </a:ext>
                </a:extLst>
              </p:cNvPr>
              <p:cNvCxnSpPr/>
              <p:nvPr/>
            </p:nvCxnSpPr>
            <p:spPr>
              <a:xfrm rot="5400000">
                <a:off x="3763960"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694B9BBE-EC7E-2F4C-82C8-D63BB5130360}"/>
                  </a:ext>
                </a:extLst>
              </p:cNvPr>
              <p:cNvCxnSpPr/>
              <p:nvPr/>
            </p:nvCxnSpPr>
            <p:spPr>
              <a:xfrm rot="5400000">
                <a:off x="4122735"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AD3F82B8-A29D-5748-9EAB-EE181EDFAA43}"/>
                  </a:ext>
                </a:extLst>
              </p:cNvPr>
              <p:cNvCxnSpPr/>
              <p:nvPr/>
            </p:nvCxnSpPr>
            <p:spPr>
              <a:xfrm rot="5400000">
                <a:off x="4481512"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37255203-D3FA-004E-9950-1B84B64FAF78}"/>
                  </a:ext>
                </a:extLst>
              </p:cNvPr>
              <p:cNvCxnSpPr/>
              <p:nvPr/>
            </p:nvCxnSpPr>
            <p:spPr>
              <a:xfrm rot="5400000">
                <a:off x="4840288"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F4315B00-34EB-E141-9FC4-8ED516484448}"/>
                  </a:ext>
                </a:extLst>
              </p:cNvPr>
              <p:cNvCxnSpPr/>
              <p:nvPr/>
            </p:nvCxnSpPr>
            <p:spPr>
              <a:xfrm rot="5400000">
                <a:off x="5200652"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395550FA-D0E0-654C-92AB-8456DBFB8247}"/>
                  </a:ext>
                </a:extLst>
              </p:cNvPr>
              <p:cNvCxnSpPr/>
              <p:nvPr/>
            </p:nvCxnSpPr>
            <p:spPr>
              <a:xfrm rot="5400000">
                <a:off x="5557840"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29A477CD-5C7E-B84C-994D-0F403A4CBCCC}"/>
                  </a:ext>
                </a:extLst>
              </p:cNvPr>
              <p:cNvCxnSpPr/>
              <p:nvPr/>
            </p:nvCxnSpPr>
            <p:spPr>
              <a:xfrm rot="5400000">
                <a:off x="5916616"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FBF99005-0335-7C49-B939-C9378C46369C}"/>
                  </a:ext>
                </a:extLst>
              </p:cNvPr>
              <p:cNvCxnSpPr/>
              <p:nvPr/>
            </p:nvCxnSpPr>
            <p:spPr>
              <a:xfrm rot="5400000">
                <a:off x="6275392"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52580779-4DB3-7C4F-8F92-597EA490FFC9}"/>
                  </a:ext>
                </a:extLst>
              </p:cNvPr>
              <p:cNvCxnSpPr/>
              <p:nvPr/>
            </p:nvCxnSpPr>
            <p:spPr>
              <a:xfrm rot="5400000">
                <a:off x="2890010"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EA0CD65A-6AB0-804C-B5C9-EF83B1CA9093}"/>
                  </a:ext>
                </a:extLst>
              </p:cNvPr>
              <p:cNvCxnSpPr/>
              <p:nvPr/>
            </p:nvCxnSpPr>
            <p:spPr>
              <a:xfrm rot="5400000">
                <a:off x="3251962"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B8692E91-F00B-9C46-B1DD-0815C0B9B31D}"/>
                  </a:ext>
                </a:extLst>
              </p:cNvPr>
              <p:cNvCxnSpPr/>
              <p:nvPr/>
            </p:nvCxnSpPr>
            <p:spPr>
              <a:xfrm rot="5400000">
                <a:off x="3612326"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F3328C87-3FBE-964A-93B0-3AA0642C429C}"/>
                  </a:ext>
                </a:extLst>
              </p:cNvPr>
              <p:cNvCxnSpPr/>
              <p:nvPr/>
            </p:nvCxnSpPr>
            <p:spPr>
              <a:xfrm rot="5400000">
                <a:off x="3974277"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9BBF8ECC-9E02-4942-885D-2A7636C20E06}"/>
                  </a:ext>
                </a:extLst>
              </p:cNvPr>
              <p:cNvCxnSpPr/>
              <p:nvPr/>
            </p:nvCxnSpPr>
            <p:spPr>
              <a:xfrm rot="5400000">
                <a:off x="4336230"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FFE24FA8-BB51-2245-BEDD-52EEB8CB21E9}"/>
                  </a:ext>
                </a:extLst>
              </p:cNvPr>
              <p:cNvCxnSpPr/>
              <p:nvPr/>
            </p:nvCxnSpPr>
            <p:spPr>
              <a:xfrm rot="5400000">
                <a:off x="4699770"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60E58E6C-5586-174C-B4AE-7DC822EE8268}"/>
                  </a:ext>
                </a:extLst>
              </p:cNvPr>
              <p:cNvCxnSpPr/>
              <p:nvPr/>
            </p:nvCxnSpPr>
            <p:spPr>
              <a:xfrm rot="5400000">
                <a:off x="5061722"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BA9514EB-A902-4E4E-827A-8CDFE0E0186D}"/>
                  </a:ext>
                </a:extLst>
              </p:cNvPr>
              <p:cNvCxnSpPr/>
              <p:nvPr/>
            </p:nvCxnSpPr>
            <p:spPr>
              <a:xfrm rot="5400000">
                <a:off x="5422086"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94EB2F79-056B-D942-A7FD-66B0B337D4FE}"/>
                  </a:ext>
                </a:extLst>
              </p:cNvPr>
              <p:cNvCxnSpPr/>
              <p:nvPr/>
            </p:nvCxnSpPr>
            <p:spPr>
              <a:xfrm rot="5400000">
                <a:off x="5784038"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313BC28B-1C53-8044-83E8-0D50DD3572EA}"/>
                  </a:ext>
                </a:extLst>
              </p:cNvPr>
              <p:cNvCxnSpPr/>
              <p:nvPr/>
            </p:nvCxnSpPr>
            <p:spPr>
              <a:xfrm rot="5400000">
                <a:off x="6147578"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grpSp>
        <p:sp>
          <p:nvSpPr>
            <p:cNvPr id="29" name="TextBox 28">
              <a:extLst>
                <a:ext uri="{FF2B5EF4-FFF2-40B4-BE49-F238E27FC236}">
                  <a16:creationId xmlns:a16="http://schemas.microsoft.com/office/drawing/2014/main" id="{5016632F-295D-D541-B49E-1583A63352D9}"/>
                </a:ext>
              </a:extLst>
            </p:cNvPr>
            <p:cNvSpPr txBox="1"/>
            <p:nvPr/>
          </p:nvSpPr>
          <p:spPr>
            <a:xfrm>
              <a:off x="6823680" y="5739784"/>
              <a:ext cx="620561" cy="461665"/>
            </a:xfrm>
            <a:prstGeom prst="rect">
              <a:avLst/>
            </a:prstGeom>
            <a:grpFill/>
          </p:spPr>
          <p:txBody>
            <a:bodyPr wrap="square" rtlCol="0">
              <a:spAutoFit/>
            </a:bodyPr>
            <a:lstStyle/>
            <a:p>
              <a:pPr algn="ctr"/>
              <a:r>
                <a:rPr lang="en-US" sz="2400" dirty="0">
                  <a:solidFill>
                    <a:prstClr val="white"/>
                  </a:solidFill>
                  <a:latin typeface="Tw Cen MT"/>
                </a:rPr>
                <a:t>10</a:t>
              </a:r>
            </a:p>
          </p:txBody>
        </p:sp>
        <p:sp>
          <p:nvSpPr>
            <p:cNvPr id="30" name="TextBox 29">
              <a:extLst>
                <a:ext uri="{FF2B5EF4-FFF2-40B4-BE49-F238E27FC236}">
                  <a16:creationId xmlns:a16="http://schemas.microsoft.com/office/drawing/2014/main" id="{257F1AD1-613E-BA4E-9570-D196F4CD4FCA}"/>
                </a:ext>
              </a:extLst>
            </p:cNvPr>
            <p:cNvSpPr txBox="1"/>
            <p:nvPr/>
          </p:nvSpPr>
          <p:spPr>
            <a:xfrm>
              <a:off x="2438400" y="5721758"/>
              <a:ext cx="912815" cy="483081"/>
            </a:xfrm>
            <a:prstGeom prst="rect">
              <a:avLst/>
            </a:prstGeom>
            <a:noFill/>
          </p:spPr>
          <p:txBody>
            <a:bodyPr wrap="square" rtlCol="0">
              <a:spAutoFit/>
            </a:bodyPr>
            <a:lstStyle/>
            <a:p>
              <a:pPr algn="r">
                <a:lnSpc>
                  <a:spcPts val="1500"/>
                </a:lnSpc>
              </a:pPr>
              <a:r>
                <a:rPr lang="en-US" b="1" dirty="0">
                  <a:solidFill>
                    <a:prstClr val="white"/>
                  </a:solidFill>
                  <a:latin typeface="Tw Cen MT"/>
                </a:rPr>
                <a:t>Not </a:t>
              </a:r>
            </a:p>
            <a:p>
              <a:pPr algn="r">
                <a:lnSpc>
                  <a:spcPts val="1500"/>
                </a:lnSpc>
              </a:pPr>
              <a:r>
                <a:rPr lang="en-US" b="1" dirty="0">
                  <a:solidFill>
                    <a:prstClr val="white"/>
                  </a:solidFill>
                  <a:latin typeface="Tw Cen MT"/>
                </a:rPr>
                <a:t>at all</a:t>
              </a:r>
            </a:p>
          </p:txBody>
        </p:sp>
        <p:sp>
          <p:nvSpPr>
            <p:cNvPr id="31" name="TextBox 30">
              <a:extLst>
                <a:ext uri="{FF2B5EF4-FFF2-40B4-BE49-F238E27FC236}">
                  <a16:creationId xmlns:a16="http://schemas.microsoft.com/office/drawing/2014/main" id="{6829A1FE-12B8-0F4A-9656-E69AF7E7CB3F}"/>
                </a:ext>
              </a:extLst>
            </p:cNvPr>
            <p:cNvSpPr txBox="1"/>
            <p:nvPr/>
          </p:nvSpPr>
          <p:spPr>
            <a:xfrm>
              <a:off x="7290820" y="5777651"/>
              <a:ext cx="655821" cy="294656"/>
            </a:xfrm>
            <a:prstGeom prst="rect">
              <a:avLst/>
            </a:prstGeom>
            <a:grpFill/>
          </p:spPr>
          <p:txBody>
            <a:bodyPr wrap="square" rtlCol="0">
              <a:spAutoFit/>
            </a:bodyPr>
            <a:lstStyle/>
            <a:p>
              <a:pPr>
                <a:lnSpc>
                  <a:spcPts val="1500"/>
                </a:lnSpc>
              </a:pPr>
              <a:r>
                <a:rPr lang="en-US" b="1" dirty="0">
                  <a:solidFill>
                    <a:prstClr val="white"/>
                  </a:solidFill>
                  <a:latin typeface="Tw Cen MT"/>
                </a:rPr>
                <a:t>Very</a:t>
              </a:r>
            </a:p>
          </p:txBody>
        </p:sp>
      </p:grpSp>
      <p:sp>
        <p:nvSpPr>
          <p:cNvPr id="53" name="TextBox 52">
            <a:extLst>
              <a:ext uri="{FF2B5EF4-FFF2-40B4-BE49-F238E27FC236}">
                <a16:creationId xmlns:a16="http://schemas.microsoft.com/office/drawing/2014/main" id="{A810963E-F0B2-2E4F-AFB6-2B0766FF9D92}"/>
              </a:ext>
            </a:extLst>
          </p:cNvPr>
          <p:cNvSpPr txBox="1"/>
          <p:nvPr/>
        </p:nvSpPr>
        <p:spPr>
          <a:xfrm>
            <a:off x="3835836" y="5554431"/>
            <a:ext cx="602335" cy="463536"/>
          </a:xfrm>
          <a:prstGeom prst="rect">
            <a:avLst/>
          </a:prstGeom>
          <a:noFill/>
        </p:spPr>
        <p:txBody>
          <a:bodyPr wrap="square" rtlCol="0">
            <a:spAutoFit/>
          </a:bodyPr>
          <a:lstStyle/>
          <a:p>
            <a:pPr algn="ctr"/>
            <a:r>
              <a:rPr lang="en-US" sz="2400" dirty="0">
                <a:solidFill>
                  <a:prstClr val="white"/>
                </a:solidFill>
                <a:latin typeface="Tw Cen MT"/>
              </a:rPr>
              <a:t>0</a:t>
            </a:r>
          </a:p>
        </p:txBody>
      </p:sp>
    </p:spTree>
    <p:extLst>
      <p:ext uri="{BB962C8B-B14F-4D97-AF65-F5344CB8AC3E}">
        <p14:creationId xmlns:p14="http://schemas.microsoft.com/office/powerpoint/2010/main" val="1997526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474325"/>
            <a:ext cx="7650752" cy="591244"/>
          </a:xfrm>
        </p:spPr>
        <p:txBody>
          <a:bodyPr/>
          <a:lstStyle/>
          <a:p>
            <a:r>
              <a:rPr lang="en-US" dirty="0"/>
              <a:t>Readiness Ruler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02535" y="1500237"/>
            <a:ext cx="8925743" cy="809544"/>
          </a:xfrm>
        </p:spPr>
        <p:txBody>
          <a:bodyPr/>
          <a:lstStyle/>
          <a:p>
            <a:pPr>
              <a:lnSpc>
                <a:spcPct val="100000"/>
              </a:lnSpc>
            </a:pPr>
            <a:r>
              <a:rPr lang="en-US" sz="2200" dirty="0">
                <a:cs typeface="Arial" charset="0"/>
              </a:rPr>
              <a:t>For example:</a:t>
            </a:r>
          </a:p>
          <a:p>
            <a:pPr>
              <a:lnSpc>
                <a:spcPct val="100000"/>
              </a:lnSpc>
            </a:pPr>
            <a:endParaRPr lang="en-US" sz="2200" dirty="0">
              <a:cs typeface="Arial" charset="0"/>
            </a:endParaRPr>
          </a:p>
          <a:p>
            <a:pPr>
              <a:lnSpc>
                <a:spcPct val="100000"/>
              </a:lnSpc>
            </a:pPr>
            <a:endParaRPr lang="en-US" sz="2200" dirty="0">
              <a:cs typeface="Arial" charset="0"/>
            </a:endParaRPr>
          </a:p>
        </p:txBody>
      </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2746667" y="2319092"/>
            <a:ext cx="8471160"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“The Readiness Ruler is a simple 1-10 scale we use to determine your readiness to change your [X] behavior, with 1 being not ready at all and 10 being completely ready.”</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292083" y="2348646"/>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574136" y="5596762"/>
            <a:ext cx="8925743" cy="737779"/>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Some readiness rulers include a scale from 0-10 or 1-10, both are acceptable to use in the delivery of BI.</a:t>
            </a:r>
          </a:p>
        </p:txBody>
      </p:sp>
      <p:sp>
        <p:nvSpPr>
          <p:cNvPr id="19" name="Text Placeholder 19">
            <a:extLst>
              <a:ext uri="{FF2B5EF4-FFF2-40B4-BE49-F238E27FC236}">
                <a16:creationId xmlns:a16="http://schemas.microsoft.com/office/drawing/2014/main" id="{96A9B3C1-09E6-B144-8A5A-D26133ED477C}"/>
              </a:ext>
            </a:extLst>
          </p:cNvPr>
          <p:cNvSpPr txBox="1">
            <a:spLocks/>
          </p:cNvSpPr>
          <p:nvPr/>
        </p:nvSpPr>
        <p:spPr>
          <a:xfrm>
            <a:off x="3201250" y="3767009"/>
            <a:ext cx="8212126"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“To help me better understand how you feel about making a change in your use of (X), [show readiness ruler]…On a scale from 1-10, how ready are you to change any aspect related to your use of (X)?” </a:t>
            </a:r>
          </a:p>
        </p:txBody>
      </p:sp>
      <p:grpSp>
        <p:nvGrpSpPr>
          <p:cNvPr id="20" name="Group 19">
            <a:extLst>
              <a:ext uri="{FF2B5EF4-FFF2-40B4-BE49-F238E27FC236}">
                <a16:creationId xmlns:a16="http://schemas.microsoft.com/office/drawing/2014/main" id="{6D9CD350-E83A-F446-8E5D-ABFBAECBC3DE}"/>
              </a:ext>
            </a:extLst>
          </p:cNvPr>
          <p:cNvGrpSpPr/>
          <p:nvPr/>
        </p:nvGrpSpPr>
        <p:grpSpPr>
          <a:xfrm>
            <a:off x="2746666" y="3796563"/>
            <a:ext cx="181902" cy="180130"/>
            <a:chOff x="9979025" y="5899150"/>
            <a:chExt cx="488950" cy="484187"/>
          </a:xfrm>
        </p:grpSpPr>
        <p:sp>
          <p:nvSpPr>
            <p:cNvPr id="21" name="Freeform: Shape 40">
              <a:extLst>
                <a:ext uri="{FF2B5EF4-FFF2-40B4-BE49-F238E27FC236}">
                  <a16:creationId xmlns:a16="http://schemas.microsoft.com/office/drawing/2014/main" id="{43DFA574-A9AC-DB44-A417-F015072DC583}"/>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41">
              <a:extLst>
                <a:ext uri="{FF2B5EF4-FFF2-40B4-BE49-F238E27FC236}">
                  <a16:creationId xmlns:a16="http://schemas.microsoft.com/office/drawing/2014/main" id="{9CC211B6-F283-BA45-8193-D25A2DDCA7AD}"/>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73DE6132-82B7-E44D-9300-485B7FDB962C}"/>
              </a:ext>
            </a:extLst>
          </p:cNvPr>
          <p:cNvGrpSpPr/>
          <p:nvPr/>
        </p:nvGrpSpPr>
        <p:grpSpPr>
          <a:xfrm>
            <a:off x="6411420" y="1286045"/>
            <a:ext cx="5346466" cy="638848"/>
            <a:chOff x="2438400" y="5721758"/>
            <a:chExt cx="5508241" cy="636270"/>
          </a:xfrm>
          <a:solidFill>
            <a:schemeClr val="accent2"/>
          </a:solidFill>
        </p:grpSpPr>
        <p:sp>
          <p:nvSpPr>
            <p:cNvPr id="14" name="Rounded Rectangle 13">
              <a:extLst>
                <a:ext uri="{FF2B5EF4-FFF2-40B4-BE49-F238E27FC236}">
                  <a16:creationId xmlns:a16="http://schemas.microsoft.com/office/drawing/2014/main" id="{6C64BE3D-CFC0-E044-A10E-748223E611F2}"/>
                </a:ext>
              </a:extLst>
            </p:cNvPr>
            <p:cNvSpPr/>
            <p:nvPr/>
          </p:nvSpPr>
          <p:spPr>
            <a:xfrm>
              <a:off x="2630126" y="5721758"/>
              <a:ext cx="5316514" cy="636270"/>
            </a:xfrm>
            <a:prstGeom prst="roundRect">
              <a:avLst>
                <a:gd name="adj" fmla="val 8334"/>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grpSp>
          <p:nvGrpSpPr>
            <p:cNvPr id="17" name="Group 16">
              <a:extLst>
                <a:ext uri="{FF2B5EF4-FFF2-40B4-BE49-F238E27FC236}">
                  <a16:creationId xmlns:a16="http://schemas.microsoft.com/office/drawing/2014/main" id="{BE5BCD36-D799-5645-A53E-C1DC6958F379}"/>
                </a:ext>
              </a:extLst>
            </p:cNvPr>
            <p:cNvGrpSpPr/>
            <p:nvPr/>
          </p:nvGrpSpPr>
          <p:grpSpPr>
            <a:xfrm>
              <a:off x="3512770" y="6115119"/>
              <a:ext cx="3587760" cy="180182"/>
              <a:chOff x="2778120" y="379404"/>
              <a:chExt cx="3587760" cy="180182"/>
            </a:xfrm>
            <a:grpFill/>
            <a:effectLst/>
          </p:grpSpPr>
          <p:cxnSp>
            <p:nvCxnSpPr>
              <p:cNvPr id="25" name="Straight Connector 24">
                <a:extLst>
                  <a:ext uri="{FF2B5EF4-FFF2-40B4-BE49-F238E27FC236}">
                    <a16:creationId xmlns:a16="http://schemas.microsoft.com/office/drawing/2014/main" id="{87301CC9-AAAD-BB4A-AB09-C1BFDD9375EE}"/>
                  </a:ext>
                </a:extLst>
              </p:cNvPr>
              <p:cNvCxnSpPr/>
              <p:nvPr/>
            </p:nvCxnSpPr>
            <p:spPr>
              <a:xfrm rot="5400000">
                <a:off x="3047202" y="469098"/>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518CD89B-065F-2744-8C13-CD565F569480}"/>
                  </a:ext>
                </a:extLst>
              </p:cNvPr>
              <p:cNvCxnSpPr/>
              <p:nvPr/>
            </p:nvCxnSpPr>
            <p:spPr>
              <a:xfrm rot="5400000">
                <a:off x="2689220"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CA9E4F71-781C-F04C-BC25-CBCA2A94CCFA}"/>
                  </a:ext>
                </a:extLst>
              </p:cNvPr>
              <p:cNvCxnSpPr/>
              <p:nvPr/>
            </p:nvCxnSpPr>
            <p:spPr>
              <a:xfrm rot="5400000">
                <a:off x="3405184"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BFFF8783-DB5C-6D46-AD0C-7CF9F24328BE}"/>
                  </a:ext>
                </a:extLst>
              </p:cNvPr>
              <p:cNvCxnSpPr/>
              <p:nvPr/>
            </p:nvCxnSpPr>
            <p:spPr>
              <a:xfrm rot="5400000">
                <a:off x="3763960"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AA3F5B0C-89D3-9A43-B9E0-5B6AFB98280F}"/>
                  </a:ext>
                </a:extLst>
              </p:cNvPr>
              <p:cNvCxnSpPr/>
              <p:nvPr/>
            </p:nvCxnSpPr>
            <p:spPr>
              <a:xfrm rot="5400000">
                <a:off x="4122735"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2D00034A-11A7-7E40-B382-69DDAE9A1891}"/>
                  </a:ext>
                </a:extLst>
              </p:cNvPr>
              <p:cNvCxnSpPr/>
              <p:nvPr/>
            </p:nvCxnSpPr>
            <p:spPr>
              <a:xfrm rot="5400000">
                <a:off x="4481512"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26BD4BE7-4A02-B741-BE27-C96B15A3E3CB}"/>
                  </a:ext>
                </a:extLst>
              </p:cNvPr>
              <p:cNvCxnSpPr/>
              <p:nvPr/>
            </p:nvCxnSpPr>
            <p:spPr>
              <a:xfrm rot="5400000">
                <a:off x="4840288"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A4673FB0-DD2D-6D41-B28D-F5C5F3D429FA}"/>
                  </a:ext>
                </a:extLst>
              </p:cNvPr>
              <p:cNvCxnSpPr/>
              <p:nvPr/>
            </p:nvCxnSpPr>
            <p:spPr>
              <a:xfrm rot="5400000">
                <a:off x="5200652"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00C81AE1-BBA0-4F40-903E-23E19F23601F}"/>
                  </a:ext>
                </a:extLst>
              </p:cNvPr>
              <p:cNvCxnSpPr/>
              <p:nvPr/>
            </p:nvCxnSpPr>
            <p:spPr>
              <a:xfrm rot="5400000">
                <a:off x="5557840"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B7672D19-2354-5B4C-BF4A-C0F3C75F601B}"/>
                  </a:ext>
                </a:extLst>
              </p:cNvPr>
              <p:cNvCxnSpPr/>
              <p:nvPr/>
            </p:nvCxnSpPr>
            <p:spPr>
              <a:xfrm rot="5400000">
                <a:off x="5916616"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97B6A621-7C28-D14D-9788-8204ABA1BD2F}"/>
                  </a:ext>
                </a:extLst>
              </p:cNvPr>
              <p:cNvCxnSpPr/>
              <p:nvPr/>
            </p:nvCxnSpPr>
            <p:spPr>
              <a:xfrm rot="5400000">
                <a:off x="6275392"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0538E6CB-F04D-604B-A3D0-BFB04235EFDC}"/>
                  </a:ext>
                </a:extLst>
              </p:cNvPr>
              <p:cNvCxnSpPr/>
              <p:nvPr/>
            </p:nvCxnSpPr>
            <p:spPr>
              <a:xfrm rot="5400000">
                <a:off x="2890010"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AA5ECDB0-3483-9F44-B9CD-04F219C5A00A}"/>
                  </a:ext>
                </a:extLst>
              </p:cNvPr>
              <p:cNvCxnSpPr/>
              <p:nvPr/>
            </p:nvCxnSpPr>
            <p:spPr>
              <a:xfrm rot="5400000">
                <a:off x="3251962"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A47E42AD-00E5-E943-962E-BF116547834D}"/>
                  </a:ext>
                </a:extLst>
              </p:cNvPr>
              <p:cNvCxnSpPr/>
              <p:nvPr/>
            </p:nvCxnSpPr>
            <p:spPr>
              <a:xfrm rot="5400000">
                <a:off x="3612326"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76A8DE56-B95F-1A48-9DAA-C64F01726381}"/>
                  </a:ext>
                </a:extLst>
              </p:cNvPr>
              <p:cNvCxnSpPr/>
              <p:nvPr/>
            </p:nvCxnSpPr>
            <p:spPr>
              <a:xfrm rot="5400000">
                <a:off x="3974277"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756F1BA9-01F3-6649-A270-235AF816B066}"/>
                  </a:ext>
                </a:extLst>
              </p:cNvPr>
              <p:cNvCxnSpPr/>
              <p:nvPr/>
            </p:nvCxnSpPr>
            <p:spPr>
              <a:xfrm rot="5400000">
                <a:off x="4336230"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5E170AEC-FC77-8A45-8F33-F73AD29CD184}"/>
                  </a:ext>
                </a:extLst>
              </p:cNvPr>
              <p:cNvCxnSpPr/>
              <p:nvPr/>
            </p:nvCxnSpPr>
            <p:spPr>
              <a:xfrm rot="5400000">
                <a:off x="4699770"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8C3CDFE0-FC96-5042-820F-4DE012840184}"/>
                  </a:ext>
                </a:extLst>
              </p:cNvPr>
              <p:cNvCxnSpPr/>
              <p:nvPr/>
            </p:nvCxnSpPr>
            <p:spPr>
              <a:xfrm rot="5400000">
                <a:off x="5061722"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55F0E579-3D81-F748-8AD4-36E50334998F}"/>
                  </a:ext>
                </a:extLst>
              </p:cNvPr>
              <p:cNvCxnSpPr/>
              <p:nvPr/>
            </p:nvCxnSpPr>
            <p:spPr>
              <a:xfrm rot="5400000">
                <a:off x="5422086"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C4C6EB48-E0B9-8943-8991-80D25EFA6FFA}"/>
                  </a:ext>
                </a:extLst>
              </p:cNvPr>
              <p:cNvCxnSpPr/>
              <p:nvPr/>
            </p:nvCxnSpPr>
            <p:spPr>
              <a:xfrm rot="5400000">
                <a:off x="5784038"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87B1BFD1-2F0C-B04E-A7AC-48C2B9651DCD}"/>
                  </a:ext>
                </a:extLst>
              </p:cNvPr>
              <p:cNvCxnSpPr/>
              <p:nvPr/>
            </p:nvCxnSpPr>
            <p:spPr>
              <a:xfrm rot="5400000">
                <a:off x="6147578"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B6684055-B4EC-9A40-A21E-91B1FE0236FD}"/>
                </a:ext>
              </a:extLst>
            </p:cNvPr>
            <p:cNvSpPr txBox="1"/>
            <p:nvPr/>
          </p:nvSpPr>
          <p:spPr>
            <a:xfrm>
              <a:off x="6823680" y="5739784"/>
              <a:ext cx="620561" cy="461665"/>
            </a:xfrm>
            <a:prstGeom prst="rect">
              <a:avLst/>
            </a:prstGeom>
            <a:grpFill/>
          </p:spPr>
          <p:txBody>
            <a:bodyPr wrap="square" rtlCol="0">
              <a:spAutoFit/>
            </a:bodyPr>
            <a:lstStyle/>
            <a:p>
              <a:pPr algn="ctr"/>
              <a:r>
                <a:rPr lang="en-US" sz="2400" dirty="0">
                  <a:solidFill>
                    <a:prstClr val="white"/>
                  </a:solidFill>
                  <a:latin typeface="Tw Cen MT"/>
                </a:rPr>
                <a:t>10</a:t>
              </a:r>
            </a:p>
          </p:txBody>
        </p:sp>
        <p:sp>
          <p:nvSpPr>
            <p:cNvPr id="23" name="TextBox 22">
              <a:extLst>
                <a:ext uri="{FF2B5EF4-FFF2-40B4-BE49-F238E27FC236}">
                  <a16:creationId xmlns:a16="http://schemas.microsoft.com/office/drawing/2014/main" id="{55C97398-9EA7-654A-86EA-EDD3C6DA02A2}"/>
                </a:ext>
              </a:extLst>
            </p:cNvPr>
            <p:cNvSpPr txBox="1"/>
            <p:nvPr/>
          </p:nvSpPr>
          <p:spPr>
            <a:xfrm>
              <a:off x="2438400" y="5721758"/>
              <a:ext cx="912815" cy="483081"/>
            </a:xfrm>
            <a:prstGeom prst="rect">
              <a:avLst/>
            </a:prstGeom>
            <a:noFill/>
          </p:spPr>
          <p:txBody>
            <a:bodyPr wrap="square" rtlCol="0">
              <a:spAutoFit/>
            </a:bodyPr>
            <a:lstStyle/>
            <a:p>
              <a:pPr algn="r">
                <a:lnSpc>
                  <a:spcPts val="1500"/>
                </a:lnSpc>
              </a:pPr>
              <a:r>
                <a:rPr lang="en-US" b="1" dirty="0">
                  <a:solidFill>
                    <a:prstClr val="white"/>
                  </a:solidFill>
                  <a:latin typeface="Tw Cen MT"/>
                </a:rPr>
                <a:t>Not </a:t>
              </a:r>
            </a:p>
            <a:p>
              <a:pPr algn="r">
                <a:lnSpc>
                  <a:spcPts val="1500"/>
                </a:lnSpc>
              </a:pPr>
              <a:r>
                <a:rPr lang="en-US" b="1" dirty="0">
                  <a:solidFill>
                    <a:prstClr val="white"/>
                  </a:solidFill>
                  <a:latin typeface="Tw Cen MT"/>
                </a:rPr>
                <a:t>at all</a:t>
              </a:r>
            </a:p>
          </p:txBody>
        </p:sp>
        <p:sp>
          <p:nvSpPr>
            <p:cNvPr id="24" name="TextBox 23">
              <a:extLst>
                <a:ext uri="{FF2B5EF4-FFF2-40B4-BE49-F238E27FC236}">
                  <a16:creationId xmlns:a16="http://schemas.microsoft.com/office/drawing/2014/main" id="{0D582059-E158-0E49-B7C0-49EF3BB07CCE}"/>
                </a:ext>
              </a:extLst>
            </p:cNvPr>
            <p:cNvSpPr txBox="1"/>
            <p:nvPr/>
          </p:nvSpPr>
          <p:spPr>
            <a:xfrm>
              <a:off x="7290820" y="5777651"/>
              <a:ext cx="655821" cy="294656"/>
            </a:xfrm>
            <a:prstGeom prst="rect">
              <a:avLst/>
            </a:prstGeom>
            <a:grpFill/>
          </p:spPr>
          <p:txBody>
            <a:bodyPr wrap="square" rtlCol="0">
              <a:spAutoFit/>
            </a:bodyPr>
            <a:lstStyle/>
            <a:p>
              <a:pPr>
                <a:lnSpc>
                  <a:spcPts val="1500"/>
                </a:lnSpc>
              </a:pPr>
              <a:r>
                <a:rPr lang="en-US" b="1" dirty="0">
                  <a:solidFill>
                    <a:prstClr val="white"/>
                  </a:solidFill>
                  <a:latin typeface="Tw Cen MT"/>
                </a:rPr>
                <a:t>Very</a:t>
              </a:r>
            </a:p>
          </p:txBody>
        </p:sp>
      </p:grpSp>
      <p:sp>
        <p:nvSpPr>
          <p:cNvPr id="50" name="TextBox 49">
            <a:extLst>
              <a:ext uri="{FF2B5EF4-FFF2-40B4-BE49-F238E27FC236}">
                <a16:creationId xmlns:a16="http://schemas.microsoft.com/office/drawing/2014/main" id="{0533C22A-E28E-D743-A8B0-8B99996E93ED}"/>
              </a:ext>
            </a:extLst>
          </p:cNvPr>
          <p:cNvSpPr txBox="1"/>
          <p:nvPr/>
        </p:nvSpPr>
        <p:spPr>
          <a:xfrm>
            <a:off x="7150033" y="1232498"/>
            <a:ext cx="602335" cy="463536"/>
          </a:xfrm>
          <a:prstGeom prst="rect">
            <a:avLst/>
          </a:prstGeom>
          <a:noFill/>
        </p:spPr>
        <p:txBody>
          <a:bodyPr wrap="square" rtlCol="0">
            <a:spAutoFit/>
          </a:bodyPr>
          <a:lstStyle/>
          <a:p>
            <a:pPr algn="ctr"/>
            <a:r>
              <a:rPr lang="en-US" sz="2400" dirty="0">
                <a:solidFill>
                  <a:prstClr val="white"/>
                </a:solidFill>
                <a:latin typeface="Tw Cen MT"/>
              </a:rPr>
              <a:t>1</a:t>
            </a:r>
          </a:p>
        </p:txBody>
      </p:sp>
    </p:spTree>
    <p:extLst>
      <p:ext uri="{BB962C8B-B14F-4D97-AF65-F5344CB8AC3E}">
        <p14:creationId xmlns:p14="http://schemas.microsoft.com/office/powerpoint/2010/main" val="226776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9F3E4A-C1C4-0D41-B058-B8CD158258B9}"/>
              </a:ext>
            </a:extLst>
          </p:cNvPr>
          <p:cNvSpPr>
            <a:spLocks noGrp="1"/>
          </p:cNvSpPr>
          <p:nvPr>
            <p:ph type="body" sz="quarter" idx="4294967295"/>
          </p:nvPr>
        </p:nvSpPr>
        <p:spPr>
          <a:xfrm>
            <a:off x="3716337" y="556244"/>
            <a:ext cx="4759325" cy="569913"/>
          </a:xfrm>
          <a:prstGeom prst="rect">
            <a:avLst/>
          </a:prstGeom>
        </p:spPr>
        <p:txBody>
          <a:bodyPr/>
          <a:lstStyle/>
          <a:p>
            <a:pPr algn="ctr"/>
            <a:r>
              <a:rPr lang="en-US" sz="3600" b="1" dirty="0"/>
              <a:t>Pocket Card</a:t>
            </a:r>
          </a:p>
        </p:txBody>
      </p:sp>
      <p:pic>
        <p:nvPicPr>
          <p:cNvPr id="5" name="Picture 4" descr="A screenshot of a cell phone&#10;&#10;Description automatically generated">
            <a:extLst>
              <a:ext uri="{FF2B5EF4-FFF2-40B4-BE49-F238E27FC236}">
                <a16:creationId xmlns:a16="http://schemas.microsoft.com/office/drawing/2014/main" id="{3757A1D3-2EEF-894F-8B4C-FE3DFAB45A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4414" y="1437694"/>
            <a:ext cx="9463170" cy="4864062"/>
          </a:xfrm>
          <a:prstGeom prst="rect">
            <a:avLst/>
          </a:prstGeom>
        </p:spPr>
      </p:pic>
    </p:spTree>
    <p:extLst>
      <p:ext uri="{BB962C8B-B14F-4D97-AF65-F5344CB8AC3E}">
        <p14:creationId xmlns:p14="http://schemas.microsoft.com/office/powerpoint/2010/main" val="1794123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Readiness Ruler: Reinforce Positives</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19554" y="1850397"/>
            <a:ext cx="8483596" cy="717706"/>
          </a:xfrm>
        </p:spPr>
        <p:txBody>
          <a:bodyPr/>
          <a:lstStyle/>
          <a:p>
            <a:pPr>
              <a:lnSpc>
                <a:spcPct val="100000"/>
              </a:lnSpc>
            </a:pPr>
            <a:r>
              <a:rPr lang="en-US" sz="2200" dirty="0">
                <a:cs typeface="Arial" charset="0"/>
              </a:rPr>
              <a:t>Regardless of the number chosen, it is </a:t>
            </a:r>
            <a:r>
              <a:rPr lang="en-US" sz="2200" b="1" dirty="0">
                <a:solidFill>
                  <a:srgbClr val="EC722F"/>
                </a:solidFill>
                <a:cs typeface="Arial" charset="0"/>
              </a:rPr>
              <a:t>imperative</a:t>
            </a:r>
            <a:r>
              <a:rPr lang="en-US" sz="2200" dirty="0">
                <a:cs typeface="Arial" charset="0"/>
              </a:rPr>
              <a:t> that the practitioner is positive and encouraging of whatever stage of change they are in.</a:t>
            </a:r>
          </a:p>
        </p:txBody>
      </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361907" y="4860581"/>
            <a:ext cx="7854084"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“You marked [X]. That’s great. That means you’re [X]% ready to make a change.” </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907323" y="4890135"/>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452739" y="3493671"/>
            <a:ext cx="8925743"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Especially for those who express a higher score on the Readiness Ruler, you could say:</a:t>
            </a:r>
          </a:p>
        </p:txBody>
      </p:sp>
    </p:spTree>
    <p:extLst>
      <p:ext uri="{BB962C8B-B14F-4D97-AF65-F5344CB8AC3E}">
        <p14:creationId xmlns:p14="http://schemas.microsoft.com/office/powerpoint/2010/main" val="155934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67B2C-585C-9147-9F12-9E6D39661DE4}"/>
              </a:ext>
            </a:extLst>
          </p:cNvPr>
          <p:cNvSpPr>
            <a:spLocks noGrp="1"/>
          </p:cNvSpPr>
          <p:nvPr>
            <p:ph type="body" sz="quarter" idx="11"/>
          </p:nvPr>
        </p:nvSpPr>
        <p:spPr>
          <a:xfrm>
            <a:off x="671396" y="492675"/>
            <a:ext cx="8264260" cy="569363"/>
          </a:xfrm>
        </p:spPr>
        <p:txBody>
          <a:bodyPr/>
          <a:lstStyle/>
          <a:p>
            <a:pPr>
              <a:buNone/>
            </a:pPr>
            <a:r>
              <a:rPr lang="en-US" dirty="0"/>
              <a:t>Learning Objective</a:t>
            </a:r>
          </a:p>
        </p:txBody>
      </p:sp>
      <p:sp>
        <p:nvSpPr>
          <p:cNvPr id="5" name="Rectangle 4">
            <a:extLst>
              <a:ext uri="{FF2B5EF4-FFF2-40B4-BE49-F238E27FC236}">
                <a16:creationId xmlns:a16="http://schemas.microsoft.com/office/drawing/2014/main" id="{A002F3FE-683B-2543-8B0D-ED3213A705B5}"/>
              </a:ext>
            </a:extLst>
          </p:cNvPr>
          <p:cNvSpPr/>
          <p:nvPr/>
        </p:nvSpPr>
        <p:spPr>
          <a:xfrm>
            <a:off x="1499118" y="1979611"/>
            <a:ext cx="8996604" cy="954107"/>
          </a:xfrm>
          <a:prstGeom prst="rect">
            <a:avLst/>
          </a:prstGeom>
        </p:spPr>
        <p:txBody>
          <a:bodyPr wrap="square">
            <a:spAutoFit/>
          </a:bodyPr>
          <a:lstStyle/>
          <a:p>
            <a:pPr lvl="0"/>
            <a:r>
              <a:rPr lang="en-US" sz="2800" dirty="0"/>
              <a:t>Learn the steps of brief intervention based on the Brief Negotiated Interview Model.</a:t>
            </a:r>
          </a:p>
        </p:txBody>
      </p:sp>
      <p:grpSp>
        <p:nvGrpSpPr>
          <p:cNvPr id="22" name="Graphic 2">
            <a:extLst>
              <a:ext uri="{FF2B5EF4-FFF2-40B4-BE49-F238E27FC236}">
                <a16:creationId xmlns:a16="http://schemas.microsoft.com/office/drawing/2014/main" id="{19126C1C-86C2-F545-91F7-4A1F4B6D04DD}"/>
              </a:ext>
            </a:extLst>
          </p:cNvPr>
          <p:cNvGrpSpPr/>
          <p:nvPr/>
        </p:nvGrpSpPr>
        <p:grpSpPr>
          <a:xfrm>
            <a:off x="671396" y="2083129"/>
            <a:ext cx="608317" cy="600165"/>
            <a:chOff x="11277853" y="5641487"/>
            <a:chExt cx="1821953" cy="1797537"/>
          </a:xfrm>
        </p:grpSpPr>
        <p:sp>
          <p:nvSpPr>
            <p:cNvPr id="23" name="Freeform 22">
              <a:extLst>
                <a:ext uri="{FF2B5EF4-FFF2-40B4-BE49-F238E27FC236}">
                  <a16:creationId xmlns:a16="http://schemas.microsoft.com/office/drawing/2014/main" id="{EBC558D8-8212-9C4F-8798-0BE9E892BDE5}"/>
                </a:ext>
              </a:extLst>
            </p:cNvPr>
            <p:cNvSpPr/>
            <p:nvPr/>
          </p:nvSpPr>
          <p:spPr>
            <a:xfrm>
              <a:off x="11277853" y="5754528"/>
              <a:ext cx="1684115" cy="1684496"/>
            </a:xfrm>
            <a:custGeom>
              <a:avLst/>
              <a:gdLst>
                <a:gd name="connsiteX0" fmla="*/ 1312069 w 1684115"/>
                <a:gd name="connsiteY0" fmla="*/ 0 h 1684496"/>
                <a:gd name="connsiteX1" fmla="*/ 372047 w 1684115"/>
                <a:gd name="connsiteY1" fmla="*/ 0 h 1684496"/>
                <a:gd name="connsiteX2" fmla="*/ 0 w 1684115"/>
                <a:gd name="connsiteY2" fmla="*/ 372142 h 1684496"/>
                <a:gd name="connsiteX3" fmla="*/ 0 w 1684115"/>
                <a:gd name="connsiteY3" fmla="*/ 1312069 h 1684496"/>
                <a:gd name="connsiteX4" fmla="*/ 371666 w 1684115"/>
                <a:gd name="connsiteY4" fmla="*/ 1684496 h 1684496"/>
                <a:gd name="connsiteX5" fmla="*/ 372047 w 1684115"/>
                <a:gd name="connsiteY5" fmla="*/ 1684496 h 1684496"/>
                <a:gd name="connsiteX6" fmla="*/ 1312069 w 1684115"/>
                <a:gd name="connsiteY6" fmla="*/ 1684496 h 1684496"/>
                <a:gd name="connsiteX7" fmla="*/ 1684116 w 1684115"/>
                <a:gd name="connsiteY7" fmla="*/ 1312450 h 1684496"/>
                <a:gd name="connsiteX8" fmla="*/ 1684116 w 1684115"/>
                <a:gd name="connsiteY8" fmla="*/ 372142 h 1684496"/>
                <a:gd name="connsiteX9" fmla="*/ 1312069 w 1684115"/>
                <a:gd name="connsiteY9" fmla="*/ 0 h 1684496"/>
                <a:gd name="connsiteX10" fmla="*/ 1478471 w 1684115"/>
                <a:gd name="connsiteY10" fmla="*/ 1106424 h 1684496"/>
                <a:gd name="connsiteX11" fmla="*/ 1106424 w 1684115"/>
                <a:gd name="connsiteY11" fmla="*/ 1478566 h 1684496"/>
                <a:gd name="connsiteX12" fmla="*/ 577596 w 1684115"/>
                <a:gd name="connsiteY12" fmla="*/ 1478566 h 1684496"/>
                <a:gd name="connsiteX13" fmla="*/ 206121 w 1684115"/>
                <a:gd name="connsiteY13" fmla="*/ 1106424 h 1684496"/>
                <a:gd name="connsiteX14" fmla="*/ 206121 w 1684115"/>
                <a:gd name="connsiteY14" fmla="*/ 577691 h 1684496"/>
                <a:gd name="connsiteX15" fmla="*/ 577596 w 1684115"/>
                <a:gd name="connsiteY15" fmla="*/ 205645 h 1684496"/>
                <a:gd name="connsiteX16" fmla="*/ 1106329 w 1684115"/>
                <a:gd name="connsiteY16" fmla="*/ 205645 h 1684496"/>
                <a:gd name="connsiteX17" fmla="*/ 1478376 w 1684115"/>
                <a:gd name="connsiteY17" fmla="*/ 577691 h 16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4115" h="1684496">
                  <a:moveTo>
                    <a:pt x="1312069" y="0"/>
                  </a:moveTo>
                  <a:lnTo>
                    <a:pt x="372047" y="0"/>
                  </a:lnTo>
                  <a:cubicBezTo>
                    <a:pt x="166554" y="57"/>
                    <a:pt x="0" y="166649"/>
                    <a:pt x="0" y="372142"/>
                  </a:cubicBezTo>
                  <a:lnTo>
                    <a:pt x="0" y="1312069"/>
                  </a:lnTo>
                  <a:cubicBezTo>
                    <a:pt x="-209" y="1517542"/>
                    <a:pt x="166192" y="1684287"/>
                    <a:pt x="371666" y="1684496"/>
                  </a:cubicBezTo>
                  <a:cubicBezTo>
                    <a:pt x="371790" y="1684496"/>
                    <a:pt x="371923" y="1684496"/>
                    <a:pt x="372047" y="1684496"/>
                  </a:cubicBezTo>
                  <a:lnTo>
                    <a:pt x="1312069" y="1684496"/>
                  </a:lnTo>
                  <a:cubicBezTo>
                    <a:pt x="1517542" y="1684496"/>
                    <a:pt x="1684116" y="1517923"/>
                    <a:pt x="1684116" y="1312450"/>
                  </a:cubicBezTo>
                  <a:lnTo>
                    <a:pt x="1684116" y="372142"/>
                  </a:lnTo>
                  <a:cubicBezTo>
                    <a:pt x="1684116" y="166649"/>
                    <a:pt x="1517561" y="57"/>
                    <a:pt x="1312069" y="0"/>
                  </a:cubicBezTo>
                  <a:close/>
                  <a:moveTo>
                    <a:pt x="1478471" y="1106424"/>
                  </a:moveTo>
                  <a:cubicBezTo>
                    <a:pt x="1478471" y="1311916"/>
                    <a:pt x="1311917" y="1478509"/>
                    <a:pt x="1106424" y="1478566"/>
                  </a:cubicBezTo>
                  <a:lnTo>
                    <a:pt x="577596" y="1478566"/>
                  </a:lnTo>
                  <a:cubicBezTo>
                    <a:pt x="372332" y="1478194"/>
                    <a:pt x="206121" y="1311688"/>
                    <a:pt x="206121" y="1106424"/>
                  </a:cubicBezTo>
                  <a:lnTo>
                    <a:pt x="206121" y="577691"/>
                  </a:lnTo>
                  <a:cubicBezTo>
                    <a:pt x="206121" y="372437"/>
                    <a:pt x="372342" y="205959"/>
                    <a:pt x="577596" y="205645"/>
                  </a:cubicBezTo>
                  <a:lnTo>
                    <a:pt x="1106329" y="205645"/>
                  </a:lnTo>
                  <a:cubicBezTo>
                    <a:pt x="1311802" y="205645"/>
                    <a:pt x="1478376" y="372218"/>
                    <a:pt x="1478376" y="577691"/>
                  </a:cubicBezTo>
                  <a:close/>
                </a:path>
              </a:pathLst>
            </a:custGeom>
            <a:solidFill>
              <a:schemeClr val="tx1">
                <a:lumMod val="20000"/>
                <a:lumOff val="80000"/>
              </a:schemeClr>
            </a:solidFill>
            <a:ln w="9525" cap="flat">
              <a:noFill/>
              <a:prstDash val="solid"/>
              <a:miter/>
            </a:ln>
          </p:spPr>
          <p:txBody>
            <a:bodyPr rtlCol="0" anchor="ctr"/>
            <a:lstStyle/>
            <a:p>
              <a:endParaRPr lang="en-US" sz="900"/>
            </a:p>
          </p:txBody>
        </p:sp>
        <p:sp>
          <p:nvSpPr>
            <p:cNvPr id="24" name="Freeform 23">
              <a:extLst>
                <a:ext uri="{FF2B5EF4-FFF2-40B4-BE49-F238E27FC236}">
                  <a16:creationId xmlns:a16="http://schemas.microsoft.com/office/drawing/2014/main" id="{37B78658-25DD-9544-B36D-A476186D979D}"/>
                </a:ext>
              </a:extLst>
            </p:cNvPr>
            <p:cNvSpPr/>
            <p:nvPr/>
          </p:nvSpPr>
          <p:spPr>
            <a:xfrm>
              <a:off x="11548810" y="5641487"/>
              <a:ext cx="1550996" cy="1595477"/>
            </a:xfrm>
            <a:custGeom>
              <a:avLst/>
              <a:gdLst>
                <a:gd name="connsiteX0" fmla="*/ 1360391 w 1550996"/>
                <a:gd name="connsiteY0" fmla="*/ 25888 h 1595477"/>
                <a:gd name="connsiteX1" fmla="*/ 568958 w 1550996"/>
                <a:gd name="connsiteY1" fmla="*/ 1110119 h 1595477"/>
                <a:gd name="connsiteX2" fmla="*/ 73658 w 1550996"/>
                <a:gd name="connsiteY2" fmla="*/ 885614 h 1595477"/>
                <a:gd name="connsiteX3" fmla="*/ 73658 w 1550996"/>
                <a:gd name="connsiteY3" fmla="*/ 1083068 h 1595477"/>
                <a:gd name="connsiteX4" fmla="*/ 514094 w 1550996"/>
                <a:gd name="connsiteY4" fmla="*/ 1511121 h 1595477"/>
                <a:gd name="connsiteX5" fmla="*/ 813370 w 1550996"/>
                <a:gd name="connsiteY5" fmla="*/ 1511121 h 1595477"/>
                <a:gd name="connsiteX6" fmla="*/ 1521744 w 1550996"/>
                <a:gd name="connsiteY6" fmla="*/ 234771 h 1595477"/>
                <a:gd name="connsiteX7" fmla="*/ 1360391 w 1550996"/>
                <a:gd name="connsiteY7" fmla="*/ 25888 h 15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996" h="1595477">
                  <a:moveTo>
                    <a:pt x="1360391" y="25888"/>
                  </a:moveTo>
                  <a:cubicBezTo>
                    <a:pt x="1009775" y="279539"/>
                    <a:pt x="716215" y="684066"/>
                    <a:pt x="568958" y="1110119"/>
                  </a:cubicBezTo>
                  <a:cubicBezTo>
                    <a:pt x="429608" y="977912"/>
                    <a:pt x="288257" y="856277"/>
                    <a:pt x="73658" y="885614"/>
                  </a:cubicBezTo>
                  <a:cubicBezTo>
                    <a:pt x="-26354" y="899235"/>
                    <a:pt x="-22735" y="1065923"/>
                    <a:pt x="73658" y="1083068"/>
                  </a:cubicBezTo>
                  <a:cubicBezTo>
                    <a:pt x="270159" y="1118120"/>
                    <a:pt x="416558" y="1351101"/>
                    <a:pt x="514094" y="1511121"/>
                  </a:cubicBezTo>
                  <a:cubicBezTo>
                    <a:pt x="580007" y="1619706"/>
                    <a:pt x="749362" y="1627422"/>
                    <a:pt x="813370" y="1511121"/>
                  </a:cubicBezTo>
                  <a:cubicBezTo>
                    <a:pt x="1048828" y="1083639"/>
                    <a:pt x="1217039" y="625296"/>
                    <a:pt x="1521744" y="234771"/>
                  </a:cubicBezTo>
                  <a:cubicBezTo>
                    <a:pt x="1606231" y="126662"/>
                    <a:pt x="1493931" y="-70791"/>
                    <a:pt x="1360391" y="25888"/>
                  </a:cubicBezTo>
                  <a:close/>
                </a:path>
              </a:pathLst>
            </a:custGeom>
            <a:solidFill>
              <a:schemeClr val="accent2"/>
            </a:solidFill>
            <a:ln w="9525" cap="flat">
              <a:noFill/>
              <a:prstDash val="solid"/>
              <a:miter/>
            </a:ln>
          </p:spPr>
          <p:txBody>
            <a:bodyPr rtlCol="0" anchor="ctr"/>
            <a:lstStyle/>
            <a:p>
              <a:endParaRPr lang="en-US" sz="900"/>
            </a:p>
          </p:txBody>
        </p:sp>
      </p:grpSp>
      <p:sp>
        <p:nvSpPr>
          <p:cNvPr id="3" name="TextBox 2">
            <a:extLst>
              <a:ext uri="{FF2B5EF4-FFF2-40B4-BE49-F238E27FC236}">
                <a16:creationId xmlns:a16="http://schemas.microsoft.com/office/drawing/2014/main" id="{4FF13FE5-34DF-9C4B-AABF-2F9750431AFC}"/>
              </a:ext>
            </a:extLst>
          </p:cNvPr>
          <p:cNvSpPr txBox="1"/>
          <p:nvPr/>
        </p:nvSpPr>
        <p:spPr>
          <a:xfrm>
            <a:off x="1725283" y="3195226"/>
            <a:ext cx="4136069" cy="3170099"/>
          </a:xfrm>
          <a:prstGeom prst="rect">
            <a:avLst/>
          </a:prstGeom>
          <a:noFill/>
        </p:spPr>
        <p:txBody>
          <a:bodyPr wrap="none" rtlCol="0">
            <a:spAutoFit/>
          </a:bodyPr>
          <a:lstStyle/>
          <a:p>
            <a:pPr marL="320040" indent="-457200">
              <a:spcBef>
                <a:spcPts val="1200"/>
              </a:spcBef>
              <a:buClr>
                <a:srgbClr val="EC722F"/>
              </a:buClr>
              <a:buFont typeface="Arial" panose="020B0604020202020204" pitchFamily="34" charset="0"/>
              <a:buChar char="•"/>
            </a:pPr>
            <a:r>
              <a:rPr lang="en-US" sz="2400" dirty="0"/>
              <a:t>Engagement</a:t>
            </a:r>
          </a:p>
          <a:p>
            <a:pPr marL="320040" indent="-457200">
              <a:spcBef>
                <a:spcPts val="1200"/>
              </a:spcBef>
              <a:buClr>
                <a:srgbClr val="EC722F"/>
              </a:buClr>
              <a:buFont typeface="Arial" panose="020B0604020202020204" pitchFamily="34" charset="0"/>
              <a:buChar char="•"/>
            </a:pPr>
            <a:r>
              <a:rPr lang="en-US" sz="2400" dirty="0"/>
              <a:t>Pros and Cons </a:t>
            </a:r>
          </a:p>
          <a:p>
            <a:pPr marL="320040" indent="-457200">
              <a:spcBef>
                <a:spcPts val="1200"/>
              </a:spcBef>
              <a:buClr>
                <a:srgbClr val="EC722F"/>
              </a:buClr>
              <a:buFont typeface="Arial" panose="020B0604020202020204" pitchFamily="34" charset="0"/>
              <a:buChar char="•"/>
            </a:pPr>
            <a:r>
              <a:rPr lang="en-US" sz="2400" dirty="0"/>
              <a:t>Feedback</a:t>
            </a:r>
          </a:p>
          <a:p>
            <a:pPr marL="320040" indent="-457200">
              <a:spcBef>
                <a:spcPts val="1200"/>
              </a:spcBef>
              <a:buClr>
                <a:srgbClr val="EC722F"/>
              </a:buClr>
              <a:buFont typeface="Arial" panose="020B0604020202020204" pitchFamily="34" charset="0"/>
              <a:buChar char="•"/>
            </a:pPr>
            <a:r>
              <a:rPr lang="en-US" sz="2400" dirty="0"/>
              <a:t>Readiness Ruler</a:t>
            </a:r>
          </a:p>
          <a:p>
            <a:pPr marL="320040" indent="-457200">
              <a:spcBef>
                <a:spcPts val="1200"/>
              </a:spcBef>
              <a:buClr>
                <a:srgbClr val="EC722F"/>
              </a:buClr>
              <a:buFont typeface="Arial" panose="020B0604020202020204" pitchFamily="34" charset="0"/>
              <a:buChar char="•"/>
            </a:pPr>
            <a:r>
              <a:rPr lang="en-US" sz="2400" dirty="0"/>
              <a:t>Negotiate Action Plan</a:t>
            </a:r>
          </a:p>
          <a:p>
            <a:pPr marL="320040" indent="-457200">
              <a:spcBef>
                <a:spcPts val="1200"/>
              </a:spcBef>
              <a:buClr>
                <a:srgbClr val="EC722F"/>
              </a:buClr>
              <a:buFont typeface="Arial" panose="020B0604020202020204" pitchFamily="34" charset="0"/>
              <a:buChar char="•"/>
            </a:pPr>
            <a:r>
              <a:rPr lang="en-US" sz="2400" dirty="0"/>
              <a:t>Summarize and Thank </a:t>
            </a:r>
          </a:p>
        </p:txBody>
      </p:sp>
    </p:spTree>
    <p:extLst>
      <p:ext uri="{BB962C8B-B14F-4D97-AF65-F5344CB8AC3E}">
        <p14:creationId xmlns:p14="http://schemas.microsoft.com/office/powerpoint/2010/main" val="2919495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Readiness Ruler: Envisioning Change</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1" y="1832227"/>
            <a:ext cx="8776742" cy="728569"/>
          </a:xfrm>
        </p:spPr>
        <p:txBody>
          <a:bodyPr/>
          <a:lstStyle/>
          <a:p>
            <a:pPr>
              <a:lnSpc>
                <a:spcPct val="100000"/>
              </a:lnSpc>
            </a:pPr>
            <a:r>
              <a:rPr lang="en-US" sz="2200" dirty="0">
                <a:cs typeface="Arial" charset="0"/>
              </a:rPr>
              <a:t>After reinforcing that any change is good change, follow up and investigate why a lower number was not chosen. This can encourage more “change talk” than asking for a higher number.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3021626" y="3400713"/>
            <a:ext cx="8158991" cy="935168"/>
          </a:xfrm>
        </p:spPr>
        <p:txBody>
          <a:bodyPr/>
          <a:lstStyle/>
          <a:p>
            <a:pPr indent="0">
              <a:lnSpc>
                <a:spcPct val="100000"/>
              </a:lnSpc>
              <a:buNone/>
            </a:pPr>
            <a:r>
              <a:rPr lang="en-US" sz="2200" i="1" dirty="0">
                <a:solidFill>
                  <a:srgbClr val="EC722F"/>
                </a:solidFill>
              </a:rPr>
              <a:t>“Why did you choose that number and not a lower one like a ‘1’ or ‘2’?” “What would it take for you to have chosen a higher number?”</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567042" y="3406436"/>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Rectangle 24">
            <a:extLst>
              <a:ext uri="{FF2B5EF4-FFF2-40B4-BE49-F238E27FC236}">
                <a16:creationId xmlns:a16="http://schemas.microsoft.com/office/drawing/2014/main" id="{D2D9F128-8D5C-924E-AC5C-3F279E74FB60}"/>
              </a:ext>
            </a:extLst>
          </p:cNvPr>
          <p:cNvSpPr/>
          <p:nvPr/>
        </p:nvSpPr>
        <p:spPr>
          <a:xfrm>
            <a:off x="3449783" y="5008598"/>
            <a:ext cx="8158991" cy="1316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CuadroTexto 351">
            <a:extLst>
              <a:ext uri="{FF2B5EF4-FFF2-40B4-BE49-F238E27FC236}">
                <a16:creationId xmlns:a16="http://schemas.microsoft.com/office/drawing/2014/main" id="{EF1183AC-D359-6D43-A8CF-2703F7A836A1}"/>
              </a:ext>
            </a:extLst>
          </p:cNvPr>
          <p:cNvSpPr txBox="1"/>
          <p:nvPr/>
        </p:nvSpPr>
        <p:spPr>
          <a:xfrm>
            <a:off x="4540828" y="5273076"/>
            <a:ext cx="6916362" cy="769441"/>
          </a:xfrm>
          <a:prstGeom prst="rect">
            <a:avLst/>
          </a:prstGeom>
          <a:noFill/>
        </p:spPr>
        <p:txBody>
          <a:bodyPr wrap="square" rtlCol="0">
            <a:spAutoFit/>
          </a:bodyPr>
          <a:lstStyle/>
          <a:p>
            <a:r>
              <a:rPr lang="en-US" sz="2200" b="1" dirty="0">
                <a:solidFill>
                  <a:srgbClr val="EC722F"/>
                </a:solidFill>
              </a:rPr>
              <a:t>Change talk </a:t>
            </a:r>
            <a:r>
              <a:rPr lang="en-US" sz="2200" dirty="0"/>
              <a:t>-  giving reasons why an adolescent or young adult should make a change </a:t>
            </a:r>
          </a:p>
        </p:txBody>
      </p:sp>
      <p:sp>
        <p:nvSpPr>
          <p:cNvPr id="12" name="Circle">
            <a:extLst>
              <a:ext uri="{FF2B5EF4-FFF2-40B4-BE49-F238E27FC236}">
                <a16:creationId xmlns:a16="http://schemas.microsoft.com/office/drawing/2014/main" id="{CD7E2624-7F2C-FE47-9B4E-E528082A67B8}"/>
              </a:ext>
            </a:extLst>
          </p:cNvPr>
          <p:cNvSpPr/>
          <p:nvPr/>
        </p:nvSpPr>
        <p:spPr>
          <a:xfrm>
            <a:off x="2634358" y="4842547"/>
            <a:ext cx="1651284" cy="1651283"/>
          </a:xfrm>
          <a:prstGeom prst="ellipse">
            <a:avLst/>
          </a:prstGeom>
          <a:solidFill>
            <a:srgbClr val="EC722F"/>
          </a:solidFill>
          <a:ln w="12700">
            <a:miter lim="400000"/>
          </a:ln>
        </p:spPr>
        <p:txBody>
          <a:bodyPr lIns="25400" tIns="25400" rIns="25400" bIns="25400" anchor="ctr"/>
          <a:lstStyle/>
          <a:p>
            <a:pPr algn="ctr">
              <a:defRPr sz="3200">
                <a:solidFill>
                  <a:srgbClr val="FFFFFF"/>
                </a:solidFill>
              </a:defRPr>
            </a:pPr>
            <a:endParaRPr sz="1600"/>
          </a:p>
        </p:txBody>
      </p:sp>
      <p:sp>
        <p:nvSpPr>
          <p:cNvPr id="13" name="Circle">
            <a:extLst>
              <a:ext uri="{FF2B5EF4-FFF2-40B4-BE49-F238E27FC236}">
                <a16:creationId xmlns:a16="http://schemas.microsoft.com/office/drawing/2014/main" id="{94409C42-3C97-E342-B090-377F23A34A07}"/>
              </a:ext>
            </a:extLst>
          </p:cNvPr>
          <p:cNvSpPr/>
          <p:nvPr/>
        </p:nvSpPr>
        <p:spPr>
          <a:xfrm>
            <a:off x="2844055" y="5052243"/>
            <a:ext cx="1231892" cy="1231891"/>
          </a:xfrm>
          <a:prstGeom prst="ellipse">
            <a:avLst/>
          </a:prstGeom>
          <a:solidFill>
            <a:srgbClr val="FFFFFF"/>
          </a:solidFill>
          <a:ln w="12700">
            <a:miter lim="400000"/>
          </a:ln>
        </p:spPr>
        <p:txBody>
          <a:bodyPr lIns="25400" tIns="25400" rIns="25400" bIns="25400" anchor="ctr"/>
          <a:lstStyle/>
          <a:p>
            <a:pPr algn="ctr">
              <a:defRPr sz="3200">
                <a:solidFill>
                  <a:srgbClr val="FFFFFF"/>
                </a:solidFill>
              </a:defRPr>
            </a:pPr>
            <a:endParaRPr sz="1600"/>
          </a:p>
        </p:txBody>
      </p:sp>
      <p:pic>
        <p:nvPicPr>
          <p:cNvPr id="31" name="Graphic 30" descr="Chat bubble with solid fill">
            <a:extLst>
              <a:ext uri="{FF2B5EF4-FFF2-40B4-BE49-F238E27FC236}">
                <a16:creationId xmlns:a16="http://schemas.microsoft.com/office/drawing/2014/main" id="{0198BE32-131E-5241-8AE9-BD55E30461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0676" y="5256708"/>
            <a:ext cx="822960" cy="822960"/>
          </a:xfrm>
          <a:prstGeom prst="rect">
            <a:avLst/>
          </a:prstGeom>
        </p:spPr>
      </p:pic>
    </p:spTree>
    <p:extLst>
      <p:ext uri="{BB962C8B-B14F-4D97-AF65-F5344CB8AC3E}">
        <p14:creationId xmlns:p14="http://schemas.microsoft.com/office/powerpoint/2010/main" val="1473558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Readiness Ruler: Envisioning Change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1" y="2344291"/>
            <a:ext cx="7992145" cy="728569"/>
          </a:xfrm>
        </p:spPr>
        <p:txBody>
          <a:bodyPr/>
          <a:lstStyle/>
          <a:p>
            <a:pPr>
              <a:lnSpc>
                <a:spcPct val="100000"/>
              </a:lnSpc>
            </a:pPr>
            <a:r>
              <a:rPr lang="en-US" sz="2200" dirty="0">
                <a:cs typeface="Arial" charset="0"/>
              </a:rPr>
              <a:t>After the adolescent shares their reasons for change, use reflective listening to reflect back what you heard.</a:t>
            </a:r>
          </a:p>
          <a:p>
            <a:pPr>
              <a:lnSpc>
                <a:spcPct val="100000"/>
              </a:lnSpc>
            </a:pPr>
            <a:endParaRPr lang="en-US" sz="2200" dirty="0">
              <a:cs typeface="Arial" charset="0"/>
            </a:endParaRPr>
          </a:p>
          <a:p>
            <a:pPr>
              <a:lnSpc>
                <a:spcPct val="100000"/>
              </a:lnSpc>
            </a:pPr>
            <a:r>
              <a:rPr lang="en-US" sz="2200" dirty="0">
                <a:cs typeface="Arial" charset="0"/>
              </a:rPr>
              <a:t>For example: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907323" y="4350995"/>
            <a:ext cx="7750167" cy="935168"/>
          </a:xfrm>
        </p:spPr>
        <p:txBody>
          <a:bodyPr/>
          <a:lstStyle/>
          <a:p>
            <a:pPr indent="0">
              <a:lnSpc>
                <a:spcPct val="100000"/>
              </a:lnSpc>
              <a:buNone/>
            </a:pPr>
            <a:r>
              <a:rPr lang="en-US" sz="2200" i="1" dirty="0">
                <a:solidFill>
                  <a:srgbClr val="EC722F"/>
                </a:solidFill>
              </a:rPr>
              <a:t>“It sounds like you have reasons to change. Changing your (x) use will allow you to have more time for studying on the weekends to prepare for your upcoming final exams.”</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452739" y="4356718"/>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17956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Readiness Ruler: Envisioning Change (cont.)</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671394" y="1992361"/>
            <a:ext cx="10732727" cy="848440"/>
          </a:xfrm>
        </p:spPr>
        <p:txBody>
          <a:bodyPr/>
          <a:lstStyle/>
          <a:p>
            <a:r>
              <a:rPr lang="en-US" dirty="0"/>
              <a:t>When a practitioner starts with asking, </a:t>
            </a:r>
            <a:r>
              <a:rPr lang="en-US" i="1" dirty="0"/>
              <a:t>“Why not a higher number?”</a:t>
            </a:r>
            <a:r>
              <a:rPr lang="en-US" dirty="0"/>
              <a:t>, it is likely to make the adolescent feel defensive, and lead to </a:t>
            </a:r>
            <a:r>
              <a:rPr lang="en-US" i="1" dirty="0"/>
              <a:t>“sustain talk.” </a:t>
            </a:r>
          </a:p>
        </p:txBody>
      </p:sp>
      <p:sp>
        <p:nvSpPr>
          <p:cNvPr id="2" name="Rectangle 1">
            <a:extLst>
              <a:ext uri="{FF2B5EF4-FFF2-40B4-BE49-F238E27FC236}">
                <a16:creationId xmlns:a16="http://schemas.microsoft.com/office/drawing/2014/main" id="{F4A3F198-B13A-BF4D-B6DA-C58FB080AC3B}"/>
              </a:ext>
            </a:extLst>
          </p:cNvPr>
          <p:cNvSpPr/>
          <p:nvPr/>
        </p:nvSpPr>
        <p:spPr>
          <a:xfrm>
            <a:off x="1833497" y="5203956"/>
            <a:ext cx="9084779" cy="1200329"/>
          </a:xfrm>
          <a:prstGeom prst="rect">
            <a:avLst/>
          </a:prstGeom>
        </p:spPr>
        <p:txBody>
          <a:bodyPr wrap="square">
            <a:spAutoFit/>
          </a:bodyPr>
          <a:lstStyle/>
          <a:p>
            <a:pPr algn="ctr"/>
            <a:r>
              <a:rPr lang="en-US" sz="2400" b="1" dirty="0">
                <a:solidFill>
                  <a:srgbClr val="EC722F"/>
                </a:solidFill>
              </a:rPr>
              <a:t>The more practitioners help adolescents and young adults talk in favor of change, even if they are not ready, the more it plants the seed for change.</a:t>
            </a:r>
          </a:p>
        </p:txBody>
      </p:sp>
      <p:sp>
        <p:nvSpPr>
          <p:cNvPr id="9" name="Rectangle 8">
            <a:extLst>
              <a:ext uri="{FF2B5EF4-FFF2-40B4-BE49-F238E27FC236}">
                <a16:creationId xmlns:a16="http://schemas.microsoft.com/office/drawing/2014/main" id="{B031B6D0-0220-0940-933D-EC387BCD6165}"/>
              </a:ext>
            </a:extLst>
          </p:cNvPr>
          <p:cNvSpPr/>
          <p:nvPr/>
        </p:nvSpPr>
        <p:spPr>
          <a:xfrm>
            <a:off x="2296392" y="3363946"/>
            <a:ext cx="8158991" cy="1316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CuadroTexto 351">
            <a:extLst>
              <a:ext uri="{FF2B5EF4-FFF2-40B4-BE49-F238E27FC236}">
                <a16:creationId xmlns:a16="http://schemas.microsoft.com/office/drawing/2014/main" id="{946B2FE3-8198-9F4C-8617-64DB9003363F}"/>
              </a:ext>
            </a:extLst>
          </p:cNvPr>
          <p:cNvSpPr txBox="1"/>
          <p:nvPr/>
        </p:nvSpPr>
        <p:spPr>
          <a:xfrm>
            <a:off x="3387437" y="3628424"/>
            <a:ext cx="6916362" cy="769441"/>
          </a:xfrm>
          <a:prstGeom prst="rect">
            <a:avLst/>
          </a:prstGeom>
          <a:noFill/>
        </p:spPr>
        <p:txBody>
          <a:bodyPr wrap="square" rtlCol="0">
            <a:spAutoFit/>
          </a:bodyPr>
          <a:lstStyle/>
          <a:p>
            <a:r>
              <a:rPr lang="en-US" sz="2200" b="1" dirty="0">
                <a:solidFill>
                  <a:srgbClr val="EC722F"/>
                </a:solidFill>
              </a:rPr>
              <a:t>Sustain talk </a:t>
            </a:r>
            <a:r>
              <a:rPr lang="en-US" sz="2200" dirty="0"/>
              <a:t>-  giving reasons not to change right now, talking against change</a:t>
            </a:r>
          </a:p>
        </p:txBody>
      </p:sp>
      <p:sp>
        <p:nvSpPr>
          <p:cNvPr id="12" name="Circle">
            <a:extLst>
              <a:ext uri="{FF2B5EF4-FFF2-40B4-BE49-F238E27FC236}">
                <a16:creationId xmlns:a16="http://schemas.microsoft.com/office/drawing/2014/main" id="{37EEBA81-D612-2641-873F-68EA48D88DF0}"/>
              </a:ext>
            </a:extLst>
          </p:cNvPr>
          <p:cNvSpPr/>
          <p:nvPr/>
        </p:nvSpPr>
        <p:spPr>
          <a:xfrm>
            <a:off x="1480967" y="3197895"/>
            <a:ext cx="1651284" cy="1651283"/>
          </a:xfrm>
          <a:prstGeom prst="ellipse">
            <a:avLst/>
          </a:prstGeom>
          <a:solidFill>
            <a:srgbClr val="EC722F"/>
          </a:solidFill>
          <a:ln w="12700">
            <a:miter lim="400000"/>
          </a:ln>
        </p:spPr>
        <p:txBody>
          <a:bodyPr lIns="25400" tIns="25400" rIns="25400" bIns="25400" anchor="ctr"/>
          <a:lstStyle/>
          <a:p>
            <a:pPr algn="ctr">
              <a:defRPr sz="3200">
                <a:solidFill>
                  <a:srgbClr val="FFFFFF"/>
                </a:solidFill>
              </a:defRPr>
            </a:pPr>
            <a:endParaRPr sz="1600"/>
          </a:p>
        </p:txBody>
      </p:sp>
      <p:sp>
        <p:nvSpPr>
          <p:cNvPr id="13" name="Circle">
            <a:extLst>
              <a:ext uri="{FF2B5EF4-FFF2-40B4-BE49-F238E27FC236}">
                <a16:creationId xmlns:a16="http://schemas.microsoft.com/office/drawing/2014/main" id="{00185868-866A-0D43-AB48-A7AD51567633}"/>
              </a:ext>
            </a:extLst>
          </p:cNvPr>
          <p:cNvSpPr/>
          <p:nvPr/>
        </p:nvSpPr>
        <p:spPr>
          <a:xfrm>
            <a:off x="1690664" y="3407591"/>
            <a:ext cx="1231892" cy="1231891"/>
          </a:xfrm>
          <a:prstGeom prst="ellipse">
            <a:avLst/>
          </a:prstGeom>
          <a:solidFill>
            <a:srgbClr val="FFFFFF"/>
          </a:solidFill>
          <a:ln w="12700">
            <a:miter lim="400000"/>
          </a:ln>
        </p:spPr>
        <p:txBody>
          <a:bodyPr lIns="25400" tIns="25400" rIns="25400" bIns="25400" anchor="ctr"/>
          <a:lstStyle/>
          <a:p>
            <a:pPr algn="ctr">
              <a:defRPr sz="3200">
                <a:solidFill>
                  <a:srgbClr val="FFFFFF"/>
                </a:solidFill>
              </a:defRPr>
            </a:pPr>
            <a:endParaRPr sz="1600"/>
          </a:p>
        </p:txBody>
      </p:sp>
      <p:pic>
        <p:nvPicPr>
          <p:cNvPr id="14" name="Graphic 13" descr="Chat bubble with solid fill">
            <a:extLst>
              <a:ext uri="{FF2B5EF4-FFF2-40B4-BE49-F238E27FC236}">
                <a16:creationId xmlns:a16="http://schemas.microsoft.com/office/drawing/2014/main" id="{52F050AA-A0C5-BE40-9260-AD898FF376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7285" y="3612056"/>
            <a:ext cx="822960" cy="822960"/>
          </a:xfrm>
          <a:prstGeom prst="rect">
            <a:avLst/>
          </a:prstGeom>
        </p:spPr>
      </p:pic>
    </p:spTree>
    <p:extLst>
      <p:ext uri="{BB962C8B-B14F-4D97-AF65-F5344CB8AC3E}">
        <p14:creationId xmlns:p14="http://schemas.microsoft.com/office/powerpoint/2010/main" val="82237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1"/>
          </p:nvPr>
        </p:nvSpPr>
        <p:spPr/>
        <p:txBody>
          <a:bodyPr/>
          <a:lstStyle/>
          <a:p>
            <a:r>
              <a:rPr lang="en-US" dirty="0"/>
              <a:t>Readiness Ruler: Envisioning Change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857182" y="1714222"/>
            <a:ext cx="9977554" cy="627361"/>
          </a:xfrm>
        </p:spPr>
        <p:txBody>
          <a:bodyPr/>
          <a:lstStyle/>
          <a:p>
            <a:pPr algn="ctr">
              <a:lnSpc>
                <a:spcPct val="100000"/>
              </a:lnSpc>
            </a:pPr>
            <a:r>
              <a:rPr lang="en-US" sz="2200" b="1" dirty="0">
                <a:solidFill>
                  <a:srgbClr val="EC722F"/>
                </a:solidFill>
                <a:cs typeface="Arial" charset="0"/>
              </a:rPr>
              <a:t>When the adolescent chooses 0/1 suggesting they are not ready, use:</a:t>
            </a:r>
          </a:p>
        </p:txBody>
      </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1421822" y="5866261"/>
            <a:ext cx="9227128"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800" dirty="0">
                <a:cs typeface="Arial" charset="0"/>
              </a:rPr>
              <a:t>“Looking forward” can elicit likely outcomes in the adolescent’s own words if they do not make a change and invite them to envision what change might look like.</a:t>
            </a:r>
          </a:p>
        </p:txBody>
      </p:sp>
      <p:grpSp>
        <p:nvGrpSpPr>
          <p:cNvPr id="17" name="Group 16">
            <a:extLst>
              <a:ext uri="{FF2B5EF4-FFF2-40B4-BE49-F238E27FC236}">
                <a16:creationId xmlns:a16="http://schemas.microsoft.com/office/drawing/2014/main" id="{987325DF-4315-674F-A0AF-989A729F31A6}"/>
              </a:ext>
            </a:extLst>
          </p:cNvPr>
          <p:cNvGrpSpPr/>
          <p:nvPr/>
        </p:nvGrpSpPr>
        <p:grpSpPr>
          <a:xfrm>
            <a:off x="2104281" y="2571105"/>
            <a:ext cx="7515588" cy="2774645"/>
            <a:chOff x="3313974" y="4713515"/>
            <a:chExt cx="13425738" cy="4956585"/>
          </a:xfrm>
        </p:grpSpPr>
        <p:sp>
          <p:nvSpPr>
            <p:cNvPr id="18" name="Block Arc 17">
              <a:extLst>
                <a:ext uri="{FF2B5EF4-FFF2-40B4-BE49-F238E27FC236}">
                  <a16:creationId xmlns:a16="http://schemas.microsoft.com/office/drawing/2014/main" id="{9ADD8941-FA93-764D-8F1B-D6BA8776F791}"/>
                </a:ext>
              </a:extLst>
            </p:cNvPr>
            <p:cNvSpPr>
              <a:spLocks noChangeAspect="1"/>
            </p:cNvSpPr>
            <p:nvPr/>
          </p:nvSpPr>
          <p:spPr>
            <a:xfrm>
              <a:off x="3313974" y="4713515"/>
              <a:ext cx="4777818" cy="4956583"/>
            </a:xfrm>
            <a:prstGeom prst="blockArc">
              <a:avLst>
                <a:gd name="adj1" fmla="val 10800000"/>
                <a:gd name="adj2" fmla="val 0"/>
                <a:gd name="adj3" fmla="val 969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a:solidFill>
                  <a:schemeClr val="tx1"/>
                </a:solidFill>
              </a:endParaRPr>
            </a:p>
          </p:txBody>
        </p:sp>
        <p:sp>
          <p:nvSpPr>
            <p:cNvPr id="20" name="Block Arc 19">
              <a:extLst>
                <a:ext uri="{FF2B5EF4-FFF2-40B4-BE49-F238E27FC236}">
                  <a16:creationId xmlns:a16="http://schemas.microsoft.com/office/drawing/2014/main" id="{5BEFA373-61AC-A74B-9C68-3FF32931090E}"/>
                </a:ext>
              </a:extLst>
            </p:cNvPr>
            <p:cNvSpPr>
              <a:spLocks noChangeAspect="1"/>
            </p:cNvSpPr>
            <p:nvPr/>
          </p:nvSpPr>
          <p:spPr>
            <a:xfrm rot="10800000">
              <a:off x="7637934" y="4713515"/>
              <a:ext cx="4777818" cy="4956583"/>
            </a:xfrm>
            <a:prstGeom prst="blockArc">
              <a:avLst>
                <a:gd name="adj1" fmla="val 10800000"/>
                <a:gd name="adj2" fmla="val 0"/>
                <a:gd name="adj3" fmla="val 969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a:solidFill>
                  <a:schemeClr val="tx1"/>
                </a:solidFill>
              </a:endParaRPr>
            </a:p>
          </p:txBody>
        </p:sp>
        <p:sp>
          <p:nvSpPr>
            <p:cNvPr id="26" name="Block Arc 25">
              <a:extLst>
                <a:ext uri="{FF2B5EF4-FFF2-40B4-BE49-F238E27FC236}">
                  <a16:creationId xmlns:a16="http://schemas.microsoft.com/office/drawing/2014/main" id="{EBA9CEF4-6D96-8649-B2EF-B185D02CA5FC}"/>
                </a:ext>
              </a:extLst>
            </p:cNvPr>
            <p:cNvSpPr>
              <a:spLocks noChangeAspect="1"/>
            </p:cNvSpPr>
            <p:nvPr/>
          </p:nvSpPr>
          <p:spPr>
            <a:xfrm>
              <a:off x="11961894" y="4713517"/>
              <a:ext cx="4777818" cy="4956583"/>
            </a:xfrm>
            <a:prstGeom prst="blockArc">
              <a:avLst>
                <a:gd name="adj1" fmla="val 10800000"/>
                <a:gd name="adj2" fmla="val 0"/>
                <a:gd name="adj3" fmla="val 969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a:solidFill>
                  <a:schemeClr val="tx1"/>
                </a:solidFill>
              </a:endParaRPr>
            </a:p>
          </p:txBody>
        </p:sp>
      </p:grpSp>
      <p:sp>
        <p:nvSpPr>
          <p:cNvPr id="27" name="Freeform 26">
            <a:extLst>
              <a:ext uri="{FF2B5EF4-FFF2-40B4-BE49-F238E27FC236}">
                <a16:creationId xmlns:a16="http://schemas.microsoft.com/office/drawing/2014/main" id="{B4FE81BD-9C79-EA4D-9D59-17EA90334A92}"/>
              </a:ext>
            </a:extLst>
          </p:cNvPr>
          <p:cNvSpPr/>
          <p:nvPr/>
        </p:nvSpPr>
        <p:spPr>
          <a:xfrm>
            <a:off x="7855216" y="3152542"/>
            <a:ext cx="879292" cy="87929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w="19050">
            <a:noFill/>
            <a:prstDash val="sys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3" tIns="182833" rIns="157967" bIns="157967" numCol="1" spcCol="1270" anchor="ctr" anchorCtr="0">
            <a:noAutofit/>
          </a:bodyPr>
          <a:lstStyle/>
          <a:p>
            <a:pPr algn="ctr" defTabSz="888778">
              <a:lnSpc>
                <a:spcPct val="90000"/>
              </a:lnSpc>
              <a:spcBef>
                <a:spcPct val="0"/>
              </a:spcBef>
              <a:spcAft>
                <a:spcPct val="35000"/>
              </a:spcAft>
            </a:pPr>
            <a:endParaRPr lang="en-US" sz="3999" dirty="0">
              <a:solidFill>
                <a:schemeClr val="tx1"/>
              </a:solidFill>
              <a:latin typeface="Roboto Thin" charset="0"/>
            </a:endParaRPr>
          </a:p>
        </p:txBody>
      </p:sp>
      <p:sp>
        <p:nvSpPr>
          <p:cNvPr id="28" name="Freeform 27">
            <a:extLst>
              <a:ext uri="{FF2B5EF4-FFF2-40B4-BE49-F238E27FC236}">
                <a16:creationId xmlns:a16="http://schemas.microsoft.com/office/drawing/2014/main" id="{4338C3DF-45FB-5F44-87DE-2B6A66DFD2B0}"/>
              </a:ext>
            </a:extLst>
          </p:cNvPr>
          <p:cNvSpPr/>
          <p:nvPr/>
        </p:nvSpPr>
        <p:spPr>
          <a:xfrm rot="10800000" flipH="1">
            <a:off x="5422429" y="3980152"/>
            <a:ext cx="879292" cy="87929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w="19050">
            <a:noFill/>
            <a:prstDash val="sys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3" tIns="182833" rIns="157967" bIns="157967" numCol="1" spcCol="1270" anchor="ctr" anchorCtr="0">
            <a:noAutofit/>
          </a:bodyPr>
          <a:lstStyle/>
          <a:p>
            <a:pPr algn="ctr" defTabSz="888778">
              <a:lnSpc>
                <a:spcPct val="90000"/>
              </a:lnSpc>
              <a:spcBef>
                <a:spcPct val="0"/>
              </a:spcBef>
              <a:spcAft>
                <a:spcPct val="35000"/>
              </a:spcAft>
            </a:pPr>
            <a:endParaRPr lang="en-US" sz="3999" dirty="0">
              <a:solidFill>
                <a:schemeClr val="tx1"/>
              </a:solidFill>
              <a:latin typeface="Roboto Thin" charset="0"/>
            </a:endParaRPr>
          </a:p>
        </p:txBody>
      </p:sp>
      <p:sp>
        <p:nvSpPr>
          <p:cNvPr id="29" name="Freeform 28">
            <a:extLst>
              <a:ext uri="{FF2B5EF4-FFF2-40B4-BE49-F238E27FC236}">
                <a16:creationId xmlns:a16="http://schemas.microsoft.com/office/drawing/2014/main" id="{3C9FCE0B-4D04-AC4B-83AE-57B6C9D2416D}"/>
              </a:ext>
            </a:extLst>
          </p:cNvPr>
          <p:cNvSpPr/>
          <p:nvPr/>
        </p:nvSpPr>
        <p:spPr>
          <a:xfrm>
            <a:off x="3018217" y="3152542"/>
            <a:ext cx="879292" cy="87929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w="19050">
            <a:noFill/>
            <a:prstDash val="sys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3" tIns="182833" rIns="157967" bIns="157967" numCol="1" spcCol="1270" anchor="ctr" anchorCtr="0">
            <a:noAutofit/>
          </a:bodyPr>
          <a:lstStyle/>
          <a:p>
            <a:pPr algn="ctr" defTabSz="888778">
              <a:lnSpc>
                <a:spcPct val="90000"/>
              </a:lnSpc>
              <a:spcBef>
                <a:spcPct val="0"/>
              </a:spcBef>
              <a:spcAft>
                <a:spcPct val="35000"/>
              </a:spcAft>
            </a:pPr>
            <a:endParaRPr lang="en-US" sz="3999" dirty="0">
              <a:solidFill>
                <a:schemeClr val="tx1"/>
              </a:solidFill>
              <a:latin typeface="Roboto Thin" charset="0"/>
            </a:endParaRPr>
          </a:p>
        </p:txBody>
      </p:sp>
      <p:sp>
        <p:nvSpPr>
          <p:cNvPr id="37" name="CuadroTexto 395">
            <a:extLst>
              <a:ext uri="{FF2B5EF4-FFF2-40B4-BE49-F238E27FC236}">
                <a16:creationId xmlns:a16="http://schemas.microsoft.com/office/drawing/2014/main" id="{5140DF50-A270-D54B-8D6A-2CC3018BB485}"/>
              </a:ext>
            </a:extLst>
          </p:cNvPr>
          <p:cNvSpPr txBox="1"/>
          <p:nvPr/>
        </p:nvSpPr>
        <p:spPr>
          <a:xfrm>
            <a:off x="2149060" y="4186828"/>
            <a:ext cx="2448191" cy="369332"/>
          </a:xfrm>
          <a:prstGeom prst="rect">
            <a:avLst/>
          </a:prstGeom>
          <a:noFill/>
        </p:spPr>
        <p:txBody>
          <a:bodyPr wrap="square" rtlCol="0">
            <a:spAutoFit/>
          </a:bodyPr>
          <a:lstStyle/>
          <a:p>
            <a:pPr algn="ctr"/>
            <a:r>
              <a:rPr lang="en-US" b="1" dirty="0">
                <a:solidFill>
                  <a:schemeClr val="tx2"/>
                </a:solidFill>
                <a:latin typeface="Century Gothic" panose="020B0502020202020204" pitchFamily="34" charset="0"/>
                <a:ea typeface="Lato Semibold" panose="020F0502020204030203" pitchFamily="34" charset="0"/>
                <a:cs typeface="Poppins Medium" pitchFamily="2" charset="77"/>
              </a:rPr>
              <a:t>Reflective listening</a:t>
            </a:r>
          </a:p>
        </p:txBody>
      </p:sp>
      <p:sp>
        <p:nvSpPr>
          <p:cNvPr id="40" name="CuadroTexto 395">
            <a:extLst>
              <a:ext uri="{FF2B5EF4-FFF2-40B4-BE49-F238E27FC236}">
                <a16:creationId xmlns:a16="http://schemas.microsoft.com/office/drawing/2014/main" id="{BA80CF08-161D-6942-A16E-D9A4E3CE1681}"/>
              </a:ext>
            </a:extLst>
          </p:cNvPr>
          <p:cNvSpPr txBox="1"/>
          <p:nvPr/>
        </p:nvSpPr>
        <p:spPr>
          <a:xfrm>
            <a:off x="4637979" y="3492810"/>
            <a:ext cx="2448191" cy="369332"/>
          </a:xfrm>
          <a:prstGeom prst="rect">
            <a:avLst/>
          </a:prstGeom>
          <a:noFill/>
        </p:spPr>
        <p:txBody>
          <a:bodyPr wrap="square" rtlCol="0">
            <a:spAutoFit/>
          </a:bodyPr>
          <a:lstStyle/>
          <a:p>
            <a:pPr algn="ctr"/>
            <a:r>
              <a:rPr lang="en-US" b="1" dirty="0">
                <a:solidFill>
                  <a:srgbClr val="EC722F"/>
                </a:solidFill>
                <a:latin typeface="Century Gothic" panose="020B0502020202020204" pitchFamily="34" charset="0"/>
                <a:ea typeface="Lato Semibold" panose="020F0502020204030203" pitchFamily="34" charset="0"/>
                <a:cs typeface="Poppins Medium" pitchFamily="2" charset="77"/>
              </a:rPr>
              <a:t>Affirm autonomy</a:t>
            </a:r>
          </a:p>
        </p:txBody>
      </p:sp>
      <p:sp>
        <p:nvSpPr>
          <p:cNvPr id="43" name="CuadroTexto 395">
            <a:extLst>
              <a:ext uri="{FF2B5EF4-FFF2-40B4-BE49-F238E27FC236}">
                <a16:creationId xmlns:a16="http://schemas.microsoft.com/office/drawing/2014/main" id="{687AAB67-D991-2B4A-B5ED-3F4B406C32C3}"/>
              </a:ext>
            </a:extLst>
          </p:cNvPr>
          <p:cNvSpPr txBox="1"/>
          <p:nvPr/>
        </p:nvSpPr>
        <p:spPr>
          <a:xfrm>
            <a:off x="7192459" y="4186828"/>
            <a:ext cx="2448191" cy="646331"/>
          </a:xfrm>
          <a:prstGeom prst="rect">
            <a:avLst/>
          </a:prstGeom>
          <a:noFill/>
        </p:spPr>
        <p:txBody>
          <a:bodyPr wrap="square" rtlCol="0">
            <a:spAutoFit/>
          </a:bodyPr>
          <a:lstStyle/>
          <a:p>
            <a:pPr algn="ctr"/>
            <a:r>
              <a:rPr lang="en-US" b="1" dirty="0">
                <a:solidFill>
                  <a:schemeClr val="tx2"/>
                </a:solidFill>
                <a:latin typeface="Century Gothic" panose="020B0502020202020204" pitchFamily="34" charset="0"/>
                <a:ea typeface="Lato Semibold" panose="020F0502020204030203" pitchFamily="34" charset="0"/>
                <a:cs typeface="Poppins Medium" pitchFamily="2" charset="77"/>
              </a:rPr>
              <a:t>Elicit change talk by “looking forward”</a:t>
            </a:r>
          </a:p>
        </p:txBody>
      </p:sp>
      <p:pic>
        <p:nvPicPr>
          <p:cNvPr id="4" name="Graphic 3" descr="Fast Forward with solid fill">
            <a:extLst>
              <a:ext uri="{FF2B5EF4-FFF2-40B4-BE49-F238E27FC236}">
                <a16:creationId xmlns:a16="http://schemas.microsoft.com/office/drawing/2014/main" id="{34CC1887-15DB-FF4A-8613-459F26BC85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7794" y="3212113"/>
            <a:ext cx="760147" cy="760147"/>
          </a:xfrm>
          <a:prstGeom prst="rect">
            <a:avLst/>
          </a:prstGeom>
        </p:spPr>
      </p:pic>
      <p:pic>
        <p:nvPicPr>
          <p:cNvPr id="8" name="Graphic 7" descr="Ear with solid fill">
            <a:extLst>
              <a:ext uri="{FF2B5EF4-FFF2-40B4-BE49-F238E27FC236}">
                <a16:creationId xmlns:a16="http://schemas.microsoft.com/office/drawing/2014/main" id="{AC99062C-54D0-484E-91DC-5624A70D27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9547" y="3207894"/>
            <a:ext cx="734401" cy="734401"/>
          </a:xfrm>
          <a:prstGeom prst="rect">
            <a:avLst/>
          </a:prstGeom>
        </p:spPr>
      </p:pic>
      <p:pic>
        <p:nvPicPr>
          <p:cNvPr id="14" name="Graphic 13" descr="Muscular arm with solid fill">
            <a:extLst>
              <a:ext uri="{FF2B5EF4-FFF2-40B4-BE49-F238E27FC236}">
                <a16:creationId xmlns:a16="http://schemas.microsoft.com/office/drawing/2014/main" id="{E06CBA51-EB14-704A-9555-C91065E05B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5475" y="4063088"/>
            <a:ext cx="673826" cy="673826"/>
          </a:xfrm>
          <a:prstGeom prst="rect">
            <a:avLst/>
          </a:prstGeom>
        </p:spPr>
      </p:pic>
    </p:spTree>
    <p:extLst>
      <p:ext uri="{BB962C8B-B14F-4D97-AF65-F5344CB8AC3E}">
        <p14:creationId xmlns:p14="http://schemas.microsoft.com/office/powerpoint/2010/main" val="5720760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673311"/>
            <a:ext cx="10604450" cy="412835"/>
          </a:xfrm>
        </p:spPr>
        <p:txBody>
          <a:bodyPr/>
          <a:lstStyle/>
          <a:p>
            <a:pPr algn="l"/>
            <a:r>
              <a:rPr lang="en-US" altLang="ja-JP" sz="2200" u="sng" dirty="0">
                <a:ea typeface="ＭＳ Ｐゴシック"/>
                <a:cs typeface="Arial"/>
              </a:rPr>
              <a:t>For example:</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089" y="2592210"/>
            <a:ext cx="10149838"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200" i="1" dirty="0">
                <a:ea typeface="ＭＳ Ｐゴシック"/>
                <a:cs typeface="Arial"/>
              </a:rPr>
              <a:t>“So, right now it is not at all important to you or you do not feel at all ready to make a change.  It is your decision about whether or not to change. Looking ahead, how would you know if [X] was becoming a problem for you or preventing you from accomplishing the things that are important to you?”</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6" y="641493"/>
            <a:ext cx="10604449"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Readiness Ruler: Envisioning Change (cont.)</a:t>
            </a:r>
          </a:p>
        </p:txBody>
      </p:sp>
      <p:sp>
        <p:nvSpPr>
          <p:cNvPr id="10" name="Text Placeholder 3">
            <a:extLst>
              <a:ext uri="{FF2B5EF4-FFF2-40B4-BE49-F238E27FC236}">
                <a16:creationId xmlns:a16="http://schemas.microsoft.com/office/drawing/2014/main" id="{A60B29FF-A6FD-4D4E-8600-E1081E1DACDD}"/>
              </a:ext>
            </a:extLst>
          </p:cNvPr>
          <p:cNvSpPr txBox="1">
            <a:spLocks/>
          </p:cNvSpPr>
          <p:nvPr/>
        </p:nvSpPr>
        <p:spPr>
          <a:xfrm>
            <a:off x="1590051" y="4967762"/>
            <a:ext cx="9617876"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200" i="1" dirty="0">
                <a:ea typeface="ＭＳ Ｐゴシック"/>
                <a:cs typeface="Arial"/>
              </a:rPr>
              <a:t>“What I’m hearing you say is that you are not yet ready to make a change. Looking ahead, how would you know if alcohol and marijuana use are interfering with your ability to achieve your goals?”</a:t>
            </a:r>
          </a:p>
        </p:txBody>
      </p:sp>
    </p:spTree>
    <p:extLst>
      <p:ext uri="{BB962C8B-B14F-4D97-AF65-F5344CB8AC3E}">
        <p14:creationId xmlns:p14="http://schemas.microsoft.com/office/powerpoint/2010/main" val="955675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2119553" y="705973"/>
            <a:ext cx="7650752" cy="591244"/>
          </a:xfrm>
        </p:spPr>
        <p:txBody>
          <a:bodyPr/>
          <a:lstStyle/>
          <a:p>
            <a:r>
              <a:rPr lang="en-US" dirty="0"/>
              <a:t>Readiness Ruler: Envisioning Change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124622" y="2251554"/>
            <a:ext cx="8011600" cy="1144441"/>
          </a:xfrm>
        </p:spPr>
        <p:txBody>
          <a:bodyPr/>
          <a:lstStyle/>
          <a:p>
            <a:pPr>
              <a:lnSpc>
                <a:spcPct val="100000"/>
              </a:lnSpc>
            </a:pPr>
            <a:r>
              <a:rPr lang="en-US" sz="2200" dirty="0">
                <a:cs typeface="Arial" charset="0"/>
              </a:rPr>
              <a:t>This is a good step in the BNI process to discuss what peers may be doing and what steps the adolescent or young adult is willing to take.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2907323" y="3882500"/>
            <a:ext cx="7705554" cy="733425"/>
          </a:xfrm>
        </p:spPr>
        <p:txBody>
          <a:bodyPr/>
          <a:lstStyle/>
          <a:p>
            <a:pPr indent="0">
              <a:lnSpc>
                <a:spcPct val="100000"/>
              </a:lnSpc>
              <a:buNone/>
            </a:pPr>
            <a:r>
              <a:rPr lang="en-US" sz="2200" i="1" dirty="0">
                <a:solidFill>
                  <a:srgbClr val="EC722F"/>
                </a:solidFill>
              </a:rPr>
              <a:t>“What some people your age decide to do is to stop drinking to see what it feels like.”</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452739" y="3877832"/>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361906" y="5279907"/>
            <a:ext cx="6871591"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“How do you feel about not taking oxycodone for 2 months?”</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907323" y="5309461"/>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127622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836B0F-B7C2-4420-A549-38188BF17A32}"/>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26E03EC7-4D0A-4C10-8EEC-4ED86301D11E}"/>
              </a:ext>
            </a:extLst>
          </p:cNvPr>
          <p:cNvSpPr>
            <a:spLocks noGrp="1"/>
          </p:cNvSpPr>
          <p:nvPr>
            <p:ph type="body" sz="quarter" idx="11"/>
          </p:nvPr>
        </p:nvSpPr>
        <p:spPr>
          <a:xfrm>
            <a:off x="537882" y="742457"/>
            <a:ext cx="5781511" cy="672094"/>
          </a:xfrm>
        </p:spPr>
        <p:txBody>
          <a:bodyPr/>
          <a:lstStyle/>
          <a:p>
            <a:pPr indent="0"/>
            <a:r>
              <a:rPr lang="en-GB" dirty="0"/>
              <a:t>Self-Assessment Exercise</a:t>
            </a:r>
            <a:endParaRPr lang="en-US" dirty="0"/>
          </a:p>
        </p:txBody>
      </p:sp>
      <p:sp>
        <p:nvSpPr>
          <p:cNvPr id="10" name="Text Placeholder 9">
            <a:extLst>
              <a:ext uri="{FF2B5EF4-FFF2-40B4-BE49-F238E27FC236}">
                <a16:creationId xmlns:a16="http://schemas.microsoft.com/office/drawing/2014/main" id="{642084EA-E6EA-4224-ACE8-DA061464FF31}"/>
              </a:ext>
            </a:extLst>
          </p:cNvPr>
          <p:cNvSpPr>
            <a:spLocks noGrp="1"/>
          </p:cNvSpPr>
          <p:nvPr>
            <p:ph type="body" sz="quarter" idx="12"/>
          </p:nvPr>
        </p:nvSpPr>
        <p:spPr>
          <a:xfrm>
            <a:off x="534124" y="1598557"/>
            <a:ext cx="7329716" cy="863289"/>
          </a:xfrm>
        </p:spPr>
        <p:txBody>
          <a:bodyPr/>
          <a:lstStyle/>
          <a:p>
            <a:r>
              <a:rPr lang="en-US" sz="2200" b="1" dirty="0"/>
              <a:t>What is something you have considered changing?</a:t>
            </a:r>
          </a:p>
        </p:txBody>
      </p:sp>
      <p:sp>
        <p:nvSpPr>
          <p:cNvPr id="2" name="Rounded Rectangle 1">
            <a:extLst>
              <a:ext uri="{FF2B5EF4-FFF2-40B4-BE49-F238E27FC236}">
                <a16:creationId xmlns:a16="http://schemas.microsoft.com/office/drawing/2014/main" id="{411FE147-2D8C-1F48-987D-A634540B3387}"/>
              </a:ext>
            </a:extLst>
          </p:cNvPr>
          <p:cNvSpPr/>
          <p:nvPr/>
        </p:nvSpPr>
        <p:spPr>
          <a:xfrm>
            <a:off x="534124" y="2208628"/>
            <a:ext cx="6752941" cy="2042063"/>
          </a:xfrm>
          <a:prstGeom prst="roundRect">
            <a:avLst/>
          </a:prstGeom>
          <a:solidFill>
            <a:schemeClr val="bg1"/>
          </a:solidFill>
          <a:ln>
            <a:solidFill>
              <a:srgbClr val="EC722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4100BF1-620F-2D44-9FEB-5363084BFB4F}"/>
              </a:ext>
            </a:extLst>
          </p:cNvPr>
          <p:cNvGrpSpPr/>
          <p:nvPr/>
        </p:nvGrpSpPr>
        <p:grpSpPr>
          <a:xfrm>
            <a:off x="902587" y="5448559"/>
            <a:ext cx="5346466" cy="638848"/>
            <a:chOff x="2438400" y="5721758"/>
            <a:chExt cx="5508241" cy="636270"/>
          </a:xfrm>
          <a:solidFill>
            <a:schemeClr val="accent2"/>
          </a:solidFill>
        </p:grpSpPr>
        <p:sp>
          <p:nvSpPr>
            <p:cNvPr id="7" name="Rounded Rectangle 6">
              <a:extLst>
                <a:ext uri="{FF2B5EF4-FFF2-40B4-BE49-F238E27FC236}">
                  <a16:creationId xmlns:a16="http://schemas.microsoft.com/office/drawing/2014/main" id="{33FF564E-F15B-E24F-AFAF-B0D6430380EB}"/>
                </a:ext>
              </a:extLst>
            </p:cNvPr>
            <p:cNvSpPr/>
            <p:nvPr/>
          </p:nvSpPr>
          <p:spPr>
            <a:xfrm>
              <a:off x="2630126" y="5721758"/>
              <a:ext cx="5316514" cy="636270"/>
            </a:xfrm>
            <a:prstGeom prst="roundRect">
              <a:avLst>
                <a:gd name="adj" fmla="val 8334"/>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grpSp>
          <p:nvGrpSpPr>
            <p:cNvPr id="8" name="Group 7">
              <a:extLst>
                <a:ext uri="{FF2B5EF4-FFF2-40B4-BE49-F238E27FC236}">
                  <a16:creationId xmlns:a16="http://schemas.microsoft.com/office/drawing/2014/main" id="{F7873719-FDD0-C946-B978-1B966B912A1C}"/>
                </a:ext>
              </a:extLst>
            </p:cNvPr>
            <p:cNvGrpSpPr/>
            <p:nvPr/>
          </p:nvGrpSpPr>
          <p:grpSpPr>
            <a:xfrm>
              <a:off x="3512770" y="6115119"/>
              <a:ext cx="3587760" cy="180182"/>
              <a:chOff x="2778120" y="379404"/>
              <a:chExt cx="3587760" cy="180182"/>
            </a:xfrm>
            <a:grpFill/>
            <a:effectLst/>
          </p:grpSpPr>
          <p:cxnSp>
            <p:nvCxnSpPr>
              <p:cNvPr id="14" name="Straight Connector 13">
                <a:extLst>
                  <a:ext uri="{FF2B5EF4-FFF2-40B4-BE49-F238E27FC236}">
                    <a16:creationId xmlns:a16="http://schemas.microsoft.com/office/drawing/2014/main" id="{776A86F0-93DC-7A4A-AFB8-64E93B8B9263}"/>
                  </a:ext>
                </a:extLst>
              </p:cNvPr>
              <p:cNvCxnSpPr/>
              <p:nvPr/>
            </p:nvCxnSpPr>
            <p:spPr>
              <a:xfrm rot="5400000">
                <a:off x="3047202" y="469098"/>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7431C048-AAF0-AE49-8067-3EBA0C050FB1}"/>
                  </a:ext>
                </a:extLst>
              </p:cNvPr>
              <p:cNvCxnSpPr/>
              <p:nvPr/>
            </p:nvCxnSpPr>
            <p:spPr>
              <a:xfrm rot="5400000">
                <a:off x="2689220"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B3FF53AC-F54E-F847-878B-C800A9F739F8}"/>
                  </a:ext>
                </a:extLst>
              </p:cNvPr>
              <p:cNvCxnSpPr/>
              <p:nvPr/>
            </p:nvCxnSpPr>
            <p:spPr>
              <a:xfrm rot="5400000">
                <a:off x="3405184"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C8B044F2-4142-8D40-A7DF-B7292C135E2F}"/>
                  </a:ext>
                </a:extLst>
              </p:cNvPr>
              <p:cNvCxnSpPr/>
              <p:nvPr/>
            </p:nvCxnSpPr>
            <p:spPr>
              <a:xfrm rot="5400000">
                <a:off x="3763960"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7B92CF7A-07B9-E84B-8456-7F53C8822722}"/>
                  </a:ext>
                </a:extLst>
              </p:cNvPr>
              <p:cNvCxnSpPr/>
              <p:nvPr/>
            </p:nvCxnSpPr>
            <p:spPr>
              <a:xfrm rot="5400000">
                <a:off x="4122735"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658FE34C-209F-E445-91D6-9C345B51ECB6}"/>
                  </a:ext>
                </a:extLst>
              </p:cNvPr>
              <p:cNvCxnSpPr/>
              <p:nvPr/>
            </p:nvCxnSpPr>
            <p:spPr>
              <a:xfrm rot="5400000">
                <a:off x="4481512"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A9C279C-F7AE-D942-88E0-F01DAD49ED37}"/>
                  </a:ext>
                </a:extLst>
              </p:cNvPr>
              <p:cNvCxnSpPr/>
              <p:nvPr/>
            </p:nvCxnSpPr>
            <p:spPr>
              <a:xfrm rot="5400000">
                <a:off x="4840288"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E7B8B3CB-592B-4849-87F6-E5DCDAC7F0DE}"/>
                  </a:ext>
                </a:extLst>
              </p:cNvPr>
              <p:cNvCxnSpPr/>
              <p:nvPr/>
            </p:nvCxnSpPr>
            <p:spPr>
              <a:xfrm rot="5400000">
                <a:off x="5200652"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6EAD65CB-9248-6142-8BF8-AE728986EFC4}"/>
                  </a:ext>
                </a:extLst>
              </p:cNvPr>
              <p:cNvCxnSpPr/>
              <p:nvPr/>
            </p:nvCxnSpPr>
            <p:spPr>
              <a:xfrm rot="5400000">
                <a:off x="5557840"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CCFCD822-EE11-624C-8C2A-084B1E0554F5}"/>
                  </a:ext>
                </a:extLst>
              </p:cNvPr>
              <p:cNvCxnSpPr/>
              <p:nvPr/>
            </p:nvCxnSpPr>
            <p:spPr>
              <a:xfrm rot="5400000">
                <a:off x="5916616"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D4B9C748-E38D-AA4F-A0E5-4B15572668D4}"/>
                  </a:ext>
                </a:extLst>
              </p:cNvPr>
              <p:cNvCxnSpPr/>
              <p:nvPr/>
            </p:nvCxnSpPr>
            <p:spPr>
              <a:xfrm rot="5400000">
                <a:off x="6275392" y="468304"/>
                <a:ext cx="179388"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E0B5272D-5874-3B42-A3EF-1C48506630DE}"/>
                  </a:ext>
                </a:extLst>
              </p:cNvPr>
              <p:cNvCxnSpPr/>
              <p:nvPr/>
            </p:nvCxnSpPr>
            <p:spPr>
              <a:xfrm rot="5400000">
                <a:off x="2890010"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B40342BC-90A0-3E41-BE69-8C8CD484BFE9}"/>
                  </a:ext>
                </a:extLst>
              </p:cNvPr>
              <p:cNvCxnSpPr/>
              <p:nvPr/>
            </p:nvCxnSpPr>
            <p:spPr>
              <a:xfrm rot="5400000">
                <a:off x="3251962"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75ABE41A-655C-EB4A-86D5-12A7685BB033}"/>
                  </a:ext>
                </a:extLst>
              </p:cNvPr>
              <p:cNvCxnSpPr/>
              <p:nvPr/>
            </p:nvCxnSpPr>
            <p:spPr>
              <a:xfrm rot="5400000">
                <a:off x="3612326"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AC65F450-8F12-3E4F-8EC7-399B9C8F7121}"/>
                  </a:ext>
                </a:extLst>
              </p:cNvPr>
              <p:cNvCxnSpPr/>
              <p:nvPr/>
            </p:nvCxnSpPr>
            <p:spPr>
              <a:xfrm rot="5400000">
                <a:off x="3974277"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B3630E2E-B37C-6841-A990-B9BCAEB650D7}"/>
                  </a:ext>
                </a:extLst>
              </p:cNvPr>
              <p:cNvCxnSpPr/>
              <p:nvPr/>
            </p:nvCxnSpPr>
            <p:spPr>
              <a:xfrm rot="5400000">
                <a:off x="4336230"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9F97828C-5D63-5E47-9EDE-720C6CAEA29D}"/>
                  </a:ext>
                </a:extLst>
              </p:cNvPr>
              <p:cNvCxnSpPr/>
              <p:nvPr/>
            </p:nvCxnSpPr>
            <p:spPr>
              <a:xfrm rot="5400000">
                <a:off x="4699770"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5D5704E1-2F65-FF43-8FAB-EE9D0E16D3E6}"/>
                  </a:ext>
                </a:extLst>
              </p:cNvPr>
              <p:cNvCxnSpPr/>
              <p:nvPr/>
            </p:nvCxnSpPr>
            <p:spPr>
              <a:xfrm rot="5400000">
                <a:off x="5061722"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18F63C65-DC6F-554F-AA9C-DF3CCBD72F72}"/>
                  </a:ext>
                </a:extLst>
              </p:cNvPr>
              <p:cNvCxnSpPr/>
              <p:nvPr/>
            </p:nvCxnSpPr>
            <p:spPr>
              <a:xfrm rot="5400000">
                <a:off x="5422086"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B2C1D502-0BEA-8B4B-A7EE-549DBE41C1A3}"/>
                  </a:ext>
                </a:extLst>
              </p:cNvPr>
              <p:cNvCxnSpPr/>
              <p:nvPr/>
            </p:nvCxnSpPr>
            <p:spPr>
              <a:xfrm rot="5400000">
                <a:off x="5784038"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66ADA0A9-905A-D84D-810C-E4073036F3B4}"/>
                  </a:ext>
                </a:extLst>
              </p:cNvPr>
              <p:cNvCxnSpPr/>
              <p:nvPr/>
            </p:nvCxnSpPr>
            <p:spPr>
              <a:xfrm rot="5400000">
                <a:off x="6147578" y="496102"/>
                <a:ext cx="108000" cy="1588"/>
              </a:xfrm>
              <a:prstGeom prst="line">
                <a:avLst/>
              </a:prstGeom>
              <a:grpFill/>
              <a:ln cmpd="sng">
                <a:solidFill>
                  <a:schemeClr val="bg1"/>
                </a:solidFill>
              </a:ln>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BC905FC5-FA1A-B246-B8C3-6EA434EF6963}"/>
                </a:ext>
              </a:extLst>
            </p:cNvPr>
            <p:cNvSpPr txBox="1"/>
            <p:nvPr/>
          </p:nvSpPr>
          <p:spPr>
            <a:xfrm>
              <a:off x="6823680" y="5739784"/>
              <a:ext cx="620561" cy="461665"/>
            </a:xfrm>
            <a:prstGeom prst="rect">
              <a:avLst/>
            </a:prstGeom>
            <a:grpFill/>
          </p:spPr>
          <p:txBody>
            <a:bodyPr wrap="square" rtlCol="0">
              <a:spAutoFit/>
            </a:bodyPr>
            <a:lstStyle/>
            <a:p>
              <a:pPr algn="ctr"/>
              <a:r>
                <a:rPr lang="en-US" sz="2400" dirty="0">
                  <a:solidFill>
                    <a:prstClr val="white"/>
                  </a:solidFill>
                  <a:latin typeface="Tw Cen MT"/>
                </a:rPr>
                <a:t>10</a:t>
              </a:r>
            </a:p>
          </p:txBody>
        </p:sp>
        <p:sp>
          <p:nvSpPr>
            <p:cNvPr id="12" name="TextBox 11">
              <a:extLst>
                <a:ext uri="{FF2B5EF4-FFF2-40B4-BE49-F238E27FC236}">
                  <a16:creationId xmlns:a16="http://schemas.microsoft.com/office/drawing/2014/main" id="{46096FED-15E9-0944-A0AE-1620F3AE2920}"/>
                </a:ext>
              </a:extLst>
            </p:cNvPr>
            <p:cNvSpPr txBox="1"/>
            <p:nvPr/>
          </p:nvSpPr>
          <p:spPr>
            <a:xfrm>
              <a:off x="2438400" y="5721758"/>
              <a:ext cx="912815" cy="483081"/>
            </a:xfrm>
            <a:prstGeom prst="rect">
              <a:avLst/>
            </a:prstGeom>
            <a:noFill/>
          </p:spPr>
          <p:txBody>
            <a:bodyPr wrap="square" rtlCol="0">
              <a:spAutoFit/>
            </a:bodyPr>
            <a:lstStyle/>
            <a:p>
              <a:pPr algn="r">
                <a:lnSpc>
                  <a:spcPts val="1500"/>
                </a:lnSpc>
              </a:pPr>
              <a:r>
                <a:rPr lang="en-US" b="1" dirty="0">
                  <a:solidFill>
                    <a:prstClr val="white"/>
                  </a:solidFill>
                  <a:latin typeface="Tw Cen MT"/>
                </a:rPr>
                <a:t>Not </a:t>
              </a:r>
            </a:p>
            <a:p>
              <a:pPr algn="r">
                <a:lnSpc>
                  <a:spcPts val="1500"/>
                </a:lnSpc>
              </a:pPr>
              <a:r>
                <a:rPr lang="en-US" b="1" dirty="0">
                  <a:solidFill>
                    <a:prstClr val="white"/>
                  </a:solidFill>
                  <a:latin typeface="Tw Cen MT"/>
                </a:rPr>
                <a:t>at all</a:t>
              </a:r>
            </a:p>
          </p:txBody>
        </p:sp>
        <p:sp>
          <p:nvSpPr>
            <p:cNvPr id="13" name="TextBox 12">
              <a:extLst>
                <a:ext uri="{FF2B5EF4-FFF2-40B4-BE49-F238E27FC236}">
                  <a16:creationId xmlns:a16="http://schemas.microsoft.com/office/drawing/2014/main" id="{837B652D-24BB-934B-9788-09BB3B1063C2}"/>
                </a:ext>
              </a:extLst>
            </p:cNvPr>
            <p:cNvSpPr txBox="1"/>
            <p:nvPr/>
          </p:nvSpPr>
          <p:spPr>
            <a:xfrm>
              <a:off x="7290820" y="5777651"/>
              <a:ext cx="655821" cy="294656"/>
            </a:xfrm>
            <a:prstGeom prst="rect">
              <a:avLst/>
            </a:prstGeom>
            <a:grpFill/>
          </p:spPr>
          <p:txBody>
            <a:bodyPr wrap="square" rtlCol="0">
              <a:spAutoFit/>
            </a:bodyPr>
            <a:lstStyle/>
            <a:p>
              <a:pPr>
                <a:lnSpc>
                  <a:spcPts val="1500"/>
                </a:lnSpc>
              </a:pPr>
              <a:r>
                <a:rPr lang="en-US" b="1" dirty="0">
                  <a:solidFill>
                    <a:prstClr val="white"/>
                  </a:solidFill>
                  <a:latin typeface="Tw Cen MT"/>
                </a:rPr>
                <a:t>Very</a:t>
              </a:r>
            </a:p>
          </p:txBody>
        </p:sp>
      </p:grpSp>
      <p:sp>
        <p:nvSpPr>
          <p:cNvPr id="35" name="TextBox 34">
            <a:extLst>
              <a:ext uri="{FF2B5EF4-FFF2-40B4-BE49-F238E27FC236}">
                <a16:creationId xmlns:a16="http://schemas.microsoft.com/office/drawing/2014/main" id="{7D498681-2674-0644-A870-6661A2F7A5A0}"/>
              </a:ext>
            </a:extLst>
          </p:cNvPr>
          <p:cNvSpPr txBox="1"/>
          <p:nvPr/>
        </p:nvSpPr>
        <p:spPr>
          <a:xfrm>
            <a:off x="1641200" y="5395012"/>
            <a:ext cx="602335" cy="463536"/>
          </a:xfrm>
          <a:prstGeom prst="rect">
            <a:avLst/>
          </a:prstGeom>
          <a:noFill/>
        </p:spPr>
        <p:txBody>
          <a:bodyPr wrap="square" rtlCol="0">
            <a:spAutoFit/>
          </a:bodyPr>
          <a:lstStyle/>
          <a:p>
            <a:pPr algn="ctr"/>
            <a:r>
              <a:rPr lang="en-US" sz="2400" dirty="0">
                <a:solidFill>
                  <a:prstClr val="white"/>
                </a:solidFill>
                <a:latin typeface="Tw Cen MT"/>
              </a:rPr>
              <a:t>0</a:t>
            </a:r>
          </a:p>
        </p:txBody>
      </p:sp>
      <p:sp>
        <p:nvSpPr>
          <p:cNvPr id="36" name="Text Placeholder 9">
            <a:extLst>
              <a:ext uri="{FF2B5EF4-FFF2-40B4-BE49-F238E27FC236}">
                <a16:creationId xmlns:a16="http://schemas.microsoft.com/office/drawing/2014/main" id="{3EE220BB-9105-BD46-8C97-9ADD80560F04}"/>
              </a:ext>
            </a:extLst>
          </p:cNvPr>
          <p:cNvSpPr txBox="1">
            <a:spLocks/>
          </p:cNvSpPr>
          <p:nvPr/>
        </p:nvSpPr>
        <p:spPr>
          <a:xfrm>
            <a:off x="534123" y="4479550"/>
            <a:ext cx="6978535" cy="863289"/>
          </a:xfrm>
          <a:prstGeom prst="rect">
            <a:avLst/>
          </a:prstGeom>
        </p:spPr>
        <p:txBody>
          <a:bodyPr wrap="square" lIns="0" tIns="0" rIns="0" bIns="0">
            <a:noAutofit/>
          </a:bodyPr>
          <a:lstStyle>
            <a:lvl1pPr marL="91440" indent="0" algn="l" defTabSz="914400" rtl="0" eaLnBrk="1" latinLnBrk="0" hangingPunct="1">
              <a:lnSpc>
                <a:spcPct val="100000"/>
              </a:lnSpc>
              <a:spcBef>
                <a:spcPts val="800"/>
              </a:spcBef>
              <a:spcAft>
                <a:spcPts val="0"/>
              </a:spcAft>
              <a:buClr>
                <a:schemeClr val="accent1"/>
              </a:buClr>
              <a:buSzPct val="100000"/>
              <a:buFont typeface="Calibri" panose="020F0502020204030204" pitchFamily="34" charset="0"/>
              <a:buNone/>
              <a:defRPr sz="2400" b="0"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b="1" dirty="0"/>
              <a:t>On a scale from 0-10, how ready are you to change any aspect related to this?</a:t>
            </a:r>
          </a:p>
        </p:txBody>
      </p:sp>
    </p:spTree>
    <p:extLst>
      <p:ext uri="{BB962C8B-B14F-4D97-AF65-F5344CB8AC3E}">
        <p14:creationId xmlns:p14="http://schemas.microsoft.com/office/powerpoint/2010/main" val="11141505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88A3F-08ED-E042-9BD8-0B653287C502}"/>
              </a:ext>
            </a:extLst>
          </p:cNvPr>
          <p:cNvSpPr>
            <a:spLocks noGrp="1"/>
          </p:cNvSpPr>
          <p:nvPr>
            <p:ph type="body" sz="quarter" idx="11"/>
          </p:nvPr>
        </p:nvSpPr>
        <p:spPr>
          <a:xfrm>
            <a:off x="2542493" y="2047523"/>
            <a:ext cx="7107014" cy="1879900"/>
          </a:xfrm>
        </p:spPr>
        <p:txBody>
          <a:bodyPr/>
          <a:lstStyle/>
          <a:p>
            <a:pPr>
              <a:lnSpc>
                <a:spcPct val="100000"/>
              </a:lnSpc>
            </a:pPr>
            <a:r>
              <a:rPr lang="en-US" sz="6000" i="0" dirty="0"/>
              <a:t>Questions and Comments?</a:t>
            </a:r>
          </a:p>
        </p:txBody>
      </p:sp>
    </p:spTree>
    <p:extLst>
      <p:ext uri="{BB962C8B-B14F-4D97-AF65-F5344CB8AC3E}">
        <p14:creationId xmlns:p14="http://schemas.microsoft.com/office/powerpoint/2010/main" val="7137897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FED7C5-C752-4341-9632-30A39128471B}"/>
              </a:ext>
            </a:extLst>
          </p:cNvPr>
          <p:cNvGrpSpPr/>
          <p:nvPr/>
        </p:nvGrpSpPr>
        <p:grpSpPr>
          <a:xfrm>
            <a:off x="776805" y="3671943"/>
            <a:ext cx="10587591" cy="1937445"/>
            <a:chOff x="747486" y="3181853"/>
            <a:chExt cx="10587591" cy="1937445"/>
          </a:xfrm>
        </p:grpSpPr>
        <p:grpSp>
          <p:nvGrpSpPr>
            <p:cNvPr id="7" name="Group 6">
              <a:extLst>
                <a:ext uri="{FF2B5EF4-FFF2-40B4-BE49-F238E27FC236}">
                  <a16:creationId xmlns:a16="http://schemas.microsoft.com/office/drawing/2014/main" id="{DB0076BD-A1A8-3A46-927D-87EC838F906C}"/>
                </a:ext>
              </a:extLst>
            </p:cNvPr>
            <p:cNvGrpSpPr/>
            <p:nvPr/>
          </p:nvGrpSpPr>
          <p:grpSpPr>
            <a:xfrm>
              <a:off x="747486" y="3793610"/>
              <a:ext cx="7096490" cy="701192"/>
              <a:chOff x="1311966" y="6361043"/>
              <a:chExt cx="18709806" cy="1987827"/>
            </a:xfrm>
          </p:grpSpPr>
          <p:sp>
            <p:nvSpPr>
              <p:cNvPr id="16" name="Chevron 15">
                <a:extLst>
                  <a:ext uri="{FF2B5EF4-FFF2-40B4-BE49-F238E27FC236}">
                    <a16:creationId xmlns:a16="http://schemas.microsoft.com/office/drawing/2014/main" id="{911920ED-30A5-9940-8A13-4B5CA0173989}"/>
                  </a:ext>
                </a:extLst>
              </p:cNvPr>
              <p:cNvSpPr/>
              <p:nvPr/>
            </p:nvSpPr>
            <p:spPr>
              <a:xfrm>
                <a:off x="1311966" y="6361043"/>
                <a:ext cx="5536128" cy="1987827"/>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7" name="Chevron 16">
                <a:extLst>
                  <a:ext uri="{FF2B5EF4-FFF2-40B4-BE49-F238E27FC236}">
                    <a16:creationId xmlns:a16="http://schemas.microsoft.com/office/drawing/2014/main" id="{9D87E60C-46D8-FA4D-80BA-A27570C16510}"/>
                  </a:ext>
                </a:extLst>
              </p:cNvPr>
              <p:cNvSpPr/>
              <p:nvPr/>
            </p:nvSpPr>
            <p:spPr>
              <a:xfrm>
                <a:off x="5285698" y="6361043"/>
                <a:ext cx="5536128" cy="1987827"/>
              </a:xfrm>
              <a:prstGeom prst="chevron">
                <a:avLst/>
              </a:prstGeom>
              <a:solidFill>
                <a:srgbClr val="032E64">
                  <a:alpha val="8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8" name="Chevron 17">
                <a:extLst>
                  <a:ext uri="{FF2B5EF4-FFF2-40B4-BE49-F238E27FC236}">
                    <a16:creationId xmlns:a16="http://schemas.microsoft.com/office/drawing/2014/main" id="{EF382291-ECCD-9C4A-9860-681F06460F95}"/>
                  </a:ext>
                </a:extLst>
              </p:cNvPr>
              <p:cNvSpPr/>
              <p:nvPr/>
            </p:nvSpPr>
            <p:spPr>
              <a:xfrm>
                <a:off x="9885559" y="6361043"/>
                <a:ext cx="5536128" cy="1987827"/>
              </a:xfrm>
              <a:prstGeom prst="chevron">
                <a:avLst/>
              </a:prstGeom>
              <a:solidFill>
                <a:srgbClr val="032E64">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19" name="Chevron 18">
                <a:extLst>
                  <a:ext uri="{FF2B5EF4-FFF2-40B4-BE49-F238E27FC236}">
                    <a16:creationId xmlns:a16="http://schemas.microsoft.com/office/drawing/2014/main" id="{64D865AF-AF2B-B542-BB59-D9F07862329D}"/>
                  </a:ext>
                </a:extLst>
              </p:cNvPr>
              <p:cNvSpPr/>
              <p:nvPr/>
            </p:nvSpPr>
            <p:spPr>
              <a:xfrm>
                <a:off x="14485644" y="6361043"/>
                <a:ext cx="5536128" cy="1987827"/>
              </a:xfrm>
              <a:prstGeom prst="chevron">
                <a:avLst/>
              </a:prstGeom>
              <a:solidFill>
                <a:srgbClr val="032E64">
                  <a:alpha val="6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dirty="0">
                  <a:solidFill>
                    <a:schemeClr val="tx1"/>
                  </a:solidFill>
                </a:endParaRPr>
              </a:p>
            </p:txBody>
          </p:sp>
        </p:grpSp>
        <p:sp>
          <p:nvSpPr>
            <p:cNvPr id="8" name="Oval 7">
              <a:extLst>
                <a:ext uri="{FF2B5EF4-FFF2-40B4-BE49-F238E27FC236}">
                  <a16:creationId xmlns:a16="http://schemas.microsoft.com/office/drawing/2014/main" id="{C580026D-374C-A843-BC5A-4E373C1CEB3F}"/>
                </a:ext>
              </a:extLst>
            </p:cNvPr>
            <p:cNvSpPr/>
            <p:nvPr/>
          </p:nvSpPr>
          <p:spPr>
            <a:xfrm>
              <a:off x="1331337" y="3793610"/>
              <a:ext cx="677136" cy="701192"/>
            </a:xfrm>
            <a:prstGeom prst="ellipse">
              <a:avLst/>
            </a:prstGeom>
            <a:solidFill>
              <a:srgbClr val="032E6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E7BF54B1-A835-A14C-BC91-8A49CEAA46AF}"/>
                </a:ext>
              </a:extLst>
            </p:cNvPr>
            <p:cNvSpPr/>
            <p:nvPr/>
          </p:nvSpPr>
          <p:spPr>
            <a:xfrm>
              <a:off x="3088407" y="3793610"/>
              <a:ext cx="677136" cy="701192"/>
            </a:xfrm>
            <a:prstGeom prst="ellipse">
              <a:avLst/>
            </a:prstGeom>
            <a:solidFill>
              <a:srgbClr val="032E64">
                <a:alpha val="8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D1BA5FF5-2A13-EB4B-95DD-C2B838C3CB64}"/>
                </a:ext>
              </a:extLst>
            </p:cNvPr>
            <p:cNvSpPr/>
            <p:nvPr/>
          </p:nvSpPr>
          <p:spPr>
            <a:xfrm>
              <a:off x="4694927" y="3793610"/>
              <a:ext cx="677136" cy="701192"/>
            </a:xfrm>
            <a:prstGeom prst="ellipse">
              <a:avLst/>
            </a:prstGeom>
            <a:solidFill>
              <a:srgbClr val="032E64">
                <a:alpha val="8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F622DF6F-E1B7-E542-8E89-5E48C58D04A9}"/>
                </a:ext>
              </a:extLst>
            </p:cNvPr>
            <p:cNvSpPr/>
            <p:nvPr/>
          </p:nvSpPr>
          <p:spPr>
            <a:xfrm>
              <a:off x="6433159" y="3793610"/>
              <a:ext cx="677136" cy="701192"/>
            </a:xfrm>
            <a:prstGeom prst="ellipse">
              <a:avLst/>
            </a:prstGeom>
            <a:solidFill>
              <a:srgbClr val="032E64">
                <a:alpha val="69804"/>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id="{7916C644-C22B-9540-918B-009D71CC6D61}"/>
                </a:ext>
              </a:extLst>
            </p:cNvPr>
            <p:cNvCxnSpPr/>
            <p:nvPr/>
          </p:nvCxnSpPr>
          <p:spPr>
            <a:xfrm flipV="1">
              <a:off x="1674587"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1624C4-8881-D147-9DC5-AE0CC0CE616C}"/>
                </a:ext>
              </a:extLst>
            </p:cNvPr>
            <p:cNvCxnSpPr/>
            <p:nvPr/>
          </p:nvCxnSpPr>
          <p:spPr>
            <a:xfrm flipV="1">
              <a:off x="3411291"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539278-F51E-AD4B-8926-5574680A62B6}"/>
                </a:ext>
              </a:extLst>
            </p:cNvPr>
            <p:cNvCxnSpPr/>
            <p:nvPr/>
          </p:nvCxnSpPr>
          <p:spPr>
            <a:xfrm flipV="1">
              <a:off x="503807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12C9FF-8733-4747-86DF-76302625635B}"/>
                </a:ext>
              </a:extLst>
            </p:cNvPr>
            <p:cNvCxnSpPr/>
            <p:nvPr/>
          </p:nvCxnSpPr>
          <p:spPr>
            <a:xfrm flipV="1">
              <a:off x="6774065"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hevron 20">
              <a:extLst>
                <a:ext uri="{FF2B5EF4-FFF2-40B4-BE49-F238E27FC236}">
                  <a16:creationId xmlns:a16="http://schemas.microsoft.com/office/drawing/2014/main" id="{DD3E589A-9B20-1244-8CE6-10CAE7965804}"/>
                </a:ext>
              </a:extLst>
            </p:cNvPr>
            <p:cNvSpPr/>
            <p:nvPr/>
          </p:nvSpPr>
          <p:spPr>
            <a:xfrm>
              <a:off x="7489372" y="3793610"/>
              <a:ext cx="2099812" cy="701192"/>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2" name="Chevron 21">
              <a:extLst>
                <a:ext uri="{FF2B5EF4-FFF2-40B4-BE49-F238E27FC236}">
                  <a16:creationId xmlns:a16="http://schemas.microsoft.com/office/drawing/2014/main" id="{5E2B5154-790B-CE49-ABC1-4C9ADAF4A5A9}"/>
                </a:ext>
              </a:extLst>
            </p:cNvPr>
            <p:cNvSpPr/>
            <p:nvPr/>
          </p:nvSpPr>
          <p:spPr>
            <a:xfrm>
              <a:off x="9235265" y="3793610"/>
              <a:ext cx="2099812" cy="701192"/>
            </a:xfrm>
            <a:prstGeom prst="chevron">
              <a:avLst/>
            </a:prstGeom>
            <a:solidFill>
              <a:srgbClr val="032E64">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solidFill>
                  <a:schemeClr val="tx1"/>
                </a:solidFill>
              </a:endParaRPr>
            </a:p>
          </p:txBody>
        </p:sp>
        <p:sp>
          <p:nvSpPr>
            <p:cNvPr id="25" name="Oval 24">
              <a:extLst>
                <a:ext uri="{FF2B5EF4-FFF2-40B4-BE49-F238E27FC236}">
                  <a16:creationId xmlns:a16="http://schemas.microsoft.com/office/drawing/2014/main" id="{810C76B6-7332-144C-9091-6CD1D6ED8744}"/>
                </a:ext>
              </a:extLst>
            </p:cNvPr>
            <p:cNvSpPr/>
            <p:nvPr/>
          </p:nvSpPr>
          <p:spPr>
            <a:xfrm>
              <a:off x="8160307" y="3793610"/>
              <a:ext cx="677136" cy="701192"/>
            </a:xfrm>
            <a:prstGeom prst="ellipse">
              <a:avLst/>
            </a:prstGeom>
            <a:solidFill>
              <a:schemeClr val="bg2">
                <a:lumMod val="75000"/>
                <a:alpha val="69804"/>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D991C99B-BB6C-7345-8F0C-ECBE0FE86178}"/>
                </a:ext>
              </a:extLst>
            </p:cNvPr>
            <p:cNvSpPr/>
            <p:nvPr/>
          </p:nvSpPr>
          <p:spPr>
            <a:xfrm>
              <a:off x="9902863" y="3793610"/>
              <a:ext cx="677136" cy="701192"/>
            </a:xfrm>
            <a:prstGeom prst="ellipse">
              <a:avLst/>
            </a:prstGeom>
            <a:solidFill>
              <a:srgbClr val="032E64">
                <a:alpha val="60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9" name="Straight Connector 28">
              <a:extLst>
                <a:ext uri="{FF2B5EF4-FFF2-40B4-BE49-F238E27FC236}">
                  <a16:creationId xmlns:a16="http://schemas.microsoft.com/office/drawing/2014/main" id="{CFA14CA3-2BED-DB4E-8256-589CE36C2792}"/>
                </a:ext>
              </a:extLst>
            </p:cNvPr>
            <p:cNvCxnSpPr/>
            <p:nvPr/>
          </p:nvCxnSpPr>
          <p:spPr>
            <a:xfrm flipV="1">
              <a:off x="8489043" y="3181853"/>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3E1538-87A9-8340-92D5-EE084587C05D}"/>
                </a:ext>
              </a:extLst>
            </p:cNvPr>
            <p:cNvCxnSpPr/>
            <p:nvPr/>
          </p:nvCxnSpPr>
          <p:spPr>
            <a:xfrm flipV="1">
              <a:off x="10247522" y="4570658"/>
              <a:ext cx="0"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FAC7BC3-FCB8-7346-BC9F-90DA4FCE37B9}"/>
              </a:ext>
            </a:extLst>
          </p:cNvPr>
          <p:cNvSpPr/>
          <p:nvPr/>
        </p:nvSpPr>
        <p:spPr>
          <a:xfrm>
            <a:off x="7718920" y="2056222"/>
            <a:ext cx="2987170" cy="2011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TextBox 39">
            <a:extLst>
              <a:ext uri="{FF2B5EF4-FFF2-40B4-BE49-F238E27FC236}">
                <a16:creationId xmlns:a16="http://schemas.microsoft.com/office/drawing/2014/main" id="{E20A1D64-6A7B-BA44-BE4B-D21E88B652C5}"/>
              </a:ext>
            </a:extLst>
          </p:cNvPr>
          <p:cNvSpPr txBox="1"/>
          <p:nvPr/>
        </p:nvSpPr>
        <p:spPr>
          <a:xfrm>
            <a:off x="8834055" y="5766354"/>
            <a:ext cx="2377574"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Summarize and Thank</a:t>
            </a:r>
          </a:p>
        </p:txBody>
      </p:sp>
      <p:sp>
        <p:nvSpPr>
          <p:cNvPr id="35" name="TextBox 34">
            <a:extLst>
              <a:ext uri="{FF2B5EF4-FFF2-40B4-BE49-F238E27FC236}">
                <a16:creationId xmlns:a16="http://schemas.microsoft.com/office/drawing/2014/main" id="{3C594613-4E7E-9344-80F2-E42E681DC1D0}"/>
              </a:ext>
            </a:extLst>
          </p:cNvPr>
          <p:cNvSpPr txBox="1"/>
          <p:nvPr/>
        </p:nvSpPr>
        <p:spPr>
          <a:xfrm>
            <a:off x="967293" y="3193238"/>
            <a:ext cx="1463862"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Engagement</a:t>
            </a:r>
          </a:p>
        </p:txBody>
      </p:sp>
      <p:sp>
        <p:nvSpPr>
          <p:cNvPr id="36" name="TextBox 35">
            <a:extLst>
              <a:ext uri="{FF2B5EF4-FFF2-40B4-BE49-F238E27FC236}">
                <a16:creationId xmlns:a16="http://schemas.microsoft.com/office/drawing/2014/main" id="{B627302A-D378-2E49-BBED-E3744D1FDEA5}"/>
              </a:ext>
            </a:extLst>
          </p:cNvPr>
          <p:cNvSpPr txBox="1"/>
          <p:nvPr/>
        </p:nvSpPr>
        <p:spPr>
          <a:xfrm>
            <a:off x="2632861" y="5760225"/>
            <a:ext cx="1603324"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Pros and Cons</a:t>
            </a:r>
          </a:p>
        </p:txBody>
      </p:sp>
      <p:sp>
        <p:nvSpPr>
          <p:cNvPr id="33" name="TextBox 32">
            <a:extLst>
              <a:ext uri="{FF2B5EF4-FFF2-40B4-BE49-F238E27FC236}">
                <a16:creationId xmlns:a16="http://schemas.microsoft.com/office/drawing/2014/main" id="{7EC36F47-A2B6-8C4F-B82B-87A7B5CEB597}"/>
              </a:ext>
            </a:extLst>
          </p:cNvPr>
          <p:cNvSpPr txBox="1"/>
          <p:nvPr/>
        </p:nvSpPr>
        <p:spPr>
          <a:xfrm>
            <a:off x="4460726" y="3193238"/>
            <a:ext cx="1204176" cy="313932"/>
          </a:xfrm>
          <a:prstGeom prst="rect">
            <a:avLst/>
          </a:prstGeom>
          <a:noFill/>
        </p:spPr>
        <p:txBody>
          <a:bodyPr wrap="none" rtlCol="0">
            <a:spAutoFit/>
          </a:bodyPr>
          <a:lstStyle/>
          <a:p>
            <a:pPr lvl="0" defTabSz="577850">
              <a:lnSpc>
                <a:spcPct val="90000"/>
              </a:lnSpc>
              <a:spcBef>
                <a:spcPct val="0"/>
              </a:spcBef>
              <a:spcAft>
                <a:spcPct val="35000"/>
              </a:spcAft>
            </a:pPr>
            <a:r>
              <a:rPr lang="en-US" sz="1600" b="1" dirty="0"/>
              <a:t>Feedback</a:t>
            </a:r>
          </a:p>
        </p:txBody>
      </p:sp>
      <p:sp>
        <p:nvSpPr>
          <p:cNvPr id="31" name="TextBox 30">
            <a:extLst>
              <a:ext uri="{FF2B5EF4-FFF2-40B4-BE49-F238E27FC236}">
                <a16:creationId xmlns:a16="http://schemas.microsoft.com/office/drawing/2014/main" id="{A42AAF38-1FAE-8A45-B582-7511775F56BB}"/>
              </a:ext>
            </a:extLst>
          </p:cNvPr>
          <p:cNvSpPr txBox="1"/>
          <p:nvPr/>
        </p:nvSpPr>
        <p:spPr>
          <a:xfrm>
            <a:off x="7832849" y="1612490"/>
            <a:ext cx="3357009" cy="1889748"/>
          </a:xfrm>
          <a:prstGeom prst="rect">
            <a:avLst/>
          </a:prstGeom>
          <a:noFill/>
        </p:spPr>
        <p:txBody>
          <a:bodyPr wrap="none" rtlCol="0">
            <a:spAutoFit/>
          </a:bodyPr>
          <a:lstStyle/>
          <a:p>
            <a:pPr lvl="0" defTabSz="577850">
              <a:lnSpc>
                <a:spcPct val="90000"/>
              </a:lnSpc>
              <a:spcBef>
                <a:spcPct val="0"/>
              </a:spcBef>
              <a:spcAft>
                <a:spcPct val="35000"/>
              </a:spcAft>
            </a:pPr>
            <a:r>
              <a:rPr lang="en-US" sz="2000" b="1" dirty="0">
                <a:solidFill>
                  <a:srgbClr val="EC722F"/>
                </a:solidFill>
              </a:rPr>
              <a:t>Negotiate Action Plan</a:t>
            </a:r>
          </a:p>
          <a:p>
            <a:pPr marL="171450" lvl="1" indent="-171450" defTabSz="444500">
              <a:lnSpc>
                <a:spcPct val="90000"/>
              </a:lnSpc>
              <a:spcBef>
                <a:spcPct val="0"/>
              </a:spcBef>
              <a:spcAft>
                <a:spcPct val="15000"/>
              </a:spcAft>
              <a:buFont typeface="Arial" panose="020B0604020202020204" pitchFamily="34" charset="0"/>
              <a:buChar char="•"/>
            </a:pPr>
            <a:r>
              <a:rPr lang="en-US" dirty="0">
                <a:solidFill>
                  <a:schemeClr val="dk1"/>
                </a:solidFill>
              </a:rPr>
              <a:t>Write down Action Plan</a:t>
            </a:r>
            <a:endParaRPr lang="en-US" dirty="0"/>
          </a:p>
          <a:p>
            <a:pPr marL="171450" lvl="1" indent="-171450" defTabSz="444500">
              <a:lnSpc>
                <a:spcPct val="90000"/>
              </a:lnSpc>
              <a:spcBef>
                <a:spcPct val="0"/>
              </a:spcBef>
              <a:spcAft>
                <a:spcPct val="15000"/>
              </a:spcAft>
              <a:buFont typeface="Arial" panose="020B0604020202020204" pitchFamily="34" charset="0"/>
              <a:buChar char="•"/>
            </a:pPr>
            <a:r>
              <a:rPr lang="en-US" dirty="0">
                <a:solidFill>
                  <a:schemeClr val="dk1"/>
                </a:solidFill>
              </a:rPr>
              <a:t>Envisioning the future</a:t>
            </a:r>
          </a:p>
          <a:p>
            <a:pPr marL="171450" lvl="1" indent="-171450" defTabSz="444500">
              <a:lnSpc>
                <a:spcPct val="90000"/>
              </a:lnSpc>
              <a:spcBef>
                <a:spcPct val="0"/>
              </a:spcBef>
              <a:spcAft>
                <a:spcPct val="15000"/>
              </a:spcAft>
              <a:buFont typeface="Arial" panose="020B0604020202020204" pitchFamily="34" charset="0"/>
              <a:buChar char="•"/>
            </a:pPr>
            <a:r>
              <a:rPr lang="en-US" dirty="0">
                <a:solidFill>
                  <a:schemeClr val="dk1"/>
                </a:solidFill>
              </a:rPr>
              <a:t>Exploring challenges</a:t>
            </a:r>
          </a:p>
          <a:p>
            <a:pPr marL="171450" lvl="1" indent="-171450" defTabSz="444500">
              <a:lnSpc>
                <a:spcPct val="90000"/>
              </a:lnSpc>
              <a:spcBef>
                <a:spcPct val="0"/>
              </a:spcBef>
              <a:spcAft>
                <a:spcPct val="15000"/>
              </a:spcAft>
              <a:buFont typeface="Arial" panose="020B0604020202020204" pitchFamily="34" charset="0"/>
              <a:buChar char="•"/>
            </a:pPr>
            <a:r>
              <a:rPr lang="en-US" dirty="0">
                <a:solidFill>
                  <a:schemeClr val="dk1"/>
                </a:solidFill>
              </a:rPr>
              <a:t>Drawing on past successes</a:t>
            </a:r>
          </a:p>
          <a:p>
            <a:pPr marL="171450" lvl="1" indent="-171450" defTabSz="444500">
              <a:lnSpc>
                <a:spcPct val="90000"/>
              </a:lnSpc>
              <a:spcBef>
                <a:spcPct val="0"/>
              </a:spcBef>
              <a:spcAft>
                <a:spcPct val="15000"/>
              </a:spcAft>
              <a:buFont typeface="Arial" panose="020B0604020202020204" pitchFamily="34" charset="0"/>
              <a:buChar char="•"/>
            </a:pPr>
            <a:r>
              <a:rPr lang="en-US" dirty="0">
                <a:solidFill>
                  <a:schemeClr val="dk1"/>
                </a:solidFill>
              </a:rPr>
              <a:t>Benefits of change</a:t>
            </a:r>
            <a:endParaRPr lang="en-US" sz="4000" dirty="0"/>
          </a:p>
        </p:txBody>
      </p:sp>
      <p:sp>
        <p:nvSpPr>
          <p:cNvPr id="38" name="TextBox 37">
            <a:extLst>
              <a:ext uri="{FF2B5EF4-FFF2-40B4-BE49-F238E27FC236}">
                <a16:creationId xmlns:a16="http://schemas.microsoft.com/office/drawing/2014/main" id="{815CC839-2B56-644B-BE3E-C32E2AB6F993}"/>
              </a:ext>
            </a:extLst>
          </p:cNvPr>
          <p:cNvSpPr txBox="1"/>
          <p:nvPr/>
        </p:nvSpPr>
        <p:spPr>
          <a:xfrm>
            <a:off x="5932058" y="5760225"/>
            <a:ext cx="1737976" cy="313932"/>
          </a:xfrm>
          <a:prstGeom prst="rect">
            <a:avLst/>
          </a:prstGeom>
          <a:noFill/>
        </p:spPr>
        <p:txBody>
          <a:bodyPr wrap="none" rtlCol="0">
            <a:spAutoFit/>
          </a:bodyPr>
          <a:lstStyle>
            <a:defPPr>
              <a:defRPr lang="en-US"/>
            </a:defPPr>
            <a:lvl1pPr lvl="0" defTabSz="577850">
              <a:lnSpc>
                <a:spcPct val="90000"/>
              </a:lnSpc>
              <a:spcBef>
                <a:spcPct val="0"/>
              </a:spcBef>
              <a:spcAft>
                <a:spcPct val="35000"/>
              </a:spcAft>
              <a:defRPr sz="1600" b="1"/>
            </a:lvl1pPr>
          </a:lstStyle>
          <a:p>
            <a:r>
              <a:rPr lang="en-US" dirty="0"/>
              <a:t>Readiness Ruler</a:t>
            </a:r>
          </a:p>
        </p:txBody>
      </p:sp>
      <p:sp>
        <p:nvSpPr>
          <p:cNvPr id="39" name="Text Placeholder 3">
            <a:extLst>
              <a:ext uri="{FF2B5EF4-FFF2-40B4-BE49-F238E27FC236}">
                <a16:creationId xmlns:a16="http://schemas.microsoft.com/office/drawing/2014/main" id="{AEC0665C-3362-DC44-92DB-31389759FADC}"/>
              </a:ext>
            </a:extLst>
          </p:cNvPr>
          <p:cNvSpPr txBox="1">
            <a:spLocks/>
          </p:cNvSpPr>
          <p:nvPr/>
        </p:nvSpPr>
        <p:spPr>
          <a:xfrm>
            <a:off x="361864" y="577687"/>
            <a:ext cx="9977438" cy="56991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b="1" dirty="0">
                <a:solidFill>
                  <a:srgbClr val="EC722F"/>
                </a:solidFill>
              </a:rPr>
              <a:t>BNI Step: Negotiate Action Plan</a:t>
            </a:r>
          </a:p>
        </p:txBody>
      </p:sp>
    </p:spTree>
    <p:extLst>
      <p:ext uri="{BB962C8B-B14F-4D97-AF65-F5344CB8AC3E}">
        <p14:creationId xmlns:p14="http://schemas.microsoft.com/office/powerpoint/2010/main" val="27989270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Negotiate Action Plan</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1071490" y="2045454"/>
            <a:ext cx="9285890" cy="2016333"/>
          </a:xfrm>
        </p:spPr>
        <p:txBody>
          <a:bodyPr/>
          <a:lstStyle/>
          <a:p>
            <a:pPr>
              <a:spcBef>
                <a:spcPts val="4200"/>
              </a:spcBef>
            </a:pPr>
            <a:r>
              <a:rPr lang="en-US" dirty="0"/>
              <a:t>The next step in the BNI is to negotiate the action plan. </a:t>
            </a:r>
          </a:p>
          <a:p>
            <a:pPr>
              <a:spcBef>
                <a:spcPts val="4200"/>
              </a:spcBef>
            </a:pPr>
            <a:r>
              <a:rPr lang="en-US" dirty="0"/>
              <a:t>This includes creating options and steps that the adolescent or young adult feels are realistic and obtainable. </a:t>
            </a:r>
          </a:p>
        </p:txBody>
      </p:sp>
      <p:grpSp>
        <p:nvGrpSpPr>
          <p:cNvPr id="6" name="Group 5">
            <a:extLst>
              <a:ext uri="{FF2B5EF4-FFF2-40B4-BE49-F238E27FC236}">
                <a16:creationId xmlns:a16="http://schemas.microsoft.com/office/drawing/2014/main" id="{B9DF729C-88ED-1D4B-9B9E-C3B35105FAD9}"/>
              </a:ext>
            </a:extLst>
          </p:cNvPr>
          <p:cNvGrpSpPr/>
          <p:nvPr/>
        </p:nvGrpSpPr>
        <p:grpSpPr>
          <a:xfrm>
            <a:off x="671396" y="2105487"/>
            <a:ext cx="181902" cy="180130"/>
            <a:chOff x="9979025" y="5899150"/>
            <a:chExt cx="488950" cy="484187"/>
          </a:xfrm>
        </p:grpSpPr>
        <p:sp>
          <p:nvSpPr>
            <p:cNvPr id="7" name="Freeform: Shape 30">
              <a:extLst>
                <a:ext uri="{FF2B5EF4-FFF2-40B4-BE49-F238E27FC236}">
                  <a16:creationId xmlns:a16="http://schemas.microsoft.com/office/drawing/2014/main" id="{F7AC5650-0DEE-EA40-95DB-61C162B28346}"/>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28">
              <a:extLst>
                <a:ext uri="{FF2B5EF4-FFF2-40B4-BE49-F238E27FC236}">
                  <a16:creationId xmlns:a16="http://schemas.microsoft.com/office/drawing/2014/main" id="{10282D24-2F1C-1745-B23A-6670D288111A}"/>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07B61FE7-E9AD-874A-97F0-2335226A9175}"/>
              </a:ext>
            </a:extLst>
          </p:cNvPr>
          <p:cNvGrpSpPr/>
          <p:nvPr/>
        </p:nvGrpSpPr>
        <p:grpSpPr>
          <a:xfrm>
            <a:off x="671396" y="2995882"/>
            <a:ext cx="181902" cy="180130"/>
            <a:chOff x="9979025" y="5899150"/>
            <a:chExt cx="488950" cy="484187"/>
          </a:xfrm>
        </p:grpSpPr>
        <p:sp>
          <p:nvSpPr>
            <p:cNvPr id="10" name="Freeform: Shape 30">
              <a:extLst>
                <a:ext uri="{FF2B5EF4-FFF2-40B4-BE49-F238E27FC236}">
                  <a16:creationId xmlns:a16="http://schemas.microsoft.com/office/drawing/2014/main" id="{0B876FB8-8C14-7249-9100-1706D4699013}"/>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28">
              <a:extLst>
                <a:ext uri="{FF2B5EF4-FFF2-40B4-BE49-F238E27FC236}">
                  <a16:creationId xmlns:a16="http://schemas.microsoft.com/office/drawing/2014/main" id="{D5589A93-884C-284D-AB04-2949759D041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Rectangle 14">
            <a:extLst>
              <a:ext uri="{FF2B5EF4-FFF2-40B4-BE49-F238E27FC236}">
                <a16:creationId xmlns:a16="http://schemas.microsoft.com/office/drawing/2014/main" id="{D412F703-E8D9-5B45-B9D0-BF7FB6D1C0D3}"/>
              </a:ext>
            </a:extLst>
          </p:cNvPr>
          <p:cNvSpPr/>
          <p:nvPr/>
        </p:nvSpPr>
        <p:spPr>
          <a:xfrm>
            <a:off x="1762242" y="4510038"/>
            <a:ext cx="9285890" cy="1651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CuadroTexto 351">
            <a:extLst>
              <a:ext uri="{FF2B5EF4-FFF2-40B4-BE49-F238E27FC236}">
                <a16:creationId xmlns:a16="http://schemas.microsoft.com/office/drawing/2014/main" id="{4F13C73C-6050-B449-B914-5B8BFEDE9E6A}"/>
              </a:ext>
            </a:extLst>
          </p:cNvPr>
          <p:cNvSpPr txBox="1"/>
          <p:nvPr/>
        </p:nvSpPr>
        <p:spPr>
          <a:xfrm>
            <a:off x="2853287" y="4784701"/>
            <a:ext cx="7960172" cy="1107996"/>
          </a:xfrm>
          <a:prstGeom prst="rect">
            <a:avLst/>
          </a:prstGeom>
          <a:noFill/>
        </p:spPr>
        <p:txBody>
          <a:bodyPr wrap="square" rtlCol="0">
            <a:spAutoFit/>
          </a:bodyPr>
          <a:lstStyle/>
          <a:p>
            <a:r>
              <a:rPr lang="en-US" sz="2200" dirty="0"/>
              <a:t>Ask the adolescent if they can think of ways to reduce their risk of substance-related problems, ways that make sense to them and that they could see themselves trying.</a:t>
            </a:r>
          </a:p>
        </p:txBody>
      </p:sp>
      <p:sp>
        <p:nvSpPr>
          <p:cNvPr id="17" name="Circle">
            <a:extLst>
              <a:ext uri="{FF2B5EF4-FFF2-40B4-BE49-F238E27FC236}">
                <a16:creationId xmlns:a16="http://schemas.microsoft.com/office/drawing/2014/main" id="{3F4C5E1F-0B03-3B41-8687-42D793F6172A}"/>
              </a:ext>
            </a:extLst>
          </p:cNvPr>
          <p:cNvSpPr/>
          <p:nvPr/>
        </p:nvSpPr>
        <p:spPr>
          <a:xfrm>
            <a:off x="946817" y="4510037"/>
            <a:ext cx="1651284" cy="1651283"/>
          </a:xfrm>
          <a:prstGeom prst="ellipse">
            <a:avLst/>
          </a:prstGeom>
          <a:solidFill>
            <a:srgbClr val="EC722F"/>
          </a:solidFill>
          <a:ln w="12700">
            <a:miter lim="400000"/>
          </a:ln>
        </p:spPr>
        <p:txBody>
          <a:bodyPr lIns="25400" tIns="25400" rIns="25400" bIns="25400" anchor="ctr"/>
          <a:lstStyle/>
          <a:p>
            <a:pPr algn="ctr">
              <a:defRPr sz="3200">
                <a:solidFill>
                  <a:srgbClr val="FFFFFF"/>
                </a:solidFill>
              </a:defRPr>
            </a:pPr>
            <a:endParaRPr sz="1600"/>
          </a:p>
        </p:txBody>
      </p:sp>
      <p:sp>
        <p:nvSpPr>
          <p:cNvPr id="18" name="Circle">
            <a:extLst>
              <a:ext uri="{FF2B5EF4-FFF2-40B4-BE49-F238E27FC236}">
                <a16:creationId xmlns:a16="http://schemas.microsoft.com/office/drawing/2014/main" id="{D6AA5644-ABD2-F843-868B-3FDB6BF88703}"/>
              </a:ext>
            </a:extLst>
          </p:cNvPr>
          <p:cNvSpPr/>
          <p:nvPr/>
        </p:nvSpPr>
        <p:spPr>
          <a:xfrm>
            <a:off x="1156514" y="4719733"/>
            <a:ext cx="1231892" cy="1231891"/>
          </a:xfrm>
          <a:prstGeom prst="ellipse">
            <a:avLst/>
          </a:prstGeom>
          <a:solidFill>
            <a:srgbClr val="FFFFFF"/>
          </a:solidFill>
          <a:ln w="12700">
            <a:miter lim="400000"/>
          </a:ln>
        </p:spPr>
        <p:txBody>
          <a:bodyPr lIns="25400" tIns="25400" rIns="25400" bIns="25400" anchor="ctr"/>
          <a:lstStyle/>
          <a:p>
            <a:pPr algn="ctr">
              <a:defRPr sz="3200">
                <a:solidFill>
                  <a:srgbClr val="FFFFFF"/>
                </a:solidFill>
              </a:defRPr>
            </a:pPr>
            <a:endParaRPr sz="1600"/>
          </a:p>
        </p:txBody>
      </p:sp>
      <p:pic>
        <p:nvPicPr>
          <p:cNvPr id="3" name="Graphic 2" descr="Badge Question Mark with solid fill">
            <a:extLst>
              <a:ext uri="{FF2B5EF4-FFF2-40B4-BE49-F238E27FC236}">
                <a16:creationId xmlns:a16="http://schemas.microsoft.com/office/drawing/2014/main" id="{7FF8D417-7FD5-BA47-9606-55359BD001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9358" y="4877320"/>
            <a:ext cx="914400" cy="914400"/>
          </a:xfrm>
          <a:prstGeom prst="rect">
            <a:avLst/>
          </a:prstGeom>
        </p:spPr>
      </p:pic>
    </p:spTree>
    <p:extLst>
      <p:ext uri="{BB962C8B-B14F-4D97-AF65-F5344CB8AC3E}">
        <p14:creationId xmlns:p14="http://schemas.microsoft.com/office/powerpoint/2010/main" val="283083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7668E-641C-EC45-9F0F-154FD6DFFDDC}"/>
              </a:ext>
            </a:extLst>
          </p:cNvPr>
          <p:cNvSpPr>
            <a:spLocks noGrp="1"/>
          </p:cNvSpPr>
          <p:nvPr>
            <p:ph type="body" sz="quarter" idx="11"/>
          </p:nvPr>
        </p:nvSpPr>
        <p:spPr/>
        <p:txBody>
          <a:bodyPr/>
          <a:lstStyle/>
          <a:p>
            <a:pPr marL="0" indent="0">
              <a:buNone/>
            </a:pPr>
            <a:r>
              <a:rPr lang="en-US" dirty="0"/>
              <a:t> Suggested Readings</a:t>
            </a:r>
          </a:p>
        </p:txBody>
      </p:sp>
      <p:sp>
        <p:nvSpPr>
          <p:cNvPr id="3" name="Text Placeholder 2">
            <a:extLst>
              <a:ext uri="{FF2B5EF4-FFF2-40B4-BE49-F238E27FC236}">
                <a16:creationId xmlns:a16="http://schemas.microsoft.com/office/drawing/2014/main" id="{1FC45A1C-69C0-7B4A-9E12-07908A02BC3F}"/>
              </a:ext>
            </a:extLst>
          </p:cNvPr>
          <p:cNvSpPr>
            <a:spLocks noGrp="1"/>
          </p:cNvSpPr>
          <p:nvPr>
            <p:ph type="body" sz="quarter" idx="15"/>
          </p:nvPr>
        </p:nvSpPr>
        <p:spPr>
          <a:xfrm>
            <a:off x="1059543" y="1808783"/>
            <a:ext cx="10185400" cy="4942113"/>
          </a:xfrm>
        </p:spPr>
        <p:txBody>
          <a:bodyPr/>
          <a:lstStyle/>
          <a:p>
            <a:pPr>
              <a:spcBef>
                <a:spcPts val="2400"/>
              </a:spcBef>
            </a:pPr>
            <a:r>
              <a:rPr lang="en-US" sz="1800" dirty="0"/>
              <a:t>Hassan, A., Harris, S. K., &amp; Knight, J. R. (2020). Primary care and pediatric settings: Screening, brief intervention, and referral to treatment (SBIRT). In Y. </a:t>
            </a:r>
            <a:r>
              <a:rPr lang="en-US" sz="1800" dirty="0" err="1"/>
              <a:t>Kaminer</a:t>
            </a:r>
            <a:r>
              <a:rPr lang="en-US" sz="1800" dirty="0"/>
              <a:t> &amp; K. C. Winters (Eds.), </a:t>
            </a:r>
            <a:r>
              <a:rPr lang="en-US" sz="1800" i="1" dirty="0"/>
              <a:t>Clinical manual of youth addictive disorders</a:t>
            </a:r>
            <a:r>
              <a:rPr lang="en-US" sz="1800" dirty="0"/>
              <a:t>, (2nd ed., pp. 75-96). American Psychiatric Association Publishing. </a:t>
            </a:r>
          </a:p>
          <a:p>
            <a:pPr>
              <a:spcBef>
                <a:spcPts val="2400"/>
              </a:spcBef>
            </a:pPr>
            <a:r>
              <a:rPr lang="en-US" sz="1800" dirty="0"/>
              <a:t>Monti, P. M., Colby, S. M., &amp; O'Leary, T. A. (Eds.). (2012). </a:t>
            </a:r>
            <a:r>
              <a:rPr lang="en-US" sz="1800" i="1" dirty="0"/>
              <a:t>Adolescents, alcohol, and substance abuse: Reaching teens through brief interventions.</a:t>
            </a:r>
            <a:r>
              <a:rPr lang="en-US" sz="1800" dirty="0"/>
              <a:t> Guilford Press.</a:t>
            </a:r>
          </a:p>
          <a:p>
            <a:pPr>
              <a:spcBef>
                <a:spcPts val="2400"/>
              </a:spcBef>
            </a:pPr>
            <a:r>
              <a:rPr lang="en-US" sz="1800" dirty="0"/>
              <a:t>Myers, M. G., Brown, S. A., Tate, S., Abrantes, A., &amp; Tomlinson, K. (2001). Toward brief interventions for adolescents with substance abuse prevention and comorbid psychiatric problems. In P. M. Monti, S. M. Colby, &amp; T. A. O’Leary (Eds.), </a:t>
            </a:r>
            <a:r>
              <a:rPr lang="en-US" sz="1800" i="1" dirty="0"/>
              <a:t>Adolescents, alcohol, and substance abuse: Reaching teens through brief interventions </a:t>
            </a:r>
            <a:r>
              <a:rPr lang="en-US" sz="1800" dirty="0"/>
              <a:t>(pp. 144-163). Guilford Press.</a:t>
            </a:r>
          </a:p>
          <a:p>
            <a:pPr>
              <a:spcBef>
                <a:spcPts val="2400"/>
              </a:spcBef>
            </a:pPr>
            <a:r>
              <a:rPr lang="en-US" sz="1800" dirty="0"/>
              <a:t>Tanner-Smith, E. E., &amp; Lipsey, M. W. (2015) Brief alcohol interventions for adolescents and young adults: A systematic review and meta-analysis. </a:t>
            </a:r>
            <a:r>
              <a:rPr lang="en-US" sz="1800" i="1" dirty="0"/>
              <a:t>Journal of Substance Abuse Treatment</a:t>
            </a:r>
            <a:r>
              <a:rPr lang="en-US" sz="1800" dirty="0"/>
              <a:t>, </a:t>
            </a:r>
            <a:r>
              <a:rPr lang="en-US" sz="1800" i="1" dirty="0"/>
              <a:t>51</a:t>
            </a:r>
            <a:r>
              <a:rPr lang="en-US" sz="1800" dirty="0"/>
              <a:t>, 1-18.</a:t>
            </a:r>
          </a:p>
        </p:txBody>
      </p:sp>
      <p:grpSp>
        <p:nvGrpSpPr>
          <p:cNvPr id="4" name="Group 3">
            <a:extLst>
              <a:ext uri="{FF2B5EF4-FFF2-40B4-BE49-F238E27FC236}">
                <a16:creationId xmlns:a16="http://schemas.microsoft.com/office/drawing/2014/main" id="{1932AF6F-0F4C-9140-91FF-655B369F8345}"/>
              </a:ext>
            </a:extLst>
          </p:cNvPr>
          <p:cNvGrpSpPr/>
          <p:nvPr/>
        </p:nvGrpSpPr>
        <p:grpSpPr>
          <a:xfrm>
            <a:off x="670619" y="1836430"/>
            <a:ext cx="181902" cy="180130"/>
            <a:chOff x="9979025" y="5899150"/>
            <a:chExt cx="488950" cy="484187"/>
          </a:xfrm>
        </p:grpSpPr>
        <p:sp>
          <p:nvSpPr>
            <p:cNvPr id="5" name="Freeform: Shape 30">
              <a:extLst>
                <a:ext uri="{FF2B5EF4-FFF2-40B4-BE49-F238E27FC236}">
                  <a16:creationId xmlns:a16="http://schemas.microsoft.com/office/drawing/2014/main" id="{E44183B2-3D4A-6F4E-8F78-DB254C18C8F0}"/>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8">
              <a:extLst>
                <a:ext uri="{FF2B5EF4-FFF2-40B4-BE49-F238E27FC236}">
                  <a16:creationId xmlns:a16="http://schemas.microsoft.com/office/drawing/2014/main" id="{989CA8C0-0D93-0F46-BDDB-7E1EDCE41572}"/>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a:extLst>
              <a:ext uri="{FF2B5EF4-FFF2-40B4-BE49-F238E27FC236}">
                <a16:creationId xmlns:a16="http://schemas.microsoft.com/office/drawing/2014/main" id="{5AD384DF-EC17-8E45-BFC9-333000B93F2A}"/>
              </a:ext>
            </a:extLst>
          </p:cNvPr>
          <p:cNvGrpSpPr/>
          <p:nvPr/>
        </p:nvGrpSpPr>
        <p:grpSpPr>
          <a:xfrm>
            <a:off x="675143" y="4105199"/>
            <a:ext cx="181902" cy="180130"/>
            <a:chOff x="9979025" y="5899150"/>
            <a:chExt cx="488950" cy="484187"/>
          </a:xfrm>
        </p:grpSpPr>
        <p:sp>
          <p:nvSpPr>
            <p:cNvPr id="11" name="Freeform: Shape 30">
              <a:extLst>
                <a:ext uri="{FF2B5EF4-FFF2-40B4-BE49-F238E27FC236}">
                  <a16:creationId xmlns:a16="http://schemas.microsoft.com/office/drawing/2014/main" id="{37B4052A-2580-9A49-80F5-4459535305F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28">
              <a:extLst>
                <a:ext uri="{FF2B5EF4-FFF2-40B4-BE49-F238E27FC236}">
                  <a16:creationId xmlns:a16="http://schemas.microsoft.com/office/drawing/2014/main" id="{18A39152-6BBB-2D44-B1B0-4289CF0D5234}"/>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 name="Group 21">
            <a:extLst>
              <a:ext uri="{FF2B5EF4-FFF2-40B4-BE49-F238E27FC236}">
                <a16:creationId xmlns:a16="http://schemas.microsoft.com/office/drawing/2014/main" id="{D230E0CB-EAE0-8440-8E03-B22CE376DB36}"/>
              </a:ext>
            </a:extLst>
          </p:cNvPr>
          <p:cNvGrpSpPr/>
          <p:nvPr/>
        </p:nvGrpSpPr>
        <p:grpSpPr>
          <a:xfrm>
            <a:off x="668235" y="3250456"/>
            <a:ext cx="181902" cy="180130"/>
            <a:chOff x="9979025" y="5899150"/>
            <a:chExt cx="488950" cy="484187"/>
          </a:xfrm>
        </p:grpSpPr>
        <p:sp>
          <p:nvSpPr>
            <p:cNvPr id="23" name="Freeform: Shape 30">
              <a:extLst>
                <a:ext uri="{FF2B5EF4-FFF2-40B4-BE49-F238E27FC236}">
                  <a16:creationId xmlns:a16="http://schemas.microsoft.com/office/drawing/2014/main" id="{C7F60113-F9B7-1E4F-A1C8-A5B5BFF454D8}"/>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8">
              <a:extLst>
                <a:ext uri="{FF2B5EF4-FFF2-40B4-BE49-F238E27FC236}">
                  <a16:creationId xmlns:a16="http://schemas.microsoft.com/office/drawing/2014/main" id="{E04F2A3D-B58C-754B-B634-E1DD2DD65A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5" name="Group 24">
            <a:extLst>
              <a:ext uri="{FF2B5EF4-FFF2-40B4-BE49-F238E27FC236}">
                <a16:creationId xmlns:a16="http://schemas.microsoft.com/office/drawing/2014/main" id="{1D7C7476-8E4C-6E44-828C-51FADF2A5BD2}"/>
              </a:ext>
            </a:extLst>
          </p:cNvPr>
          <p:cNvGrpSpPr/>
          <p:nvPr/>
        </p:nvGrpSpPr>
        <p:grpSpPr>
          <a:xfrm>
            <a:off x="668330" y="5515709"/>
            <a:ext cx="181902" cy="180130"/>
            <a:chOff x="9979025" y="5899150"/>
            <a:chExt cx="488950" cy="484187"/>
          </a:xfrm>
        </p:grpSpPr>
        <p:sp>
          <p:nvSpPr>
            <p:cNvPr id="26" name="Freeform: Shape 30">
              <a:extLst>
                <a:ext uri="{FF2B5EF4-FFF2-40B4-BE49-F238E27FC236}">
                  <a16:creationId xmlns:a16="http://schemas.microsoft.com/office/drawing/2014/main" id="{159BA588-7510-D94D-A243-FA1CB2AF4F5B}"/>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8">
              <a:extLst>
                <a:ext uri="{FF2B5EF4-FFF2-40B4-BE49-F238E27FC236}">
                  <a16:creationId xmlns:a16="http://schemas.microsoft.com/office/drawing/2014/main" id="{1CF0E5BA-2873-8345-8FB8-943392519608}"/>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278317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060E997-2C80-48E2-8D20-264F52A1D5AA}"/>
              </a:ext>
            </a:extLst>
          </p:cNvPr>
          <p:cNvSpPr>
            <a:spLocks noGrp="1"/>
          </p:cNvSpPr>
          <p:nvPr>
            <p:ph type="body" sz="quarter" idx="12"/>
          </p:nvPr>
        </p:nvSpPr>
        <p:spPr>
          <a:xfrm>
            <a:off x="5471107" y="1576814"/>
            <a:ext cx="5618426" cy="4672011"/>
          </a:xfrm>
        </p:spPr>
        <p:txBody>
          <a:bodyPr/>
          <a:lstStyle/>
          <a:p>
            <a:pPr>
              <a:lnSpc>
                <a:spcPct val="100000"/>
              </a:lnSpc>
              <a:buClr>
                <a:srgbClr val="EC722F"/>
              </a:buClr>
            </a:pPr>
            <a:r>
              <a:rPr lang="en-US" sz="2000" b="1" dirty="0"/>
              <a:t>Which of these are good options for the adolescent to suggest (or for you to prompt) while negotiating an action plan to reduce alcohol consumption?</a:t>
            </a:r>
          </a:p>
          <a:p>
            <a:pPr>
              <a:lnSpc>
                <a:spcPct val="100000"/>
              </a:lnSpc>
              <a:buClr>
                <a:srgbClr val="EC722F"/>
              </a:buClr>
            </a:pPr>
            <a:endParaRPr lang="en-US" sz="1200" b="1" dirty="0"/>
          </a:p>
          <a:p>
            <a:pPr marL="548640" indent="-457200">
              <a:lnSpc>
                <a:spcPct val="100000"/>
              </a:lnSpc>
              <a:buClr>
                <a:schemeClr val="bg1"/>
              </a:buClr>
              <a:buFont typeface="+mj-lt"/>
              <a:buAutoNum type="alphaLcParenR"/>
            </a:pPr>
            <a:r>
              <a:rPr lang="en-US" sz="2000" b="1" dirty="0"/>
              <a:t>Reducing alcohol intake by 1 drink per drinking session.</a:t>
            </a:r>
          </a:p>
          <a:p>
            <a:pPr marL="548640" indent="-457200">
              <a:lnSpc>
                <a:spcPct val="100000"/>
              </a:lnSpc>
              <a:buClr>
                <a:schemeClr val="bg1"/>
              </a:buClr>
              <a:buFont typeface="+mj-lt"/>
              <a:buAutoNum type="alphaLcParenR"/>
            </a:pPr>
            <a:r>
              <a:rPr lang="en-US" sz="2000" b="1" dirty="0"/>
              <a:t>Counting drinks consumed.</a:t>
            </a:r>
          </a:p>
          <a:p>
            <a:pPr marL="548640" indent="-457200">
              <a:lnSpc>
                <a:spcPct val="100000"/>
              </a:lnSpc>
              <a:buClr>
                <a:schemeClr val="bg1"/>
              </a:buClr>
              <a:buFont typeface="+mj-lt"/>
              <a:buAutoNum type="alphaLcParenR"/>
            </a:pPr>
            <a:r>
              <a:rPr lang="en-US" sz="2000" b="1" dirty="0"/>
              <a:t>A trial period of no marijuana use for a specified period of time.</a:t>
            </a:r>
          </a:p>
          <a:p>
            <a:pPr marL="548640" indent="-457200">
              <a:lnSpc>
                <a:spcPct val="100000"/>
              </a:lnSpc>
              <a:buClr>
                <a:schemeClr val="bg1"/>
              </a:buClr>
              <a:buFont typeface="+mj-lt"/>
              <a:buAutoNum type="alphaLcParenR"/>
            </a:pPr>
            <a:r>
              <a:rPr lang="en-US" sz="2000" b="1" dirty="0"/>
              <a:t>Alternating alcoholic beverages with non-alcoholic beverages.</a:t>
            </a:r>
          </a:p>
          <a:p>
            <a:pPr marL="548640" indent="-457200">
              <a:lnSpc>
                <a:spcPct val="100000"/>
              </a:lnSpc>
              <a:buClr>
                <a:schemeClr val="bg1"/>
              </a:buClr>
              <a:buFont typeface="+mj-lt"/>
              <a:buAutoNum type="alphaLcParenR"/>
            </a:pPr>
            <a:r>
              <a:rPr lang="en-US" sz="2000" b="1" dirty="0"/>
              <a:t>All of the above</a:t>
            </a:r>
          </a:p>
        </p:txBody>
      </p:sp>
      <p:pic>
        <p:nvPicPr>
          <p:cNvPr id="21" name="Picture Placeholder 20">
            <a:extLst>
              <a:ext uri="{FF2B5EF4-FFF2-40B4-BE49-F238E27FC236}">
                <a16:creationId xmlns:a16="http://schemas.microsoft.com/office/drawing/2014/main" id="{68E6E965-8E4B-4EC7-90A3-1536B1F4B48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flipH="1">
            <a:off x="0" y="0"/>
            <a:ext cx="4688866" cy="6858000"/>
          </a:xfrm>
        </p:spPr>
      </p:pic>
      <p:sp>
        <p:nvSpPr>
          <p:cNvPr id="7" name="Text Placeholder 21">
            <a:extLst>
              <a:ext uri="{FF2B5EF4-FFF2-40B4-BE49-F238E27FC236}">
                <a16:creationId xmlns:a16="http://schemas.microsoft.com/office/drawing/2014/main" id="{63062B58-4BDF-D44E-8268-D657384AD39A}"/>
              </a:ext>
            </a:extLst>
          </p:cNvPr>
          <p:cNvSpPr>
            <a:spLocks noGrp="1"/>
          </p:cNvSpPr>
          <p:nvPr>
            <p:ph type="body" sz="quarter" idx="11"/>
          </p:nvPr>
        </p:nvSpPr>
        <p:spPr>
          <a:xfrm>
            <a:off x="5471105" y="796045"/>
            <a:ext cx="5442059" cy="569363"/>
          </a:xfrm>
        </p:spPr>
        <p:txBody>
          <a:bodyPr/>
          <a:lstStyle/>
          <a:p>
            <a:r>
              <a:rPr lang="en-US" dirty="0"/>
              <a:t>Poll Question</a:t>
            </a:r>
          </a:p>
        </p:txBody>
      </p:sp>
    </p:spTree>
    <p:extLst>
      <p:ext uri="{BB962C8B-B14F-4D97-AF65-F5344CB8AC3E}">
        <p14:creationId xmlns:p14="http://schemas.microsoft.com/office/powerpoint/2010/main" val="654190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Negotiate Action Plan (cont.)</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599767" y="2997067"/>
            <a:ext cx="10925123" cy="3669204"/>
          </a:xfrm>
        </p:spPr>
        <p:txBody>
          <a:bodyPr/>
          <a:lstStyle/>
          <a:p>
            <a:pPr marL="434340" indent="-342900">
              <a:buClr>
                <a:srgbClr val="EC722F"/>
              </a:buClr>
              <a:buFont typeface="Arial" panose="020B0604020202020204" pitchFamily="34" charset="0"/>
              <a:buChar char="•"/>
            </a:pPr>
            <a:r>
              <a:rPr lang="en-US" sz="2200" dirty="0"/>
              <a:t>A trial period of no use for a specified period of time.</a:t>
            </a:r>
          </a:p>
          <a:p>
            <a:pPr marL="434340" indent="-342900">
              <a:buClr>
                <a:srgbClr val="EC722F"/>
              </a:buClr>
              <a:buFont typeface="Arial" panose="020B0604020202020204" pitchFamily="34" charset="0"/>
              <a:buChar char="•"/>
            </a:pPr>
            <a:r>
              <a:rPr lang="en-US" sz="2200" dirty="0"/>
              <a:t>Reducing alcohol intake by 1 drink per drinking session.</a:t>
            </a:r>
          </a:p>
          <a:p>
            <a:pPr marL="434340" indent="-342900">
              <a:buClr>
                <a:srgbClr val="EC722F"/>
              </a:buClr>
              <a:buFont typeface="Arial" panose="020B0604020202020204" pitchFamily="34" charset="0"/>
              <a:buChar char="•"/>
            </a:pPr>
            <a:r>
              <a:rPr lang="en-US" sz="2200" dirty="0"/>
              <a:t>Reducing number of cigarettes smoked by 2 less per day.</a:t>
            </a:r>
          </a:p>
          <a:p>
            <a:pPr marL="434340" indent="-342900">
              <a:buClr>
                <a:srgbClr val="EC722F"/>
              </a:buClr>
              <a:buFont typeface="Arial" panose="020B0604020202020204" pitchFamily="34" charset="0"/>
              <a:buChar char="•"/>
            </a:pPr>
            <a:r>
              <a:rPr lang="en-US" sz="2200" dirty="0"/>
              <a:t>Setting a limit on the number of substance-use days per week.</a:t>
            </a:r>
          </a:p>
          <a:p>
            <a:pPr marL="434340" indent="-342900">
              <a:buClr>
                <a:srgbClr val="EC722F"/>
              </a:buClr>
              <a:buFont typeface="Arial" panose="020B0604020202020204" pitchFamily="34" charset="0"/>
              <a:buChar char="•"/>
            </a:pPr>
            <a:r>
              <a:rPr lang="en-US" sz="2200" dirty="0"/>
              <a:t>Counting drinks.</a:t>
            </a:r>
          </a:p>
          <a:p>
            <a:pPr marL="434340" indent="-342900">
              <a:buClr>
                <a:srgbClr val="EC722F"/>
              </a:buClr>
              <a:buFont typeface="Arial" panose="020B0604020202020204" pitchFamily="34" charset="0"/>
              <a:buChar char="•"/>
            </a:pPr>
            <a:r>
              <a:rPr lang="en-US" sz="2200" dirty="0"/>
              <a:t>Not driving after any substance use.</a:t>
            </a:r>
          </a:p>
          <a:p>
            <a:pPr marL="434340" indent="-342900">
              <a:buClr>
                <a:srgbClr val="EC722F"/>
              </a:buClr>
              <a:buFont typeface="Arial" panose="020B0604020202020204" pitchFamily="34" charset="0"/>
              <a:buChar char="•"/>
            </a:pPr>
            <a:r>
              <a:rPr lang="en-US" sz="2200" dirty="0"/>
              <a:t>Not riding in a car with someone who has used substances.</a:t>
            </a:r>
          </a:p>
        </p:txBody>
      </p:sp>
      <p:sp>
        <p:nvSpPr>
          <p:cNvPr id="2" name="Rectangle 1">
            <a:extLst>
              <a:ext uri="{FF2B5EF4-FFF2-40B4-BE49-F238E27FC236}">
                <a16:creationId xmlns:a16="http://schemas.microsoft.com/office/drawing/2014/main" id="{E9824C2D-4A24-D043-B4A2-BF9CA3ADCF82}"/>
              </a:ext>
            </a:extLst>
          </p:cNvPr>
          <p:cNvSpPr/>
          <p:nvPr/>
        </p:nvSpPr>
        <p:spPr>
          <a:xfrm>
            <a:off x="599768" y="1838342"/>
            <a:ext cx="10432026" cy="830997"/>
          </a:xfrm>
          <a:prstGeom prst="rect">
            <a:avLst/>
          </a:prstGeom>
        </p:spPr>
        <p:txBody>
          <a:bodyPr wrap="square">
            <a:spAutoFit/>
          </a:bodyPr>
          <a:lstStyle/>
          <a:p>
            <a:r>
              <a:rPr lang="en-US" sz="2400" b="1" dirty="0">
                <a:solidFill>
                  <a:srgbClr val="EC722F"/>
                </a:solidFill>
              </a:rPr>
              <a:t>Some of the options the adolescent might suggest (or the practitioner could prompt) include:</a:t>
            </a:r>
          </a:p>
        </p:txBody>
      </p:sp>
    </p:spTree>
    <p:extLst>
      <p:ext uri="{BB962C8B-B14F-4D97-AF65-F5344CB8AC3E}">
        <p14:creationId xmlns:p14="http://schemas.microsoft.com/office/powerpoint/2010/main" val="15986575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p:txBody>
          <a:bodyPr/>
          <a:lstStyle/>
          <a:p>
            <a:r>
              <a:rPr lang="en-US" dirty="0"/>
              <a:t>Negotiate Action Plan (cont.)</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599767" y="2565742"/>
            <a:ext cx="10645407" cy="4126888"/>
          </a:xfrm>
        </p:spPr>
        <p:txBody>
          <a:bodyPr/>
          <a:lstStyle/>
          <a:p>
            <a:pPr marL="434340" indent="-342900">
              <a:spcBef>
                <a:spcPts val="1400"/>
              </a:spcBef>
              <a:buClr>
                <a:srgbClr val="EC722F"/>
              </a:buClr>
              <a:buFont typeface="Arial" panose="020B0604020202020204" pitchFamily="34" charset="0"/>
              <a:buChar char="•"/>
            </a:pPr>
            <a:r>
              <a:rPr lang="en-US" sz="2000" dirty="0"/>
              <a:t>Avoiding triggers for excessive substance use, such as starting early at happy hours, engaging in drinking contests, playing beer pong, or going to a gathering where substances will likely be used.</a:t>
            </a:r>
          </a:p>
          <a:p>
            <a:pPr marL="434340" indent="-342900">
              <a:spcBef>
                <a:spcPts val="1400"/>
              </a:spcBef>
              <a:buClr>
                <a:srgbClr val="EC722F"/>
              </a:buClr>
              <a:buFont typeface="Arial" panose="020B0604020202020204" pitchFamily="34" charset="0"/>
              <a:buChar char="•"/>
            </a:pPr>
            <a:r>
              <a:rPr lang="en-US" sz="2000" dirty="0"/>
              <a:t>Participating in enjoyable activities that are alternatives to consuming substances.</a:t>
            </a:r>
          </a:p>
          <a:p>
            <a:pPr marL="434340" indent="-342900">
              <a:spcBef>
                <a:spcPts val="1400"/>
              </a:spcBef>
              <a:buClr>
                <a:srgbClr val="EC722F"/>
              </a:buClr>
              <a:buFont typeface="Arial" panose="020B0604020202020204" pitchFamily="34" charset="0"/>
              <a:buChar char="•"/>
            </a:pPr>
            <a:r>
              <a:rPr lang="en-US" sz="2000" dirty="0"/>
              <a:t>Eating while drinking so the alcohol is absorbed more slowly.</a:t>
            </a:r>
          </a:p>
          <a:p>
            <a:pPr marL="434340" indent="-342900">
              <a:spcBef>
                <a:spcPts val="1400"/>
              </a:spcBef>
              <a:buClr>
                <a:srgbClr val="EC722F"/>
              </a:buClr>
              <a:buFont typeface="Arial" panose="020B0604020202020204" pitchFamily="34" charset="0"/>
              <a:buChar char="•"/>
            </a:pPr>
            <a:r>
              <a:rPr lang="en-US" sz="2000" dirty="0"/>
              <a:t>Going for a walk or exercise when feeling stressed instead of vaping marijuana. </a:t>
            </a:r>
          </a:p>
          <a:p>
            <a:pPr marL="434340" indent="-342900">
              <a:spcBef>
                <a:spcPts val="1400"/>
              </a:spcBef>
              <a:buClr>
                <a:srgbClr val="EC722F"/>
              </a:buClr>
              <a:buFont typeface="Arial" panose="020B0604020202020204" pitchFamily="34" charset="0"/>
              <a:buChar char="•"/>
            </a:pPr>
            <a:r>
              <a:rPr lang="en-US" sz="2000" dirty="0"/>
              <a:t>Not giving in to social pressures to consume substances.</a:t>
            </a:r>
          </a:p>
          <a:p>
            <a:pPr marL="434340" indent="-342900">
              <a:spcBef>
                <a:spcPts val="1400"/>
              </a:spcBef>
              <a:buClr>
                <a:srgbClr val="EC722F"/>
              </a:buClr>
              <a:buFont typeface="Arial" panose="020B0604020202020204" pitchFamily="34" charset="0"/>
              <a:buChar char="•"/>
            </a:pPr>
            <a:r>
              <a:rPr lang="en-US" sz="2000" dirty="0"/>
              <a:t>Not using substances before or during school. </a:t>
            </a:r>
          </a:p>
          <a:p>
            <a:pPr marL="434340" indent="-342900">
              <a:spcBef>
                <a:spcPts val="1400"/>
              </a:spcBef>
              <a:buClr>
                <a:srgbClr val="EC722F"/>
              </a:buClr>
              <a:buFont typeface="Arial" panose="020B0604020202020204" pitchFamily="34" charset="0"/>
              <a:buChar char="•"/>
            </a:pPr>
            <a:r>
              <a:rPr lang="en-US" sz="2000" dirty="0"/>
              <a:t>Alternating alcoholic beverages with non-alcoholic beverages.</a:t>
            </a:r>
          </a:p>
        </p:txBody>
      </p:sp>
      <p:sp>
        <p:nvSpPr>
          <p:cNvPr id="2" name="Rectangle 1">
            <a:extLst>
              <a:ext uri="{FF2B5EF4-FFF2-40B4-BE49-F238E27FC236}">
                <a16:creationId xmlns:a16="http://schemas.microsoft.com/office/drawing/2014/main" id="{E9824C2D-4A24-D043-B4A2-BF9CA3ADCF82}"/>
              </a:ext>
            </a:extLst>
          </p:cNvPr>
          <p:cNvSpPr/>
          <p:nvPr/>
        </p:nvSpPr>
        <p:spPr>
          <a:xfrm>
            <a:off x="599768" y="1579547"/>
            <a:ext cx="10432026" cy="830997"/>
          </a:xfrm>
          <a:prstGeom prst="rect">
            <a:avLst/>
          </a:prstGeom>
        </p:spPr>
        <p:txBody>
          <a:bodyPr wrap="square">
            <a:spAutoFit/>
          </a:bodyPr>
          <a:lstStyle/>
          <a:p>
            <a:r>
              <a:rPr lang="en-US" sz="2400" b="1" dirty="0">
                <a:solidFill>
                  <a:srgbClr val="EC722F"/>
                </a:solidFill>
              </a:rPr>
              <a:t>Additional options the adolescent might suggest (or the practitioner could prompt): </a:t>
            </a:r>
          </a:p>
        </p:txBody>
      </p:sp>
    </p:spTree>
    <p:extLst>
      <p:ext uri="{BB962C8B-B14F-4D97-AF65-F5344CB8AC3E}">
        <p14:creationId xmlns:p14="http://schemas.microsoft.com/office/powerpoint/2010/main" val="3926353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1"/>
          </p:nvPr>
        </p:nvSpPr>
        <p:spPr/>
        <p:txBody>
          <a:bodyPr/>
          <a:lstStyle/>
          <a:p>
            <a:r>
              <a:rPr lang="en-US" dirty="0"/>
              <a:t>Negotiate Action Plan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671396" y="2261511"/>
            <a:ext cx="5161576" cy="3984434"/>
          </a:xfrm>
        </p:spPr>
        <p:txBody>
          <a:bodyPr/>
          <a:lstStyle/>
          <a:p>
            <a:pPr>
              <a:lnSpc>
                <a:spcPct val="100000"/>
              </a:lnSpc>
              <a:spcBef>
                <a:spcPts val="1800"/>
              </a:spcBef>
            </a:pPr>
            <a:r>
              <a:rPr lang="en-US" b="1" dirty="0">
                <a:solidFill>
                  <a:srgbClr val="EC722F"/>
                </a:solidFill>
                <a:cs typeface="Arial" charset="0"/>
              </a:rPr>
              <a:t>For adolescents whose drinking puts them in the moderate or high risk categories:</a:t>
            </a:r>
          </a:p>
          <a:p>
            <a:pPr marL="641350" indent="-342900">
              <a:lnSpc>
                <a:spcPct val="100000"/>
              </a:lnSpc>
              <a:spcBef>
                <a:spcPts val="2400"/>
              </a:spcBef>
              <a:buFont typeface="Arial" panose="020B0604020202020204" pitchFamily="34" charset="0"/>
              <a:buChar char="•"/>
            </a:pPr>
            <a:r>
              <a:rPr lang="en-US" sz="2200" dirty="0">
                <a:cs typeface="Arial" charset="0"/>
              </a:rPr>
              <a:t>Simple advice to reconsider their drinking patterns.</a:t>
            </a:r>
          </a:p>
          <a:p>
            <a:pPr marL="641350" indent="-342900">
              <a:lnSpc>
                <a:spcPct val="100000"/>
              </a:lnSpc>
              <a:spcBef>
                <a:spcPts val="2400"/>
              </a:spcBef>
              <a:buFont typeface="Arial" panose="020B0604020202020204" pitchFamily="34" charset="0"/>
              <a:buChar char="•"/>
            </a:pPr>
            <a:r>
              <a:rPr lang="en-US" sz="2200" dirty="0">
                <a:cs typeface="Arial" charset="0"/>
              </a:rPr>
              <a:t>Cutting back or abstaining from alcohol or other substance use can be powerful.</a:t>
            </a:r>
          </a:p>
        </p:txBody>
      </p:sp>
      <p:sp>
        <p:nvSpPr>
          <p:cNvPr id="9" name="Rectangle 8">
            <a:extLst>
              <a:ext uri="{FF2B5EF4-FFF2-40B4-BE49-F238E27FC236}">
                <a16:creationId xmlns:a16="http://schemas.microsoft.com/office/drawing/2014/main" id="{A344F936-C322-8546-9778-0F062898527A}"/>
              </a:ext>
            </a:extLst>
          </p:cNvPr>
          <p:cNvSpPr/>
          <p:nvPr/>
        </p:nvSpPr>
        <p:spPr>
          <a:xfrm>
            <a:off x="6822561" y="2058524"/>
            <a:ext cx="3792974" cy="3779977"/>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CuadroTexto 351">
            <a:extLst>
              <a:ext uri="{FF2B5EF4-FFF2-40B4-BE49-F238E27FC236}">
                <a16:creationId xmlns:a16="http://schemas.microsoft.com/office/drawing/2014/main" id="{AEA5877E-37E8-FB43-97A2-1CCDB09A1E93}"/>
              </a:ext>
            </a:extLst>
          </p:cNvPr>
          <p:cNvSpPr txBox="1"/>
          <p:nvPr/>
        </p:nvSpPr>
        <p:spPr>
          <a:xfrm>
            <a:off x="7272259" y="3581076"/>
            <a:ext cx="3000376" cy="1754326"/>
          </a:xfrm>
          <a:prstGeom prst="rect">
            <a:avLst/>
          </a:prstGeom>
          <a:noFill/>
        </p:spPr>
        <p:txBody>
          <a:bodyPr wrap="square" rtlCol="0">
            <a:spAutoFit/>
          </a:bodyPr>
          <a:lstStyle/>
          <a:p>
            <a:pPr>
              <a:lnSpc>
                <a:spcPct val="100000"/>
              </a:lnSpc>
            </a:pPr>
            <a:r>
              <a:rPr lang="en-US" dirty="0">
                <a:cs typeface="Arial" charset="0"/>
              </a:rPr>
              <a:t>Non-confrontational advice expressed with non-judgmental concern can motivate many people to change or rethink their use.</a:t>
            </a:r>
          </a:p>
        </p:txBody>
      </p:sp>
      <p:pic>
        <p:nvPicPr>
          <p:cNvPr id="3" name="Graphic 2" descr="Warning with solid fill">
            <a:extLst>
              <a:ext uri="{FF2B5EF4-FFF2-40B4-BE49-F238E27FC236}">
                <a16:creationId xmlns:a16="http://schemas.microsoft.com/office/drawing/2014/main" id="{0524229B-3CB9-1B42-B8F7-0D709B5E9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1848" y="2416320"/>
            <a:ext cx="914400" cy="914400"/>
          </a:xfrm>
          <a:prstGeom prst="rect">
            <a:avLst/>
          </a:prstGeom>
        </p:spPr>
      </p:pic>
    </p:spTree>
    <p:extLst>
      <p:ext uri="{BB962C8B-B14F-4D97-AF65-F5344CB8AC3E}">
        <p14:creationId xmlns:p14="http://schemas.microsoft.com/office/powerpoint/2010/main" val="39689371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639299"/>
            <a:ext cx="10604450" cy="412835"/>
          </a:xfrm>
        </p:spPr>
        <p:txBody>
          <a:bodyPr/>
          <a:lstStyle/>
          <a:p>
            <a:pPr algn="l"/>
            <a:r>
              <a:rPr lang="en-US" altLang="ja-JP" sz="2000" u="sng" dirty="0">
                <a:ea typeface="ＭＳ Ｐゴシック"/>
                <a:cs typeface="Arial"/>
              </a:rPr>
              <a:t>For example:</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9593746"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Negotiate Action Plan (cont.)</a:t>
            </a:r>
          </a:p>
        </p:txBody>
      </p:sp>
      <p:sp>
        <p:nvSpPr>
          <p:cNvPr id="6" name="Text Placeholder 19">
            <a:extLst>
              <a:ext uri="{FF2B5EF4-FFF2-40B4-BE49-F238E27FC236}">
                <a16:creationId xmlns:a16="http://schemas.microsoft.com/office/drawing/2014/main" id="{6CCA2E86-B302-F54A-8E42-5868496964A7}"/>
              </a:ext>
            </a:extLst>
          </p:cNvPr>
          <p:cNvSpPr txBox="1">
            <a:spLocks/>
          </p:cNvSpPr>
          <p:nvPr/>
        </p:nvSpPr>
        <p:spPr>
          <a:xfrm>
            <a:off x="947589" y="2297774"/>
            <a:ext cx="10260338" cy="4297898"/>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b="1" dirty="0">
                <a:solidFill>
                  <a:schemeClr val="bg1"/>
                </a:solidFill>
              </a:rPr>
              <a:t>“Have you considered cutting back your use of [X]?  Reducing your [X] use could reduce your risk of problems, and cutting back could really help you concentrate on the issues that led you to come in today.  I am concerned that your continued use of [X] at this level may make things worse.  I think following the recommended guidelines would help make things better.  If you are not ready to change, you might consider doing 1 or more of these things…:”</a:t>
            </a:r>
          </a:p>
          <a:p>
            <a:endParaRPr lang="en-US" sz="1000" b="1" dirty="0">
              <a:solidFill>
                <a:schemeClr val="bg1"/>
              </a:solidFill>
            </a:endParaRPr>
          </a:p>
          <a:p>
            <a:pPr marL="342900" indent="-342900">
              <a:buClr>
                <a:schemeClr val="bg1"/>
              </a:buClr>
              <a:buFont typeface="Arial" panose="020B0604020202020204" pitchFamily="34" charset="0"/>
              <a:buChar char="•"/>
            </a:pPr>
            <a:r>
              <a:rPr lang="en-US" b="1" dirty="0">
                <a:solidFill>
                  <a:schemeClr val="bg1"/>
                </a:solidFill>
              </a:rPr>
              <a:t>“Keep track of how often and how much you are using [X].”</a:t>
            </a:r>
          </a:p>
          <a:p>
            <a:pPr marL="342900" indent="-342900">
              <a:buClr>
                <a:schemeClr val="bg1"/>
              </a:buClr>
              <a:buFont typeface="Arial" panose="020B0604020202020204" pitchFamily="34" charset="0"/>
              <a:buChar char="•"/>
            </a:pPr>
            <a:r>
              <a:rPr lang="en-US" b="1" dirty="0">
                <a:solidFill>
                  <a:schemeClr val="bg1"/>
                </a:solidFill>
              </a:rPr>
              <a:t>“Notice how using [X] affects you.”</a:t>
            </a:r>
          </a:p>
          <a:p>
            <a:pPr marL="342900" indent="-342900">
              <a:buClr>
                <a:schemeClr val="bg1"/>
              </a:buClr>
              <a:buFont typeface="Arial" panose="020B0604020202020204" pitchFamily="34" charset="0"/>
              <a:buChar char="•"/>
            </a:pPr>
            <a:r>
              <a:rPr lang="en-US" b="1" dirty="0">
                <a:solidFill>
                  <a:schemeClr val="bg1"/>
                </a:solidFill>
              </a:rPr>
              <a:t>“List pros and cons of changing your use of [X].”</a:t>
            </a:r>
          </a:p>
          <a:p>
            <a:pPr marL="342900" indent="-342900">
              <a:buClr>
                <a:schemeClr val="bg1"/>
              </a:buClr>
              <a:buFont typeface="Arial" panose="020B0604020202020204" pitchFamily="34" charset="0"/>
              <a:buChar char="•"/>
            </a:pPr>
            <a:r>
              <a:rPr lang="en-US" b="1" dirty="0">
                <a:solidFill>
                  <a:schemeClr val="bg1"/>
                </a:solidFill>
              </a:rPr>
              <a:t>“Deal with things that may get in the way of changing your use of [X].”</a:t>
            </a:r>
          </a:p>
          <a:p>
            <a:pPr marL="342900" indent="-342900">
              <a:buClr>
                <a:schemeClr val="bg1"/>
              </a:buClr>
              <a:buFont typeface="Arial" panose="020B0604020202020204" pitchFamily="34" charset="0"/>
              <a:buChar char="•"/>
            </a:pPr>
            <a:r>
              <a:rPr lang="en-US" b="1" dirty="0">
                <a:solidFill>
                  <a:schemeClr val="bg1"/>
                </a:solidFill>
              </a:rPr>
              <a:t>“Ask for support from your doctor, a friend, or someone else you trust.” </a:t>
            </a:r>
          </a:p>
        </p:txBody>
      </p:sp>
    </p:spTree>
    <p:extLst>
      <p:ext uri="{BB962C8B-B14F-4D97-AF65-F5344CB8AC3E}">
        <p14:creationId xmlns:p14="http://schemas.microsoft.com/office/powerpoint/2010/main" val="7883220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788150"/>
            <a:ext cx="10604450" cy="412835"/>
          </a:xfrm>
        </p:spPr>
        <p:txBody>
          <a:bodyPr/>
          <a:lstStyle/>
          <a:p>
            <a:pPr algn="l"/>
            <a:r>
              <a:rPr lang="en-US" altLang="ja-JP" sz="2400" u="sng" dirty="0">
                <a:ea typeface="ＭＳ Ｐゴシック"/>
                <a:cs typeface="Arial"/>
              </a:rPr>
              <a:t>Another example:</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9593746"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Negotiate Action Plan (cont.)</a:t>
            </a:r>
          </a:p>
        </p:txBody>
      </p:sp>
      <p:sp>
        <p:nvSpPr>
          <p:cNvPr id="6" name="Text Placeholder 19">
            <a:extLst>
              <a:ext uri="{FF2B5EF4-FFF2-40B4-BE49-F238E27FC236}">
                <a16:creationId xmlns:a16="http://schemas.microsoft.com/office/drawing/2014/main" id="{6CCA2E86-B302-F54A-8E42-5868496964A7}"/>
              </a:ext>
            </a:extLst>
          </p:cNvPr>
          <p:cNvSpPr txBox="1">
            <a:spLocks/>
          </p:cNvSpPr>
          <p:nvPr/>
        </p:nvSpPr>
        <p:spPr>
          <a:xfrm>
            <a:off x="947589" y="2698186"/>
            <a:ext cx="10260338"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400" b="1" dirty="0">
                <a:solidFill>
                  <a:schemeClr val="bg1"/>
                </a:solidFill>
              </a:rPr>
              <a:t>“Have you considered cutting back your drinking?  Reducing your alcohol use could reduce your risk of problems and cutting back could really help you concentrate on the issues that led you to come in today. I am concerned that your continued drinking at this level may make things worse.  I think following the recommended drinking guidelines would help make things better.  If you are not ready to change, you might consider doing 1 or more of these things…:”</a:t>
            </a:r>
          </a:p>
        </p:txBody>
      </p:sp>
    </p:spTree>
    <p:extLst>
      <p:ext uri="{BB962C8B-B14F-4D97-AF65-F5344CB8AC3E}">
        <p14:creationId xmlns:p14="http://schemas.microsoft.com/office/powerpoint/2010/main" val="7943260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777523"/>
            <a:ext cx="10604450" cy="412835"/>
          </a:xfrm>
        </p:spPr>
        <p:txBody>
          <a:bodyPr/>
          <a:lstStyle/>
          <a:p>
            <a:pPr algn="l"/>
            <a:r>
              <a:rPr lang="en-US" altLang="ja-JP" sz="2400" u="sng" dirty="0">
                <a:ea typeface="ＭＳ Ｐゴシック"/>
                <a:cs typeface="Arial"/>
              </a:rPr>
              <a:t>Another example:</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9593746"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Negotiate Action Plan (cont.)</a:t>
            </a:r>
          </a:p>
        </p:txBody>
      </p:sp>
      <p:sp>
        <p:nvSpPr>
          <p:cNvPr id="6" name="Text Placeholder 19">
            <a:extLst>
              <a:ext uri="{FF2B5EF4-FFF2-40B4-BE49-F238E27FC236}">
                <a16:creationId xmlns:a16="http://schemas.microsoft.com/office/drawing/2014/main" id="{6CCA2E86-B302-F54A-8E42-5868496964A7}"/>
              </a:ext>
            </a:extLst>
          </p:cNvPr>
          <p:cNvSpPr txBox="1">
            <a:spLocks/>
          </p:cNvSpPr>
          <p:nvPr/>
        </p:nvSpPr>
        <p:spPr>
          <a:xfrm>
            <a:off x="947589" y="2760296"/>
            <a:ext cx="9973453"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400" b="1" dirty="0">
                <a:solidFill>
                  <a:schemeClr val="bg1"/>
                </a:solidFill>
              </a:rPr>
              <a:t>“Have you considered cutting back your marijuana use?  Reducing your marijuana use could help improve your anxiety and help get your sleep back to normal. I am concerned that your continued marijuana use may actually be increasing your anxiety and interrupting your sleep, which are both common side effects of marijuana use.  I think following the recommended guidelines, which is no use of marijuana, would help make things better.  If you are not ready to change, you might consider doing 1 or more of these things…:”  </a:t>
            </a:r>
          </a:p>
        </p:txBody>
      </p:sp>
    </p:spTree>
    <p:extLst>
      <p:ext uri="{BB962C8B-B14F-4D97-AF65-F5344CB8AC3E}">
        <p14:creationId xmlns:p14="http://schemas.microsoft.com/office/powerpoint/2010/main" val="9008074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1777523"/>
            <a:ext cx="10604450" cy="412835"/>
          </a:xfrm>
        </p:spPr>
        <p:txBody>
          <a:bodyPr/>
          <a:lstStyle/>
          <a:p>
            <a:pPr algn="l"/>
            <a:r>
              <a:rPr lang="en-US" altLang="ja-JP" sz="2400" u="sng" dirty="0">
                <a:ea typeface="ＭＳ Ｐゴシック"/>
                <a:cs typeface="Arial"/>
              </a:rPr>
              <a:t>Another example:</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9593746"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Negotiate Action Plan (cont.)</a:t>
            </a:r>
          </a:p>
        </p:txBody>
      </p:sp>
      <p:sp>
        <p:nvSpPr>
          <p:cNvPr id="6" name="Text Placeholder 19">
            <a:extLst>
              <a:ext uri="{FF2B5EF4-FFF2-40B4-BE49-F238E27FC236}">
                <a16:creationId xmlns:a16="http://schemas.microsoft.com/office/drawing/2014/main" id="{6CCA2E86-B302-F54A-8E42-5868496964A7}"/>
              </a:ext>
            </a:extLst>
          </p:cNvPr>
          <p:cNvSpPr txBox="1">
            <a:spLocks/>
          </p:cNvSpPr>
          <p:nvPr/>
        </p:nvSpPr>
        <p:spPr>
          <a:xfrm>
            <a:off x="947589" y="2770687"/>
            <a:ext cx="9818177" cy="127918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400" b="1" dirty="0">
                <a:solidFill>
                  <a:schemeClr val="bg1"/>
                </a:solidFill>
              </a:rPr>
              <a:t>“Have you considered cutting back your drinking and use of Xanax?  I am concerned that your use of alcohol and prescription medication simultaneously increases your risk for overdose and cardiac arrest. As your healthcare provider I care about your health and want you to be as safe as possible. I strongly advise you to not drink alcohol and take Xanax simultaneously, because it could put you in a very dangerous situation. What do you think about that? If you are not ready to change, you might consider doing 1 or more of these things…:”   </a:t>
            </a:r>
          </a:p>
        </p:txBody>
      </p:sp>
    </p:spTree>
    <p:extLst>
      <p:ext uri="{BB962C8B-B14F-4D97-AF65-F5344CB8AC3E}">
        <p14:creationId xmlns:p14="http://schemas.microsoft.com/office/powerpoint/2010/main" val="35621689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06AC74-B7C0-6A4B-851D-2BD1F25FFF79}"/>
              </a:ext>
            </a:extLst>
          </p:cNvPr>
          <p:cNvSpPr>
            <a:spLocks noGrp="1"/>
          </p:cNvSpPr>
          <p:nvPr>
            <p:ph type="body" sz="quarter" idx="11"/>
          </p:nvPr>
        </p:nvSpPr>
        <p:spPr>
          <a:xfrm>
            <a:off x="671396" y="67733"/>
            <a:ext cx="9674871" cy="1062038"/>
          </a:xfrm>
        </p:spPr>
        <p:txBody>
          <a:bodyPr/>
          <a:lstStyle/>
          <a:p>
            <a:pPr>
              <a:lnSpc>
                <a:spcPct val="100000"/>
              </a:lnSpc>
              <a:spcBef>
                <a:spcPts val="0"/>
              </a:spcBef>
              <a:spcAft>
                <a:spcPts val="0"/>
              </a:spcAft>
            </a:pPr>
            <a:r>
              <a:rPr lang="en-US" dirty="0"/>
              <a:t>Negotiate Action Plan: </a:t>
            </a:r>
          </a:p>
          <a:p>
            <a:pPr>
              <a:lnSpc>
                <a:spcPct val="100000"/>
              </a:lnSpc>
              <a:spcBef>
                <a:spcPts val="0"/>
              </a:spcBef>
              <a:spcAft>
                <a:spcPts val="0"/>
              </a:spcAft>
            </a:pPr>
            <a:r>
              <a:rPr lang="en-US" dirty="0"/>
              <a:t>Exercises for Creating Action Plan</a:t>
            </a:r>
          </a:p>
        </p:txBody>
      </p:sp>
      <p:sp>
        <p:nvSpPr>
          <p:cNvPr id="5" name="Text Placeholder 4">
            <a:extLst>
              <a:ext uri="{FF2B5EF4-FFF2-40B4-BE49-F238E27FC236}">
                <a16:creationId xmlns:a16="http://schemas.microsoft.com/office/drawing/2014/main" id="{1FFFC84E-6632-3943-A96D-F616E6F5D4AF}"/>
              </a:ext>
            </a:extLst>
          </p:cNvPr>
          <p:cNvSpPr>
            <a:spLocks noGrp="1"/>
          </p:cNvSpPr>
          <p:nvPr>
            <p:ph type="body" sz="quarter" idx="15"/>
          </p:nvPr>
        </p:nvSpPr>
        <p:spPr>
          <a:xfrm>
            <a:off x="1191520" y="5073706"/>
            <a:ext cx="9545925" cy="1243067"/>
          </a:xfrm>
        </p:spPr>
        <p:txBody>
          <a:bodyPr/>
          <a:lstStyle/>
          <a:p>
            <a:r>
              <a:rPr lang="en-US" dirty="0"/>
              <a:t>Goals may include cutting back, abstaining, or changing other behaviors.</a:t>
            </a:r>
          </a:p>
        </p:txBody>
      </p:sp>
      <p:sp>
        <p:nvSpPr>
          <p:cNvPr id="6" name="Rectangle 5">
            <a:extLst>
              <a:ext uri="{FF2B5EF4-FFF2-40B4-BE49-F238E27FC236}">
                <a16:creationId xmlns:a16="http://schemas.microsoft.com/office/drawing/2014/main" id="{C1F7A403-C620-9E46-87C2-413C2FFEEFF6}"/>
              </a:ext>
            </a:extLst>
          </p:cNvPr>
          <p:cNvSpPr/>
          <p:nvPr/>
        </p:nvSpPr>
        <p:spPr>
          <a:xfrm>
            <a:off x="1614056" y="2221597"/>
            <a:ext cx="9253548" cy="21506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CuadroTexto 351">
            <a:extLst>
              <a:ext uri="{FF2B5EF4-FFF2-40B4-BE49-F238E27FC236}">
                <a16:creationId xmlns:a16="http://schemas.microsoft.com/office/drawing/2014/main" id="{DF223CC2-8B85-1A45-B2EC-750FBA973ED1}"/>
              </a:ext>
            </a:extLst>
          </p:cNvPr>
          <p:cNvSpPr txBox="1"/>
          <p:nvPr/>
        </p:nvSpPr>
        <p:spPr>
          <a:xfrm>
            <a:off x="2776364" y="2512075"/>
            <a:ext cx="7801580" cy="1569660"/>
          </a:xfrm>
          <a:prstGeom prst="rect">
            <a:avLst/>
          </a:prstGeom>
          <a:noFill/>
        </p:spPr>
        <p:txBody>
          <a:bodyPr wrap="square" rtlCol="0">
            <a:spAutoFit/>
          </a:bodyPr>
          <a:lstStyle/>
          <a:p>
            <a:r>
              <a:rPr lang="en-US" sz="2400" dirty="0"/>
              <a:t>Use the </a:t>
            </a:r>
            <a:r>
              <a:rPr lang="en-US" sz="2400" b="1" dirty="0">
                <a:solidFill>
                  <a:srgbClr val="EC722F"/>
                </a:solidFill>
              </a:rPr>
              <a:t>Setting Goals for Change Exercise </a:t>
            </a:r>
            <a:r>
              <a:rPr lang="en-US" sz="2400" dirty="0"/>
              <a:t>or the </a:t>
            </a:r>
            <a:r>
              <a:rPr lang="en-US" sz="2400" b="1" dirty="0">
                <a:solidFill>
                  <a:srgbClr val="EC722F"/>
                </a:solidFill>
              </a:rPr>
              <a:t>Change Plan Worksheet</a:t>
            </a:r>
            <a:r>
              <a:rPr lang="en-US" sz="2400" dirty="0"/>
              <a:t> with the adolescent or young adult to help them develop goals and identify steps they are willing to take to reduce risk.</a:t>
            </a:r>
          </a:p>
        </p:txBody>
      </p:sp>
      <p:sp>
        <p:nvSpPr>
          <p:cNvPr id="9" name="Circle">
            <a:extLst>
              <a:ext uri="{FF2B5EF4-FFF2-40B4-BE49-F238E27FC236}">
                <a16:creationId xmlns:a16="http://schemas.microsoft.com/office/drawing/2014/main" id="{ACEBEFA2-E88E-2648-A2FA-6305E7D65BB4}"/>
              </a:ext>
            </a:extLst>
          </p:cNvPr>
          <p:cNvSpPr/>
          <p:nvPr/>
        </p:nvSpPr>
        <p:spPr>
          <a:xfrm>
            <a:off x="835421" y="2471264"/>
            <a:ext cx="1651284" cy="1651283"/>
          </a:xfrm>
          <a:prstGeom prst="ellipse">
            <a:avLst/>
          </a:prstGeom>
          <a:solidFill>
            <a:srgbClr val="EC722F"/>
          </a:solidFill>
          <a:ln w="12700">
            <a:miter lim="400000"/>
          </a:ln>
        </p:spPr>
        <p:txBody>
          <a:bodyPr lIns="25400" tIns="25400" rIns="25400" bIns="25400" anchor="ctr"/>
          <a:lstStyle/>
          <a:p>
            <a:pPr algn="ctr">
              <a:defRPr sz="3200">
                <a:solidFill>
                  <a:srgbClr val="FFFFFF"/>
                </a:solidFill>
              </a:defRPr>
            </a:pPr>
            <a:endParaRPr sz="1600"/>
          </a:p>
        </p:txBody>
      </p:sp>
      <p:sp>
        <p:nvSpPr>
          <p:cNvPr id="11" name="Circle">
            <a:extLst>
              <a:ext uri="{FF2B5EF4-FFF2-40B4-BE49-F238E27FC236}">
                <a16:creationId xmlns:a16="http://schemas.microsoft.com/office/drawing/2014/main" id="{C0A04FBC-0814-2243-90E7-B164D6B0D452}"/>
              </a:ext>
            </a:extLst>
          </p:cNvPr>
          <p:cNvSpPr/>
          <p:nvPr/>
        </p:nvSpPr>
        <p:spPr>
          <a:xfrm>
            <a:off x="1045118" y="2680960"/>
            <a:ext cx="1231892" cy="1231891"/>
          </a:xfrm>
          <a:prstGeom prst="ellipse">
            <a:avLst/>
          </a:prstGeom>
          <a:solidFill>
            <a:srgbClr val="FFFFFF"/>
          </a:solidFill>
          <a:ln w="12700">
            <a:miter lim="400000"/>
          </a:ln>
        </p:spPr>
        <p:txBody>
          <a:bodyPr lIns="25400" tIns="25400" rIns="25400" bIns="25400" anchor="ctr"/>
          <a:lstStyle/>
          <a:p>
            <a:pPr algn="ctr">
              <a:defRPr sz="3200">
                <a:solidFill>
                  <a:srgbClr val="FFFFFF"/>
                </a:solidFill>
              </a:defRPr>
            </a:pPr>
            <a:endParaRPr sz="1600"/>
          </a:p>
        </p:txBody>
      </p:sp>
      <p:pic>
        <p:nvPicPr>
          <p:cNvPr id="10" name="Graphic 9" descr="Document with solid fill">
            <a:extLst>
              <a:ext uri="{FF2B5EF4-FFF2-40B4-BE49-F238E27FC236}">
                <a16:creationId xmlns:a16="http://schemas.microsoft.com/office/drawing/2014/main" id="{8F945447-330A-DA47-8B73-61A14788B1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9583" y="2885425"/>
            <a:ext cx="822960" cy="822960"/>
          </a:xfrm>
          <a:prstGeom prst="rect">
            <a:avLst/>
          </a:prstGeom>
        </p:spPr>
      </p:pic>
    </p:spTree>
    <p:extLst>
      <p:ext uri="{BB962C8B-B14F-4D97-AF65-F5344CB8AC3E}">
        <p14:creationId xmlns:p14="http://schemas.microsoft.com/office/powerpoint/2010/main" val="21369501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9095E6-1CBC-AF46-B6B5-2B19E7D8187C}"/>
              </a:ext>
            </a:extLst>
          </p:cNvPr>
          <p:cNvSpPr>
            <a:spLocks noGrp="1"/>
          </p:cNvSpPr>
          <p:nvPr>
            <p:ph type="body" sz="quarter" idx="11"/>
          </p:nvPr>
        </p:nvSpPr>
        <p:spPr>
          <a:xfrm>
            <a:off x="671395" y="123024"/>
            <a:ext cx="10894791" cy="569363"/>
          </a:xfrm>
        </p:spPr>
        <p:txBody>
          <a:bodyPr/>
          <a:lstStyle/>
          <a:p>
            <a:pPr>
              <a:lnSpc>
                <a:spcPct val="100000"/>
              </a:lnSpc>
              <a:spcBef>
                <a:spcPts val="0"/>
              </a:spcBef>
              <a:spcAft>
                <a:spcPts val="0"/>
              </a:spcAft>
            </a:pPr>
            <a:r>
              <a:rPr lang="en-US" dirty="0"/>
              <a:t>Negotiate Action Plan: </a:t>
            </a:r>
          </a:p>
          <a:p>
            <a:pPr>
              <a:lnSpc>
                <a:spcPct val="100000"/>
              </a:lnSpc>
              <a:spcBef>
                <a:spcPts val="0"/>
              </a:spcBef>
              <a:spcAft>
                <a:spcPts val="0"/>
              </a:spcAft>
            </a:pPr>
            <a:r>
              <a:rPr lang="en-US" dirty="0"/>
              <a:t>Exercises for Creating Action Plan (cont.)</a:t>
            </a:r>
          </a:p>
        </p:txBody>
      </p:sp>
      <p:sp>
        <p:nvSpPr>
          <p:cNvPr id="3" name="Text Placeholder 2">
            <a:extLst>
              <a:ext uri="{FF2B5EF4-FFF2-40B4-BE49-F238E27FC236}">
                <a16:creationId xmlns:a16="http://schemas.microsoft.com/office/drawing/2014/main" id="{0B42644C-F3EC-4A47-AFE4-CDF39AAE919F}"/>
              </a:ext>
            </a:extLst>
          </p:cNvPr>
          <p:cNvSpPr>
            <a:spLocks noGrp="1"/>
          </p:cNvSpPr>
          <p:nvPr>
            <p:ph type="body" sz="quarter" idx="15"/>
          </p:nvPr>
        </p:nvSpPr>
        <p:spPr>
          <a:xfrm>
            <a:off x="1566936" y="3873940"/>
            <a:ext cx="10033117" cy="2814729"/>
          </a:xfrm>
        </p:spPr>
        <p:txBody>
          <a:bodyPr/>
          <a:lstStyle/>
          <a:p>
            <a:pPr>
              <a:spcBef>
                <a:spcPts val="1800"/>
              </a:spcBef>
            </a:pPr>
            <a:r>
              <a:rPr lang="en-US" sz="1800" dirty="0"/>
              <a:t>Although long-term goals may be stated, short-term immediate goals and specific actions and steps to be taken should be clearly stated. </a:t>
            </a:r>
          </a:p>
          <a:p>
            <a:pPr>
              <a:spcBef>
                <a:spcPts val="1800"/>
              </a:spcBef>
            </a:pPr>
            <a:r>
              <a:rPr lang="en-US" sz="1800" dirty="0"/>
              <a:t>Adolescents only need to set 1 or 2 goals during the BI.</a:t>
            </a:r>
          </a:p>
          <a:p>
            <a:pPr>
              <a:spcBef>
                <a:spcPts val="1800"/>
              </a:spcBef>
            </a:pPr>
            <a:r>
              <a:rPr lang="en-US" sz="1800" dirty="0"/>
              <a:t>Setting and achieving smaller, fewer goals can build </a:t>
            </a:r>
            <a:r>
              <a:rPr lang="en-US" sz="1800" b="1" dirty="0"/>
              <a:t>self-efficacy</a:t>
            </a:r>
            <a:r>
              <a:rPr lang="en-US" sz="1800" dirty="0"/>
              <a:t> over time.</a:t>
            </a:r>
          </a:p>
          <a:p>
            <a:pPr>
              <a:spcBef>
                <a:spcPts val="1800"/>
              </a:spcBef>
            </a:pPr>
            <a:r>
              <a:rPr lang="en-US" sz="1800" dirty="0"/>
              <a:t>One goal might be to either cut down or stop drinking alcohol and/or using other substances. Another goal may have to do with behaviors related to drinking (e.g., </a:t>
            </a:r>
            <a:r>
              <a:rPr lang="en-US" sz="1800" i="1" dirty="0"/>
              <a:t>“I won’t drive after I’ve been drinking.”</a:t>
            </a:r>
            <a:r>
              <a:rPr lang="en-US" sz="1800" dirty="0"/>
              <a:t>) </a:t>
            </a:r>
          </a:p>
        </p:txBody>
      </p:sp>
      <p:graphicFrame>
        <p:nvGraphicFramePr>
          <p:cNvPr id="4" name="Diagram 3">
            <a:extLst>
              <a:ext uri="{FF2B5EF4-FFF2-40B4-BE49-F238E27FC236}">
                <a16:creationId xmlns:a16="http://schemas.microsoft.com/office/drawing/2014/main" id="{8AD4EF8F-1F30-B84D-91F9-2C942B1BFA4D}"/>
              </a:ext>
            </a:extLst>
          </p:cNvPr>
          <p:cNvGraphicFramePr/>
          <p:nvPr>
            <p:extLst>
              <p:ext uri="{D42A27DB-BD31-4B8C-83A1-F6EECF244321}">
                <p14:modId xmlns:p14="http://schemas.microsoft.com/office/powerpoint/2010/main" val="2041381337"/>
              </p:ext>
            </p:extLst>
          </p:nvPr>
        </p:nvGraphicFramePr>
        <p:xfrm>
          <a:off x="807581" y="2259889"/>
          <a:ext cx="10622418" cy="137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915C007-726B-3F4A-B0BC-6D380C364B32}"/>
              </a:ext>
            </a:extLst>
          </p:cNvPr>
          <p:cNvSpPr/>
          <p:nvPr/>
        </p:nvSpPr>
        <p:spPr>
          <a:xfrm>
            <a:off x="577041" y="1685982"/>
            <a:ext cx="10622418" cy="400110"/>
          </a:xfrm>
          <a:prstGeom prst="rect">
            <a:avLst/>
          </a:prstGeom>
        </p:spPr>
        <p:txBody>
          <a:bodyPr wrap="square">
            <a:spAutoFit/>
          </a:bodyPr>
          <a:lstStyle/>
          <a:p>
            <a:r>
              <a:rPr lang="en-US" sz="2000" b="1" dirty="0">
                <a:solidFill>
                  <a:srgbClr val="EC722F"/>
                </a:solidFill>
              </a:rPr>
              <a:t>The goal(s) must be SMART (specific, measurable, attainable, realistic and timely). </a:t>
            </a:r>
          </a:p>
        </p:txBody>
      </p:sp>
      <p:grpSp>
        <p:nvGrpSpPr>
          <p:cNvPr id="6" name="Group 5">
            <a:extLst>
              <a:ext uri="{FF2B5EF4-FFF2-40B4-BE49-F238E27FC236}">
                <a16:creationId xmlns:a16="http://schemas.microsoft.com/office/drawing/2014/main" id="{B37540AE-3302-4843-B86F-0A359426E1A9}"/>
              </a:ext>
            </a:extLst>
          </p:cNvPr>
          <p:cNvGrpSpPr/>
          <p:nvPr/>
        </p:nvGrpSpPr>
        <p:grpSpPr>
          <a:xfrm>
            <a:off x="1173590" y="3922098"/>
            <a:ext cx="181902" cy="180130"/>
            <a:chOff x="9979025" y="5899150"/>
            <a:chExt cx="488950" cy="484187"/>
          </a:xfrm>
        </p:grpSpPr>
        <p:sp>
          <p:nvSpPr>
            <p:cNvPr id="7" name="Freeform: Shape 45">
              <a:extLst>
                <a:ext uri="{FF2B5EF4-FFF2-40B4-BE49-F238E27FC236}">
                  <a16:creationId xmlns:a16="http://schemas.microsoft.com/office/drawing/2014/main" id="{5833D45B-0D26-C741-8465-3E8B1AA395A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46">
              <a:extLst>
                <a:ext uri="{FF2B5EF4-FFF2-40B4-BE49-F238E27FC236}">
                  <a16:creationId xmlns:a16="http://schemas.microsoft.com/office/drawing/2014/main" id="{9B4DE8CB-689B-964B-BF35-CC1CEAC9C16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8B148975-759F-174B-9C11-B29B9CE1ADCE}"/>
              </a:ext>
            </a:extLst>
          </p:cNvPr>
          <p:cNvGrpSpPr/>
          <p:nvPr/>
        </p:nvGrpSpPr>
        <p:grpSpPr>
          <a:xfrm>
            <a:off x="1164187" y="4689923"/>
            <a:ext cx="181902" cy="180130"/>
            <a:chOff x="9979025" y="5899150"/>
            <a:chExt cx="488950" cy="484187"/>
          </a:xfrm>
        </p:grpSpPr>
        <p:sp>
          <p:nvSpPr>
            <p:cNvPr id="10" name="Freeform: Shape 45">
              <a:extLst>
                <a:ext uri="{FF2B5EF4-FFF2-40B4-BE49-F238E27FC236}">
                  <a16:creationId xmlns:a16="http://schemas.microsoft.com/office/drawing/2014/main" id="{2240AE8B-CFC8-4A47-9686-30200E45735E}"/>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46">
              <a:extLst>
                <a:ext uri="{FF2B5EF4-FFF2-40B4-BE49-F238E27FC236}">
                  <a16:creationId xmlns:a16="http://schemas.microsoft.com/office/drawing/2014/main" id="{3D0E1362-7A35-034A-A9FF-1D99959BB5D3}"/>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EBA996C7-B739-4645-96F7-097CC6B9F126}"/>
              </a:ext>
            </a:extLst>
          </p:cNvPr>
          <p:cNvGrpSpPr/>
          <p:nvPr/>
        </p:nvGrpSpPr>
        <p:grpSpPr>
          <a:xfrm>
            <a:off x="1173590" y="5196108"/>
            <a:ext cx="181902" cy="180130"/>
            <a:chOff x="9979025" y="5899150"/>
            <a:chExt cx="488950" cy="484187"/>
          </a:xfrm>
        </p:grpSpPr>
        <p:sp>
          <p:nvSpPr>
            <p:cNvPr id="13" name="Freeform: Shape 45">
              <a:extLst>
                <a:ext uri="{FF2B5EF4-FFF2-40B4-BE49-F238E27FC236}">
                  <a16:creationId xmlns:a16="http://schemas.microsoft.com/office/drawing/2014/main" id="{CDBF4260-50A0-DF48-BF6B-603E47630B76}"/>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46">
              <a:extLst>
                <a:ext uri="{FF2B5EF4-FFF2-40B4-BE49-F238E27FC236}">
                  <a16:creationId xmlns:a16="http://schemas.microsoft.com/office/drawing/2014/main" id="{DADE8648-7453-F049-A652-73458C87F3E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5D13E38A-C61B-2C42-BAA1-A706FD185AD3}"/>
              </a:ext>
            </a:extLst>
          </p:cNvPr>
          <p:cNvGrpSpPr/>
          <p:nvPr/>
        </p:nvGrpSpPr>
        <p:grpSpPr>
          <a:xfrm>
            <a:off x="1164187" y="5707163"/>
            <a:ext cx="181902" cy="180130"/>
            <a:chOff x="9979025" y="5899150"/>
            <a:chExt cx="488950" cy="484187"/>
          </a:xfrm>
        </p:grpSpPr>
        <p:sp>
          <p:nvSpPr>
            <p:cNvPr id="16" name="Freeform: Shape 45">
              <a:extLst>
                <a:ext uri="{FF2B5EF4-FFF2-40B4-BE49-F238E27FC236}">
                  <a16:creationId xmlns:a16="http://schemas.microsoft.com/office/drawing/2014/main" id="{8A581A67-799A-D44D-88FB-386ADD97ABE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46">
              <a:extLst>
                <a:ext uri="{FF2B5EF4-FFF2-40B4-BE49-F238E27FC236}">
                  <a16:creationId xmlns:a16="http://schemas.microsoft.com/office/drawing/2014/main" id="{2EB5F0C4-ED56-0944-B9B1-AD85CE8565CE}"/>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788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DDF7BB1-F55C-E24A-92B2-0554C373936E}"/>
              </a:ext>
            </a:extLst>
          </p:cNvPr>
          <p:cNvSpPr/>
          <p:nvPr/>
        </p:nvSpPr>
        <p:spPr>
          <a:xfrm>
            <a:off x="1588" y="2"/>
            <a:ext cx="12188825" cy="1603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8" name="Picture 17">
            <a:extLst>
              <a:ext uri="{FF2B5EF4-FFF2-40B4-BE49-F238E27FC236}">
                <a16:creationId xmlns:a16="http://schemas.microsoft.com/office/drawing/2014/main" id="{5A385EE3-9CAC-1447-871A-1BA8EF7E52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10329" y="2116939"/>
            <a:ext cx="6845187" cy="4334926"/>
          </a:xfrm>
          <a:prstGeom prst="rect">
            <a:avLst/>
          </a:prstGeom>
        </p:spPr>
      </p:pic>
      <p:pic>
        <p:nvPicPr>
          <p:cNvPr id="5" name="Picture Placeholder 4" descr="Graphical user interface, application&#10;&#10;Description automatically generated">
            <a:extLst>
              <a:ext uri="{FF2B5EF4-FFF2-40B4-BE49-F238E27FC236}">
                <a16:creationId xmlns:a16="http://schemas.microsoft.com/office/drawing/2014/main" id="{F45DA880-73CF-8149-B2DD-0E5212D8A5D4}"/>
              </a:ext>
            </a:extLst>
          </p:cNvPr>
          <p:cNvPicPr>
            <a:picLocks noGrp="1" noChangeAspect="1"/>
          </p:cNvPicPr>
          <p:nvPr>
            <p:ph type="pic" sz="quarter" idx="22"/>
          </p:nvPr>
        </p:nvPicPr>
        <p:blipFill rotWithShape="1">
          <a:blip r:embed="rId4" cstate="print">
            <a:extLst>
              <a:ext uri="{28A0092B-C50C-407E-A947-70E740481C1C}">
                <a14:useLocalDpi xmlns:a14="http://schemas.microsoft.com/office/drawing/2010/main"/>
              </a:ext>
            </a:extLst>
          </a:blip>
          <a:srcRect b="-65"/>
          <a:stretch/>
        </p:blipFill>
        <p:spPr>
          <a:xfrm>
            <a:off x="5695473" y="2475119"/>
            <a:ext cx="5048736" cy="3141835"/>
          </a:xfrm>
        </p:spPr>
      </p:pic>
      <p:sp>
        <p:nvSpPr>
          <p:cNvPr id="10" name="Text Placeholder 7">
            <a:extLst>
              <a:ext uri="{FF2B5EF4-FFF2-40B4-BE49-F238E27FC236}">
                <a16:creationId xmlns:a16="http://schemas.microsoft.com/office/drawing/2014/main" id="{A5C9E537-CC17-164E-9B0A-8CFDECFF7163}"/>
              </a:ext>
            </a:extLst>
          </p:cNvPr>
          <p:cNvSpPr txBox="1">
            <a:spLocks/>
          </p:cNvSpPr>
          <p:nvPr/>
        </p:nvSpPr>
        <p:spPr>
          <a:xfrm>
            <a:off x="536484" y="2183885"/>
            <a:ext cx="3808870" cy="147250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350" indent="0">
              <a:buClr>
                <a:srgbClr val="EC722F"/>
              </a:buClr>
              <a:buNone/>
            </a:pPr>
            <a:r>
              <a:rPr lang="en-US" sz="2200" dirty="0">
                <a:solidFill>
                  <a:schemeClr val="tx1"/>
                </a:solidFill>
              </a:rPr>
              <a:t>Take a moment to find the Chat window, Annotation tools, and Mute/Unmute button.</a:t>
            </a:r>
          </a:p>
        </p:txBody>
      </p:sp>
      <p:sp>
        <p:nvSpPr>
          <p:cNvPr id="11" name="Text Placeholder 6">
            <a:extLst>
              <a:ext uri="{FF2B5EF4-FFF2-40B4-BE49-F238E27FC236}">
                <a16:creationId xmlns:a16="http://schemas.microsoft.com/office/drawing/2014/main" id="{CDCFD735-32AB-AB45-AC30-2C40C1AD0AA4}"/>
              </a:ext>
            </a:extLst>
          </p:cNvPr>
          <p:cNvSpPr txBox="1">
            <a:spLocks/>
          </p:cNvSpPr>
          <p:nvPr/>
        </p:nvSpPr>
        <p:spPr>
          <a:xfrm>
            <a:off x="536484" y="579939"/>
            <a:ext cx="9977554" cy="56936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3600" b="1" dirty="0">
                <a:solidFill>
                  <a:schemeClr val="bg1"/>
                </a:solidFill>
              </a:rPr>
              <a:t>Interaction Tools</a:t>
            </a:r>
          </a:p>
        </p:txBody>
      </p:sp>
      <p:sp>
        <p:nvSpPr>
          <p:cNvPr id="3" name="Rectangle 2">
            <a:extLst>
              <a:ext uri="{FF2B5EF4-FFF2-40B4-BE49-F238E27FC236}">
                <a16:creationId xmlns:a16="http://schemas.microsoft.com/office/drawing/2014/main" id="{B577D075-6ED1-B74F-9778-D5F53657199D}"/>
              </a:ext>
            </a:extLst>
          </p:cNvPr>
          <p:cNvSpPr/>
          <p:nvPr/>
        </p:nvSpPr>
        <p:spPr>
          <a:xfrm>
            <a:off x="536484" y="3737702"/>
            <a:ext cx="3808870" cy="2462213"/>
          </a:xfrm>
          <a:prstGeom prst="rect">
            <a:avLst/>
          </a:prstGeom>
        </p:spPr>
        <p:txBody>
          <a:bodyPr wrap="square">
            <a:spAutoFit/>
          </a:bodyPr>
          <a:lstStyle/>
          <a:p>
            <a:pPr indent="0">
              <a:buClr>
                <a:srgbClr val="EC722F"/>
              </a:buClr>
              <a:buNone/>
            </a:pPr>
            <a:r>
              <a:rPr lang="en-US" sz="2200" dirty="0"/>
              <a:t>Ask a question by typing into the Chat window on your computer or your mobile device or unmuting yourself and speaking aloud to the group.</a:t>
            </a:r>
          </a:p>
        </p:txBody>
      </p:sp>
    </p:spTree>
    <p:extLst>
      <p:ext uri="{BB962C8B-B14F-4D97-AF65-F5344CB8AC3E}">
        <p14:creationId xmlns:p14="http://schemas.microsoft.com/office/powerpoint/2010/main" val="24081473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E77FCA7-7904-B247-9A3C-B3E7A5C5DA79}"/>
              </a:ext>
            </a:extLst>
          </p:cNvPr>
          <p:cNvSpPr txBox="1">
            <a:spLocks/>
          </p:cNvSpPr>
          <p:nvPr/>
        </p:nvSpPr>
        <p:spPr>
          <a:xfrm>
            <a:off x="671396" y="2980428"/>
            <a:ext cx="2554883" cy="201179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buNone/>
            </a:pPr>
            <a:r>
              <a:rPr lang="en-US" sz="2400" b="1" i="1" dirty="0">
                <a:solidFill>
                  <a:srgbClr val="EC722F"/>
                </a:solidFill>
              </a:rPr>
              <a:t>Setting Goals for Change Exercise</a:t>
            </a:r>
          </a:p>
        </p:txBody>
      </p:sp>
      <p:graphicFrame>
        <p:nvGraphicFramePr>
          <p:cNvPr id="8" name="Table 7">
            <a:extLst>
              <a:ext uri="{FF2B5EF4-FFF2-40B4-BE49-F238E27FC236}">
                <a16:creationId xmlns:a16="http://schemas.microsoft.com/office/drawing/2014/main" id="{51132D95-DAB5-404B-8B90-99C05B08F3F4}"/>
              </a:ext>
            </a:extLst>
          </p:cNvPr>
          <p:cNvGraphicFramePr>
            <a:graphicFrameLocks noGrp="1"/>
          </p:cNvGraphicFramePr>
          <p:nvPr>
            <p:extLst>
              <p:ext uri="{D42A27DB-BD31-4B8C-83A1-F6EECF244321}">
                <p14:modId xmlns:p14="http://schemas.microsoft.com/office/powerpoint/2010/main" val="3742417195"/>
              </p:ext>
            </p:extLst>
          </p:nvPr>
        </p:nvGraphicFramePr>
        <p:xfrm>
          <a:off x="2967486" y="2031993"/>
          <a:ext cx="8160589" cy="4439158"/>
        </p:xfrm>
        <a:graphic>
          <a:graphicData uri="http://schemas.openxmlformats.org/drawingml/2006/table">
            <a:tbl>
              <a:tblPr firstRow="1" firstCol="1" bandRow="1">
                <a:tableStyleId>{5C22544A-7EE6-4342-B048-85BDC9FD1C3A}</a:tableStyleId>
              </a:tblPr>
              <a:tblGrid>
                <a:gridCol w="8160589">
                  <a:extLst>
                    <a:ext uri="{9D8B030D-6E8A-4147-A177-3AD203B41FA5}">
                      <a16:colId xmlns:a16="http://schemas.microsoft.com/office/drawing/2014/main" val="275804422"/>
                    </a:ext>
                  </a:extLst>
                </a:gridCol>
              </a:tblGrid>
              <a:tr h="189223">
                <a:tc>
                  <a:txBody>
                    <a:bodyPr/>
                    <a:lstStyle/>
                    <a:p>
                      <a:pPr marL="0" marR="0" algn="ctr">
                        <a:lnSpc>
                          <a:spcPct val="120000"/>
                        </a:lnSpc>
                        <a:spcBef>
                          <a:spcPts val="900"/>
                        </a:spcBef>
                        <a:spcAft>
                          <a:spcPts val="900"/>
                        </a:spcAft>
                      </a:pPr>
                      <a:r>
                        <a:rPr lang="en-US" sz="1500" dirty="0">
                          <a:solidFill>
                            <a:schemeClr val="bg1"/>
                          </a:solidFill>
                          <a:effectLst/>
                        </a:rPr>
                        <a:t>WILL I CUT</a:t>
                      </a:r>
                      <a:r>
                        <a:rPr lang="en-US" sz="1500" spc="-5" dirty="0">
                          <a:solidFill>
                            <a:schemeClr val="bg1"/>
                          </a:solidFill>
                          <a:effectLst/>
                        </a:rPr>
                        <a:t> DOWN</a:t>
                      </a:r>
                      <a:r>
                        <a:rPr lang="en-US" sz="1500" spc="5" dirty="0">
                          <a:solidFill>
                            <a:schemeClr val="bg1"/>
                          </a:solidFill>
                          <a:effectLst/>
                        </a:rPr>
                        <a:t> </a:t>
                      </a:r>
                      <a:r>
                        <a:rPr lang="en-US" sz="1500" dirty="0">
                          <a:solidFill>
                            <a:schemeClr val="bg1"/>
                          </a:solidFill>
                          <a:effectLst/>
                        </a:rPr>
                        <a:t>–</a:t>
                      </a:r>
                      <a:r>
                        <a:rPr lang="en-US" sz="1500" spc="-5" dirty="0">
                          <a:solidFill>
                            <a:schemeClr val="bg1"/>
                          </a:solidFill>
                          <a:effectLst/>
                        </a:rPr>
                        <a:t> </a:t>
                      </a:r>
                      <a:r>
                        <a:rPr lang="en-US" sz="1500" dirty="0">
                          <a:solidFill>
                            <a:schemeClr val="bg1"/>
                          </a:solidFill>
                          <a:effectLst/>
                        </a:rPr>
                        <a:t>OR WILL I</a:t>
                      </a:r>
                      <a:r>
                        <a:rPr lang="en-US" sz="1500" spc="-10" dirty="0">
                          <a:solidFill>
                            <a:schemeClr val="bg1"/>
                          </a:solidFill>
                          <a:effectLst/>
                        </a:rPr>
                        <a:t> </a:t>
                      </a:r>
                      <a:r>
                        <a:rPr lang="en-US" sz="1500" dirty="0">
                          <a:solidFill>
                            <a:schemeClr val="bg1"/>
                          </a:solidFill>
                          <a:effectLst/>
                        </a:rPr>
                        <a:t>STOP MY</a:t>
                      </a:r>
                      <a:r>
                        <a:rPr lang="en-US" sz="1500" spc="-20" dirty="0">
                          <a:solidFill>
                            <a:schemeClr val="bg1"/>
                          </a:solidFill>
                          <a:effectLst/>
                        </a:rPr>
                        <a:t> </a:t>
                      </a:r>
                      <a:r>
                        <a:rPr lang="en-US" sz="1500" dirty="0">
                          <a:solidFill>
                            <a:schemeClr val="bg1"/>
                          </a:solidFill>
                          <a:effectLst/>
                        </a:rPr>
                        <a:t>SUBSTANCE USE?</a:t>
                      </a:r>
                      <a:endParaRPr lang="en-US" sz="1500" dirty="0">
                        <a:solidFill>
                          <a:schemeClr val="bg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9991492"/>
                  </a:ext>
                </a:extLst>
              </a:tr>
              <a:tr h="3166175">
                <a:tc>
                  <a:txBody>
                    <a:bodyPr/>
                    <a:lstStyle/>
                    <a:p>
                      <a:pPr marL="0" marR="0">
                        <a:lnSpc>
                          <a:spcPct val="120000"/>
                        </a:lnSpc>
                        <a:spcBef>
                          <a:spcPts val="1200"/>
                        </a:spcBef>
                        <a:spcAft>
                          <a:spcPts val="1200"/>
                        </a:spcAft>
                      </a:pPr>
                      <a:r>
                        <a:rPr lang="en-US" sz="1500" dirty="0">
                          <a:solidFill>
                            <a:schemeClr val="tx1"/>
                          </a:solidFill>
                          <a:effectLst/>
                        </a:rPr>
                        <a:t>Now that you have decided to make a change to your use of substances, your next decision is whether you will use alcohol/drugs less or stop using substances altogether.</a:t>
                      </a:r>
                    </a:p>
                    <a:p>
                      <a:pPr marL="0" marR="0">
                        <a:lnSpc>
                          <a:spcPct val="120000"/>
                        </a:lnSpc>
                        <a:spcBef>
                          <a:spcPts val="0"/>
                        </a:spcBef>
                        <a:spcAft>
                          <a:spcPts val="1200"/>
                        </a:spcAft>
                      </a:pPr>
                      <a:r>
                        <a:rPr lang="en-US" sz="1500" dirty="0">
                          <a:solidFill>
                            <a:schemeClr val="tx1"/>
                          </a:solidFill>
                          <a:effectLst/>
                        </a:rPr>
                        <a:t>To help you make up your mind, think about these questions:</a:t>
                      </a:r>
                    </a:p>
                    <a:p>
                      <a:pPr marL="342900" marR="0" lvl="0" indent="-342900">
                        <a:lnSpc>
                          <a:spcPct val="120000"/>
                        </a:lnSpc>
                        <a:spcBef>
                          <a:spcPts val="0"/>
                        </a:spcBef>
                        <a:spcAft>
                          <a:spcPts val="300"/>
                        </a:spcAft>
                        <a:buClr>
                          <a:srgbClr val="1C2F5C"/>
                        </a:buClr>
                        <a:buSzPts val="800"/>
                        <a:buFont typeface="Times New Roman" panose="02020603050405020304" pitchFamily="18" charset="0"/>
                        <a:buChar char="►"/>
                      </a:pPr>
                      <a:r>
                        <a:rPr lang="en-US" sz="1500" b="0" dirty="0">
                          <a:solidFill>
                            <a:schemeClr val="tx1"/>
                          </a:solidFill>
                          <a:effectLst/>
                        </a:rPr>
                        <a:t>Do you have any health or psychological problems that might be made worse by your substance use? - Your provider can advise you.</a:t>
                      </a:r>
                    </a:p>
                    <a:p>
                      <a:pPr marL="342900" marR="0" lvl="0" indent="-342900">
                        <a:lnSpc>
                          <a:spcPct val="120000"/>
                        </a:lnSpc>
                        <a:spcBef>
                          <a:spcPts val="0"/>
                        </a:spcBef>
                        <a:spcAft>
                          <a:spcPts val="300"/>
                        </a:spcAft>
                        <a:buClr>
                          <a:srgbClr val="1C2F5C"/>
                        </a:buClr>
                        <a:buSzPts val="800"/>
                        <a:buFont typeface="Times New Roman" panose="02020603050405020304" pitchFamily="18" charset="0"/>
                        <a:buChar char="►"/>
                      </a:pPr>
                      <a:r>
                        <a:rPr lang="en-US" sz="1500" b="0" dirty="0">
                          <a:solidFill>
                            <a:schemeClr val="tx1"/>
                          </a:solidFill>
                          <a:effectLst/>
                        </a:rPr>
                        <a:t>Do you experience withdrawal symptoms when you stop drinking or using drugs? If so, stopping use entirely is probably the best goal for you. - Your provider can help you manage the withdrawal symptoms.</a:t>
                      </a:r>
                    </a:p>
                    <a:p>
                      <a:pPr marL="342900" marR="0" lvl="0" indent="-342900">
                        <a:lnSpc>
                          <a:spcPct val="120000"/>
                        </a:lnSpc>
                        <a:spcBef>
                          <a:spcPts val="0"/>
                        </a:spcBef>
                        <a:spcAft>
                          <a:spcPts val="300"/>
                        </a:spcAft>
                        <a:buClr>
                          <a:srgbClr val="1C2F5C"/>
                        </a:buClr>
                        <a:buSzPts val="800"/>
                        <a:buFont typeface="Times New Roman" panose="02020603050405020304" pitchFamily="18" charset="0"/>
                        <a:buChar char="►"/>
                      </a:pPr>
                      <a:r>
                        <a:rPr lang="en-US" sz="1500" b="0" dirty="0">
                          <a:solidFill>
                            <a:schemeClr val="tx1"/>
                          </a:solidFill>
                          <a:effectLst/>
                        </a:rPr>
                        <a:t>Do you have any problems at school as a result of your substance use?</a:t>
                      </a:r>
                    </a:p>
                    <a:p>
                      <a:pPr marL="342900" marR="0" lvl="0" indent="-342900">
                        <a:lnSpc>
                          <a:spcPct val="120000"/>
                        </a:lnSpc>
                        <a:spcBef>
                          <a:spcPts val="0"/>
                        </a:spcBef>
                        <a:spcAft>
                          <a:spcPts val="300"/>
                        </a:spcAft>
                        <a:buClr>
                          <a:srgbClr val="1C2F5C"/>
                        </a:buClr>
                        <a:buSzPts val="800"/>
                        <a:buFont typeface="Times New Roman" panose="02020603050405020304" pitchFamily="18" charset="0"/>
                        <a:buChar char="►"/>
                      </a:pPr>
                      <a:r>
                        <a:rPr lang="en-US" sz="1500" b="0" dirty="0">
                          <a:solidFill>
                            <a:schemeClr val="tx1"/>
                          </a:solidFill>
                          <a:effectLst/>
                        </a:rPr>
                        <a:t>Do you have any legal or financial problems as a result of your substance use?</a:t>
                      </a:r>
                    </a:p>
                    <a:p>
                      <a:pPr marL="342900" marR="0" lvl="0" indent="-342900">
                        <a:lnSpc>
                          <a:spcPct val="120000"/>
                        </a:lnSpc>
                        <a:spcBef>
                          <a:spcPts val="0"/>
                        </a:spcBef>
                        <a:spcAft>
                          <a:spcPts val="300"/>
                        </a:spcAft>
                        <a:buClr>
                          <a:srgbClr val="1C2F5C"/>
                        </a:buClr>
                        <a:buSzPts val="800"/>
                        <a:buFont typeface="Times New Roman" panose="02020603050405020304" pitchFamily="18" charset="0"/>
                        <a:buChar char="►"/>
                      </a:pPr>
                      <a:r>
                        <a:rPr lang="en-US" sz="1500" b="0" dirty="0">
                          <a:solidFill>
                            <a:schemeClr val="tx1"/>
                          </a:solidFill>
                          <a:effectLst/>
                        </a:rPr>
                        <a:t>Do you have any relationship or family problems because of your substance use?</a:t>
                      </a:r>
                    </a:p>
                    <a:p>
                      <a:pPr marL="0" marR="0">
                        <a:lnSpc>
                          <a:spcPct val="120000"/>
                        </a:lnSpc>
                        <a:spcBef>
                          <a:spcPts val="1200"/>
                        </a:spcBef>
                        <a:spcAft>
                          <a:spcPts val="1200"/>
                        </a:spcAft>
                      </a:pPr>
                      <a:r>
                        <a:rPr lang="en-US" sz="1500" dirty="0">
                          <a:solidFill>
                            <a:schemeClr val="tx1"/>
                          </a:solidFill>
                          <a:effectLst/>
                        </a:rPr>
                        <a:t>Have you solved substance use problems before by stopping completely? – Then, this might be your best way now.</a:t>
                      </a:r>
                      <a:endParaRPr lang="en-US" sz="1500"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668098510"/>
                  </a:ext>
                </a:extLst>
              </a:tr>
            </a:tbl>
          </a:graphicData>
        </a:graphic>
      </p:graphicFrame>
      <p:sp>
        <p:nvSpPr>
          <p:cNvPr id="21" name="Text Placeholder 1">
            <a:extLst>
              <a:ext uri="{FF2B5EF4-FFF2-40B4-BE49-F238E27FC236}">
                <a16:creationId xmlns:a16="http://schemas.microsoft.com/office/drawing/2014/main" id="{F027D367-0622-8947-9EAA-01B222C71C01}"/>
              </a:ext>
            </a:extLst>
          </p:cNvPr>
          <p:cNvSpPr>
            <a:spLocks noGrp="1"/>
          </p:cNvSpPr>
          <p:nvPr>
            <p:ph type="body" sz="quarter" idx="14"/>
          </p:nvPr>
        </p:nvSpPr>
        <p:spPr>
          <a:xfrm>
            <a:off x="671395" y="505006"/>
            <a:ext cx="8506471" cy="628650"/>
          </a:xfrm>
        </p:spPr>
        <p:txBody>
          <a:bodyPr/>
          <a:lstStyle/>
          <a:p>
            <a:pPr marL="15875" indent="-15875"/>
            <a:r>
              <a:rPr lang="en-US" dirty="0"/>
              <a:t>Negotiate Action Plan: </a:t>
            </a:r>
            <a:br>
              <a:rPr lang="en-US" dirty="0"/>
            </a:br>
            <a:r>
              <a:rPr lang="en-US" dirty="0"/>
              <a:t>Exercises for Creating Action Plan (cont.)</a:t>
            </a:r>
          </a:p>
        </p:txBody>
      </p:sp>
    </p:spTree>
    <p:extLst>
      <p:ext uri="{BB962C8B-B14F-4D97-AF65-F5344CB8AC3E}">
        <p14:creationId xmlns:p14="http://schemas.microsoft.com/office/powerpoint/2010/main" val="8483645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3BB9A2E-30C7-484D-8853-FE7254AEB018}"/>
              </a:ext>
            </a:extLst>
          </p:cNvPr>
          <p:cNvGraphicFramePr>
            <a:graphicFrameLocks noGrp="1"/>
          </p:cNvGraphicFramePr>
          <p:nvPr>
            <p:extLst>
              <p:ext uri="{D42A27DB-BD31-4B8C-83A1-F6EECF244321}">
                <p14:modId xmlns:p14="http://schemas.microsoft.com/office/powerpoint/2010/main" val="275661231"/>
              </p:ext>
            </p:extLst>
          </p:nvPr>
        </p:nvGraphicFramePr>
        <p:xfrm>
          <a:off x="3195426" y="1846053"/>
          <a:ext cx="7794624" cy="4688709"/>
        </p:xfrm>
        <a:graphic>
          <a:graphicData uri="http://schemas.openxmlformats.org/drawingml/2006/table">
            <a:tbl>
              <a:tblPr firstRow="1" firstCol="1" lastRow="1" lastCol="1" bandRow="1" bandCol="1"/>
              <a:tblGrid>
                <a:gridCol w="3853186">
                  <a:extLst>
                    <a:ext uri="{9D8B030D-6E8A-4147-A177-3AD203B41FA5}">
                      <a16:colId xmlns:a16="http://schemas.microsoft.com/office/drawing/2014/main" val="3309923306"/>
                    </a:ext>
                  </a:extLst>
                </a:gridCol>
                <a:gridCol w="3941438">
                  <a:extLst>
                    <a:ext uri="{9D8B030D-6E8A-4147-A177-3AD203B41FA5}">
                      <a16:colId xmlns:a16="http://schemas.microsoft.com/office/drawing/2014/main" val="714366472"/>
                    </a:ext>
                  </a:extLst>
                </a:gridCol>
              </a:tblGrid>
              <a:tr h="259191">
                <a:tc gridSpan="2">
                  <a:txBody>
                    <a:bodyPr/>
                    <a:lstStyle/>
                    <a:p>
                      <a:pPr marL="67945" marR="0">
                        <a:spcBef>
                          <a:spcPts val="570"/>
                        </a:spcBef>
                        <a:spcAft>
                          <a:spcPts val="0"/>
                        </a:spcAft>
                      </a:pPr>
                      <a:r>
                        <a:rPr lang="en-US" sz="1600" b="1" spc="-5" dirty="0">
                          <a:effectLst/>
                          <a:latin typeface="Arial" panose="020B0604020202020204" pitchFamily="34" charset="0"/>
                          <a:ea typeface="Cambria" panose="02040503050406030204" pitchFamily="18" charset="0"/>
                          <a:cs typeface="Times New Roman" panose="02020603050405020304" pitchFamily="18" charset="0"/>
                        </a:rPr>
                        <a:t>The</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changes</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I</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want</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to</a:t>
                      </a:r>
                      <a:r>
                        <a:rPr lang="en-US" sz="1600" b="1" spc="-2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make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are: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hMerge="1">
                  <a:txBody>
                    <a:bodyPr/>
                    <a:lstStyle/>
                    <a:p>
                      <a:endParaRPr lang="en-US"/>
                    </a:p>
                  </a:txBody>
                  <a:tcPr/>
                </a:tc>
                <a:extLst>
                  <a:ext uri="{0D108BD9-81ED-4DB2-BD59-A6C34878D82A}">
                    <a16:rowId xmlns:a16="http://schemas.microsoft.com/office/drawing/2014/main" val="50210628"/>
                  </a:ext>
                </a:extLst>
              </a:tr>
              <a:tr h="518382">
                <a:tc gridSpan="2">
                  <a:txBody>
                    <a:bodyPr/>
                    <a:lstStyle/>
                    <a:p>
                      <a:pPr marL="0" marR="0">
                        <a:spcBef>
                          <a:spcPts val="0"/>
                        </a:spcBef>
                        <a:spcAft>
                          <a:spcPts val="0"/>
                        </a:spcAft>
                      </a:pPr>
                      <a:r>
                        <a:rPr lang="en-US" sz="1600" dirty="0">
                          <a:effectLst/>
                          <a:latin typeface="Times New Roman" panose="02020603050405020304" pitchFamily="18" charset="0"/>
                          <a:ea typeface="Cambria" panose="02040503050406030204" pitchFamily="18" charset="0"/>
                        </a:rPr>
                        <a:t> </a:t>
                      </a:r>
                    </a:p>
                    <a:p>
                      <a:pPr marL="0" marR="0">
                        <a:spcBef>
                          <a:spcPts val="0"/>
                        </a:spcBef>
                        <a:spcAft>
                          <a:spcPts val="0"/>
                        </a:spcAft>
                      </a:pPr>
                      <a:r>
                        <a:rPr lang="en-US" sz="1600" dirty="0">
                          <a:effectLst/>
                          <a:latin typeface="Times New Roman" panose="02020603050405020304" pitchFamily="18" charset="0"/>
                          <a:ea typeface="Cambria" panose="02040503050406030204" pitchFamily="18" charset="0"/>
                        </a:rPr>
                        <a:t> </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55697808"/>
                  </a:ext>
                </a:extLst>
              </a:tr>
              <a:tr h="259191">
                <a:tc gridSpan="2">
                  <a:txBody>
                    <a:bodyPr/>
                    <a:lstStyle/>
                    <a:p>
                      <a:pPr marL="67945" marR="0">
                        <a:spcBef>
                          <a:spcPts val="565"/>
                        </a:spcBef>
                        <a:spcAft>
                          <a:spcPts val="0"/>
                        </a:spcAft>
                      </a:pP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The</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most</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important reasons</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why</a:t>
                      </a:r>
                      <a:r>
                        <a:rPr lang="en-US" sz="1600" b="1" spc="-2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I</a:t>
                      </a:r>
                      <a:r>
                        <a:rPr lang="en-US" sz="1600" b="1" spc="-1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want</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to</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make</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this</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change</a:t>
                      </a:r>
                      <a:r>
                        <a:rPr lang="en-US" sz="1600" b="1" spc="-1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are: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796001774"/>
                  </a:ext>
                </a:extLst>
              </a:tr>
              <a:tr h="259191">
                <a:tc gridSpan="2">
                  <a:txBody>
                    <a:bodyPr/>
                    <a:lstStyle/>
                    <a:p>
                      <a:pPr marL="0" marR="0">
                        <a:spcBef>
                          <a:spcPts val="0"/>
                        </a:spcBef>
                        <a:spcAft>
                          <a:spcPts val="0"/>
                        </a:spcAft>
                      </a:pPr>
                      <a:r>
                        <a:rPr lang="en-US" sz="1600" dirty="0">
                          <a:effectLst/>
                          <a:latin typeface="Times New Roman" panose="02020603050405020304" pitchFamily="18" charset="0"/>
                          <a:ea typeface="Cambria" panose="02040503050406030204" pitchFamily="18" charset="0"/>
                        </a:rPr>
                        <a:t> </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41238006"/>
                  </a:ext>
                </a:extLst>
              </a:tr>
              <a:tr h="259191">
                <a:tc gridSpan="2">
                  <a:txBody>
                    <a:bodyPr/>
                    <a:lstStyle/>
                    <a:p>
                      <a:pPr marL="67945" marR="0">
                        <a:spcBef>
                          <a:spcPts val="570"/>
                        </a:spcBef>
                        <a:spcAft>
                          <a:spcPts val="0"/>
                        </a:spcAft>
                      </a:pP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My</a:t>
                      </a:r>
                      <a:r>
                        <a:rPr lang="en-US" sz="1600" b="1" spc="-2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main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goals</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for myself</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in</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making</a:t>
                      </a:r>
                      <a:r>
                        <a:rPr lang="en-US" sz="1600" b="1" spc="-1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this</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change</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are: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hMerge="1">
                  <a:txBody>
                    <a:bodyPr/>
                    <a:lstStyle/>
                    <a:p>
                      <a:endParaRPr lang="en-US"/>
                    </a:p>
                  </a:txBody>
                  <a:tcPr/>
                </a:tc>
                <a:extLst>
                  <a:ext uri="{0D108BD9-81ED-4DB2-BD59-A6C34878D82A}">
                    <a16:rowId xmlns:a16="http://schemas.microsoft.com/office/drawing/2014/main" val="140032921"/>
                  </a:ext>
                </a:extLst>
              </a:tr>
              <a:tr h="259191">
                <a:tc gridSpan="2">
                  <a:txBody>
                    <a:bodyPr/>
                    <a:lstStyle/>
                    <a:p>
                      <a:pPr marL="0" marR="0">
                        <a:spcBef>
                          <a:spcPts val="0"/>
                        </a:spcBef>
                        <a:spcAft>
                          <a:spcPts val="0"/>
                        </a:spcAft>
                      </a:pPr>
                      <a:r>
                        <a:rPr lang="en-US" sz="1600">
                          <a:effectLst/>
                          <a:latin typeface="Times New Roman" panose="02020603050405020304" pitchFamily="18" charset="0"/>
                          <a:ea typeface="Cambria" panose="02040503050406030204" pitchFamily="18" charset="0"/>
                        </a:rPr>
                        <a:t> </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08497078"/>
                  </a:ext>
                </a:extLst>
              </a:tr>
              <a:tr h="259191">
                <a:tc gridSpan="2">
                  <a:txBody>
                    <a:bodyPr/>
                    <a:lstStyle/>
                    <a:p>
                      <a:pPr marL="67945" marR="0">
                        <a:spcBef>
                          <a:spcPts val="565"/>
                        </a:spcBef>
                        <a:spcAft>
                          <a:spcPts val="0"/>
                        </a:spcAft>
                      </a:pP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I</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plan</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to do</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these</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things</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in</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order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to</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accomplish</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my</a:t>
                      </a:r>
                      <a:r>
                        <a:rPr lang="en-US" sz="1600" b="1" spc="-2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goals:</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hMerge="1">
                  <a:txBody>
                    <a:bodyPr/>
                    <a:lstStyle/>
                    <a:p>
                      <a:endParaRPr lang="en-US"/>
                    </a:p>
                  </a:txBody>
                  <a:tcPr/>
                </a:tc>
                <a:extLst>
                  <a:ext uri="{0D108BD9-81ED-4DB2-BD59-A6C34878D82A}">
                    <a16:rowId xmlns:a16="http://schemas.microsoft.com/office/drawing/2014/main" val="276627669"/>
                  </a:ext>
                </a:extLst>
              </a:tr>
              <a:tr h="259191">
                <a:tc>
                  <a:txBody>
                    <a:bodyPr/>
                    <a:lstStyle/>
                    <a:p>
                      <a:pPr marL="1135380" marR="0">
                        <a:spcBef>
                          <a:spcPts val="570"/>
                        </a:spcBef>
                        <a:spcAft>
                          <a:spcPts val="0"/>
                        </a:spcAft>
                      </a:pPr>
                      <a:r>
                        <a:rPr lang="en-US" sz="1600" i="1" spc="-5">
                          <a:solidFill>
                            <a:srgbClr val="000000"/>
                          </a:solidFill>
                          <a:effectLst/>
                          <a:latin typeface="Arial" panose="020B0604020202020204" pitchFamily="34" charset="0"/>
                          <a:ea typeface="Cambria" panose="02040503050406030204" pitchFamily="18" charset="0"/>
                          <a:cs typeface="Times New Roman" panose="02020603050405020304" pitchFamily="18" charset="0"/>
                        </a:rPr>
                        <a:t>Specific</a:t>
                      </a:r>
                      <a:r>
                        <a:rPr lang="en-US" sz="1600" i="1" spc="5">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i="1" spc="-5">
                          <a:solidFill>
                            <a:srgbClr val="000000"/>
                          </a:solidFill>
                          <a:effectLst/>
                          <a:latin typeface="Arial" panose="020B0604020202020204" pitchFamily="34" charset="0"/>
                          <a:ea typeface="Cambria" panose="02040503050406030204" pitchFamily="18" charset="0"/>
                          <a:cs typeface="Times New Roman" panose="02020603050405020304" pitchFamily="18" charset="0"/>
                        </a:rPr>
                        <a:t>action:</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563880" algn="ctr">
                        <a:spcBef>
                          <a:spcPts val="570"/>
                        </a:spcBef>
                        <a:spcAft>
                          <a:spcPts val="0"/>
                        </a:spcAft>
                      </a:pPr>
                      <a:r>
                        <a:rPr lang="en-US" sz="1600" i="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When:</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372237406"/>
                  </a:ext>
                </a:extLst>
              </a:tr>
              <a:tr h="259191">
                <a:tc gridSpan="2">
                  <a:txBody>
                    <a:bodyPr/>
                    <a:lstStyle/>
                    <a:p>
                      <a:pPr marL="0" marR="0">
                        <a:spcBef>
                          <a:spcPts val="0"/>
                        </a:spcBef>
                        <a:spcAft>
                          <a:spcPts val="0"/>
                        </a:spcAft>
                      </a:pPr>
                      <a:r>
                        <a:rPr lang="en-US" sz="1600" dirty="0">
                          <a:effectLst/>
                          <a:latin typeface="Times New Roman" panose="02020603050405020304" pitchFamily="18" charset="0"/>
                          <a:ea typeface="Cambria" panose="02040503050406030204" pitchFamily="18" charset="0"/>
                        </a:rPr>
                        <a:t> </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68553488"/>
                  </a:ext>
                </a:extLst>
              </a:tr>
              <a:tr h="259191">
                <a:tc gridSpan="2">
                  <a:txBody>
                    <a:bodyPr/>
                    <a:lstStyle/>
                    <a:p>
                      <a:pPr marL="67945" marR="0">
                        <a:spcBef>
                          <a:spcPts val="565"/>
                        </a:spcBef>
                        <a:spcAft>
                          <a:spcPts val="0"/>
                        </a:spcAft>
                      </a:pP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Other</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people</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could</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help</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me</a:t>
                      </a:r>
                      <a:r>
                        <a:rPr lang="en-US" sz="1600" b="1" spc="-2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with</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change</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in</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these</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ways:</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hMerge="1">
                  <a:txBody>
                    <a:bodyPr/>
                    <a:lstStyle/>
                    <a:p>
                      <a:endParaRPr lang="en-US"/>
                    </a:p>
                  </a:txBody>
                  <a:tcPr/>
                </a:tc>
                <a:extLst>
                  <a:ext uri="{0D108BD9-81ED-4DB2-BD59-A6C34878D82A}">
                    <a16:rowId xmlns:a16="http://schemas.microsoft.com/office/drawing/2014/main" val="3961893416"/>
                  </a:ext>
                </a:extLst>
              </a:tr>
              <a:tr h="259191">
                <a:tc>
                  <a:txBody>
                    <a:bodyPr/>
                    <a:lstStyle/>
                    <a:p>
                      <a:pPr marL="8255" marR="0" algn="ctr">
                        <a:spcBef>
                          <a:spcPts val="570"/>
                        </a:spcBef>
                        <a:spcAft>
                          <a:spcPts val="0"/>
                        </a:spcAft>
                      </a:pPr>
                      <a:r>
                        <a:rPr lang="en-US" sz="1600" i="1" spc="-5">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Person:</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1125220" marR="0">
                        <a:spcBef>
                          <a:spcPts val="570"/>
                        </a:spcBef>
                        <a:spcAft>
                          <a:spcPts val="0"/>
                        </a:spcAft>
                      </a:pPr>
                      <a:r>
                        <a:rPr lang="en-US" sz="1600" i="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Possible</a:t>
                      </a:r>
                      <a:r>
                        <a:rPr lang="en-US" sz="1600" i="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ways</a:t>
                      </a:r>
                      <a:r>
                        <a:rPr lang="en-US" sz="1600" i="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i="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to</a:t>
                      </a:r>
                      <a:r>
                        <a:rPr lang="en-US" sz="1600" i="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i="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help:</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96995742"/>
                  </a:ext>
                </a:extLst>
              </a:tr>
              <a:tr h="259191">
                <a:tc gridSpan="2">
                  <a:txBody>
                    <a:bodyPr/>
                    <a:lstStyle/>
                    <a:p>
                      <a:pPr marL="0" marR="0">
                        <a:spcBef>
                          <a:spcPts val="0"/>
                        </a:spcBef>
                        <a:spcAft>
                          <a:spcPts val="0"/>
                        </a:spcAft>
                      </a:pPr>
                      <a:r>
                        <a:rPr lang="en-US" sz="1600">
                          <a:effectLst/>
                          <a:latin typeface="Times New Roman" panose="02020603050405020304" pitchFamily="18" charset="0"/>
                          <a:ea typeface="Cambria" panose="02040503050406030204" pitchFamily="18" charset="0"/>
                        </a:rPr>
                        <a:t> </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52530162"/>
                  </a:ext>
                </a:extLst>
              </a:tr>
              <a:tr h="282462">
                <a:tc gridSpan="2">
                  <a:txBody>
                    <a:bodyPr/>
                    <a:lstStyle/>
                    <a:p>
                      <a:pPr marL="67945" marR="0">
                        <a:spcBef>
                          <a:spcPts val="570"/>
                        </a:spcBef>
                        <a:spcAft>
                          <a:spcPts val="0"/>
                        </a:spcAft>
                      </a:pP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These</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are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some</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possible</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obstacles</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to</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change, and</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how</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I</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could</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handle</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them:</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hMerge="1">
                  <a:txBody>
                    <a:bodyPr/>
                    <a:lstStyle/>
                    <a:p>
                      <a:endParaRPr lang="en-US"/>
                    </a:p>
                  </a:txBody>
                  <a:tcPr/>
                </a:tc>
                <a:extLst>
                  <a:ext uri="{0D108BD9-81ED-4DB2-BD59-A6C34878D82A}">
                    <a16:rowId xmlns:a16="http://schemas.microsoft.com/office/drawing/2014/main" val="3006645336"/>
                  </a:ext>
                </a:extLst>
              </a:tr>
              <a:tr h="259191">
                <a:tc>
                  <a:txBody>
                    <a:bodyPr/>
                    <a:lstStyle/>
                    <a:p>
                      <a:pPr marL="631190" marR="0">
                        <a:spcBef>
                          <a:spcPts val="570"/>
                        </a:spcBef>
                        <a:spcAft>
                          <a:spcPts val="0"/>
                        </a:spcAft>
                      </a:pPr>
                      <a:r>
                        <a:rPr lang="en-US" sz="1600" i="1" spc="-5">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Possible</a:t>
                      </a:r>
                      <a:r>
                        <a:rPr lang="en-US" sz="1600" i="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i="1" spc="-5">
                          <a:solidFill>
                            <a:srgbClr val="000000"/>
                          </a:solidFill>
                          <a:effectLst/>
                          <a:latin typeface="Arial" panose="020B0604020202020204" pitchFamily="34" charset="0"/>
                          <a:ea typeface="Cambria" panose="02040503050406030204" pitchFamily="18" charset="0"/>
                          <a:cs typeface="Times New Roman" panose="02020603050405020304" pitchFamily="18" charset="0"/>
                        </a:rPr>
                        <a:t>obstacle</a:t>
                      </a:r>
                      <a:r>
                        <a:rPr lang="en-US" sz="1600" i="1" spc="-1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i="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to </a:t>
                      </a:r>
                      <a:r>
                        <a:rPr lang="en-US" sz="1600" i="1" spc="-5">
                          <a:solidFill>
                            <a:srgbClr val="000000"/>
                          </a:solidFill>
                          <a:effectLst/>
                          <a:latin typeface="Arial" panose="020B0604020202020204" pitchFamily="34" charset="0"/>
                          <a:ea typeface="Cambria" panose="02040503050406030204" pitchFamily="18" charset="0"/>
                          <a:cs typeface="Times New Roman" panose="02020603050405020304" pitchFamily="18" charset="0"/>
                        </a:rPr>
                        <a:t>change:</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1125220" marR="0">
                        <a:spcBef>
                          <a:spcPts val="570"/>
                        </a:spcBef>
                        <a:spcAft>
                          <a:spcPts val="0"/>
                        </a:spcAft>
                      </a:pPr>
                      <a:r>
                        <a:rPr lang="en-US" sz="1600" i="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How </a:t>
                      </a:r>
                      <a:r>
                        <a:rPr lang="en-US" sz="1600" i="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to</a:t>
                      </a:r>
                      <a:r>
                        <a:rPr lang="en-US" sz="1600" i="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i="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respond:</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951568239"/>
                  </a:ext>
                </a:extLst>
              </a:tr>
              <a:tr h="259191">
                <a:tc gridSpan="2">
                  <a:txBody>
                    <a:bodyPr/>
                    <a:lstStyle/>
                    <a:p>
                      <a:pPr marL="0" marR="0">
                        <a:spcBef>
                          <a:spcPts val="0"/>
                        </a:spcBef>
                        <a:spcAft>
                          <a:spcPts val="0"/>
                        </a:spcAft>
                      </a:pPr>
                      <a:r>
                        <a:rPr lang="en-US" sz="1600">
                          <a:effectLst/>
                          <a:latin typeface="Times New Roman" panose="02020603050405020304" pitchFamily="18" charset="0"/>
                          <a:ea typeface="Cambria" panose="02040503050406030204" pitchFamily="18" charset="0"/>
                        </a:rPr>
                        <a:t> </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64540464"/>
                  </a:ext>
                </a:extLst>
              </a:tr>
              <a:tr h="259191">
                <a:tc gridSpan="2">
                  <a:txBody>
                    <a:bodyPr/>
                    <a:lstStyle/>
                    <a:p>
                      <a:pPr marL="67945" marR="0">
                        <a:spcBef>
                          <a:spcPts val="570"/>
                        </a:spcBef>
                        <a:spcAft>
                          <a:spcPts val="0"/>
                        </a:spcAft>
                      </a:pP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I</a:t>
                      </a:r>
                      <a:r>
                        <a:rPr lang="en-US" sz="1600" b="1" spc="-1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will</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know</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that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my</a:t>
                      </a:r>
                      <a:r>
                        <a:rPr lang="en-US" sz="1600" b="1" spc="-2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plan is</a:t>
                      </a:r>
                      <a:r>
                        <a:rPr lang="en-US" sz="1600" b="1" spc="-2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working</a:t>
                      </a:r>
                      <a:r>
                        <a:rPr lang="en-US" sz="1600" b="1" spc="-2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when</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I</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see</a:t>
                      </a:r>
                      <a:r>
                        <a:rPr lang="en-US" sz="16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these</a:t>
                      </a:r>
                      <a:r>
                        <a:rPr lang="en-US" sz="1600" b="1" spc="-1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results:</a:t>
                      </a:r>
                      <a:endParaRPr lang="en-US" sz="1600" b="1" spc="-5"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hMerge="1">
                  <a:txBody>
                    <a:bodyPr/>
                    <a:lstStyle/>
                    <a:p>
                      <a:endParaRPr lang="en-US"/>
                    </a:p>
                  </a:txBody>
                  <a:tcPr/>
                </a:tc>
                <a:extLst>
                  <a:ext uri="{0D108BD9-81ED-4DB2-BD59-A6C34878D82A}">
                    <a16:rowId xmlns:a16="http://schemas.microsoft.com/office/drawing/2014/main" val="2863884986"/>
                  </a:ext>
                </a:extLst>
              </a:tr>
              <a:tr h="259191">
                <a:tc gridSpan="2">
                  <a:txBody>
                    <a:bodyPr/>
                    <a:lstStyle/>
                    <a:p>
                      <a:pPr marL="67945" marR="0">
                        <a:spcBef>
                          <a:spcPts val="570"/>
                        </a:spcBef>
                        <a:spcAft>
                          <a:spcPts val="0"/>
                        </a:spcAf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31272862"/>
                  </a:ext>
                </a:extLst>
              </a:tr>
            </a:tbl>
          </a:graphicData>
        </a:graphic>
      </p:graphicFrame>
      <p:sp>
        <p:nvSpPr>
          <p:cNvPr id="6" name="Content Placeholder 2">
            <a:extLst>
              <a:ext uri="{FF2B5EF4-FFF2-40B4-BE49-F238E27FC236}">
                <a16:creationId xmlns:a16="http://schemas.microsoft.com/office/drawing/2014/main" id="{6FF13DE5-D478-7447-87D5-5BD500693E65}"/>
              </a:ext>
            </a:extLst>
          </p:cNvPr>
          <p:cNvSpPr txBox="1">
            <a:spLocks/>
          </p:cNvSpPr>
          <p:nvPr/>
        </p:nvSpPr>
        <p:spPr>
          <a:xfrm>
            <a:off x="596635" y="3144390"/>
            <a:ext cx="2606642" cy="1403572"/>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3200" b="1" i="1" dirty="0">
                <a:solidFill>
                  <a:srgbClr val="EC722F"/>
                </a:solidFill>
              </a:rPr>
              <a:t>Change Plan Worksheet</a:t>
            </a:r>
            <a:endParaRPr lang="en-US" sz="3200" b="1" dirty="0">
              <a:solidFill>
                <a:srgbClr val="EC722F"/>
              </a:solidFill>
            </a:endParaRPr>
          </a:p>
        </p:txBody>
      </p:sp>
      <p:sp>
        <p:nvSpPr>
          <p:cNvPr id="9" name="Text Placeholder 1">
            <a:extLst>
              <a:ext uri="{FF2B5EF4-FFF2-40B4-BE49-F238E27FC236}">
                <a16:creationId xmlns:a16="http://schemas.microsoft.com/office/drawing/2014/main" id="{1286500E-76BE-EA4B-911D-F66F760E6E84}"/>
              </a:ext>
            </a:extLst>
          </p:cNvPr>
          <p:cNvSpPr>
            <a:spLocks noGrp="1"/>
          </p:cNvSpPr>
          <p:nvPr>
            <p:ph type="body" sz="quarter" idx="14"/>
          </p:nvPr>
        </p:nvSpPr>
        <p:spPr>
          <a:xfrm>
            <a:off x="671396" y="505006"/>
            <a:ext cx="8521242" cy="628650"/>
          </a:xfrm>
        </p:spPr>
        <p:txBody>
          <a:bodyPr/>
          <a:lstStyle/>
          <a:p>
            <a:pPr marL="15875" indent="-15875"/>
            <a:r>
              <a:rPr lang="en-US" dirty="0"/>
              <a:t>Negotiate Action Plan: </a:t>
            </a:r>
            <a:br>
              <a:rPr lang="en-US" dirty="0"/>
            </a:br>
            <a:r>
              <a:rPr lang="en-US" dirty="0"/>
              <a:t>Exercises for Creating Action Plan (cont.)</a:t>
            </a:r>
          </a:p>
        </p:txBody>
      </p:sp>
    </p:spTree>
    <p:extLst>
      <p:ext uri="{BB962C8B-B14F-4D97-AF65-F5344CB8AC3E}">
        <p14:creationId xmlns:p14="http://schemas.microsoft.com/office/powerpoint/2010/main" val="37697685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429966" y="705973"/>
            <a:ext cx="9153727" cy="591244"/>
          </a:xfrm>
        </p:spPr>
        <p:txBody>
          <a:bodyPr/>
          <a:lstStyle/>
          <a:p>
            <a:r>
              <a:rPr lang="en-US" dirty="0"/>
              <a:t>Negotiate Action Plan: Write Down Action Plan</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1842518" y="1679069"/>
            <a:ext cx="8925744" cy="427225"/>
          </a:xfrm>
        </p:spPr>
        <p:txBody>
          <a:bodyPr/>
          <a:lstStyle/>
          <a:p>
            <a:pPr>
              <a:lnSpc>
                <a:spcPct val="100000"/>
              </a:lnSpc>
            </a:pPr>
            <a:r>
              <a:rPr lang="en-US" sz="2200" dirty="0">
                <a:cs typeface="Arial" charset="0"/>
              </a:rPr>
              <a:t>Write down the steps and ideas you discussed with the adolescent or young adult.</a:t>
            </a:r>
          </a:p>
        </p:txBody>
      </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743308" y="5426152"/>
            <a:ext cx="7712570" cy="991902"/>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“What are you willing to do for now to be healthy and safe? ...What else?”</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3288724" y="5455706"/>
            <a:ext cx="204920"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178949" y="2815953"/>
            <a:ext cx="8925743" cy="427225"/>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Have them write down their goals and next steps in their own words and handwriting.</a:t>
            </a:r>
          </a:p>
        </p:txBody>
      </p:sp>
      <p:sp>
        <p:nvSpPr>
          <p:cNvPr id="2" name="TextBox 1">
            <a:extLst>
              <a:ext uri="{FF2B5EF4-FFF2-40B4-BE49-F238E27FC236}">
                <a16:creationId xmlns:a16="http://schemas.microsoft.com/office/drawing/2014/main" id="{C74D10C9-7982-9144-B7BC-C123602A61F2}"/>
              </a:ext>
            </a:extLst>
          </p:cNvPr>
          <p:cNvSpPr txBox="1"/>
          <p:nvPr/>
        </p:nvSpPr>
        <p:spPr>
          <a:xfrm>
            <a:off x="2466143" y="3901078"/>
            <a:ext cx="8925743" cy="1107996"/>
          </a:xfrm>
          <a:prstGeom prst="rect">
            <a:avLst/>
          </a:prstGeom>
          <a:noFill/>
        </p:spPr>
        <p:txBody>
          <a:bodyPr wrap="square" rtlCol="0">
            <a:spAutoFit/>
          </a:bodyPr>
          <a:lstStyle/>
          <a:p>
            <a:r>
              <a:rPr lang="en-US" sz="2200" dirty="0"/>
              <a:t>This may carry more weight than the practitioner writing it for them and actively engages them in developing the action plan. For example: </a:t>
            </a:r>
          </a:p>
        </p:txBody>
      </p:sp>
    </p:spTree>
    <p:extLst>
      <p:ext uri="{BB962C8B-B14F-4D97-AF65-F5344CB8AC3E}">
        <p14:creationId xmlns:p14="http://schemas.microsoft.com/office/powerpoint/2010/main" val="42183257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2404970"/>
            <a:ext cx="10604450" cy="412835"/>
          </a:xfrm>
        </p:spPr>
        <p:txBody>
          <a:bodyPr/>
          <a:lstStyle/>
          <a:p>
            <a:pPr algn="l"/>
            <a:r>
              <a:rPr lang="en-US" altLang="ja-JP" sz="2400" u="sng" dirty="0">
                <a:ea typeface="ＭＳ Ｐゴシック"/>
                <a:cs typeface="Arial"/>
              </a:rPr>
              <a:t>Other examples:</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089" y="3461124"/>
            <a:ext cx="10149838" cy="819341"/>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“What is the most important goal?” </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10852402"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Negotiate Action Plan: Write Down Action Plan (cont.)</a:t>
            </a:r>
          </a:p>
        </p:txBody>
      </p:sp>
      <p:sp>
        <p:nvSpPr>
          <p:cNvPr id="10" name="Text Placeholder 3">
            <a:extLst>
              <a:ext uri="{FF2B5EF4-FFF2-40B4-BE49-F238E27FC236}">
                <a16:creationId xmlns:a16="http://schemas.microsoft.com/office/drawing/2014/main" id="{A60B29FF-A6FD-4D4E-8600-E1081E1DACDD}"/>
              </a:ext>
            </a:extLst>
          </p:cNvPr>
          <p:cNvSpPr txBox="1">
            <a:spLocks/>
          </p:cNvSpPr>
          <p:nvPr/>
        </p:nvSpPr>
        <p:spPr>
          <a:xfrm>
            <a:off x="1578762" y="4677352"/>
            <a:ext cx="9279232" cy="1282730"/>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“Those are great ideas! Is it okay for me to write down your plan, your own prescription for change, to keep with you as a reminder?”</a:t>
            </a:r>
          </a:p>
        </p:txBody>
      </p:sp>
    </p:spTree>
    <p:extLst>
      <p:ext uri="{BB962C8B-B14F-4D97-AF65-F5344CB8AC3E}">
        <p14:creationId xmlns:p14="http://schemas.microsoft.com/office/powerpoint/2010/main" val="21678346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F13DE5-D478-7447-87D5-5BD500693E65}"/>
              </a:ext>
            </a:extLst>
          </p:cNvPr>
          <p:cNvSpPr txBox="1">
            <a:spLocks/>
          </p:cNvSpPr>
          <p:nvPr/>
        </p:nvSpPr>
        <p:spPr>
          <a:xfrm>
            <a:off x="596635" y="3144390"/>
            <a:ext cx="2606642" cy="140357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3200" b="1" i="1" dirty="0">
                <a:solidFill>
                  <a:srgbClr val="EC722F"/>
                </a:solidFill>
              </a:rPr>
              <a:t>Prescription for Change</a:t>
            </a:r>
            <a:endParaRPr lang="en-US" sz="3200" b="1" dirty="0">
              <a:solidFill>
                <a:srgbClr val="EC722F"/>
              </a:solidFill>
            </a:endParaRPr>
          </a:p>
        </p:txBody>
      </p:sp>
      <p:sp>
        <p:nvSpPr>
          <p:cNvPr id="9" name="Text Placeholder 1">
            <a:extLst>
              <a:ext uri="{FF2B5EF4-FFF2-40B4-BE49-F238E27FC236}">
                <a16:creationId xmlns:a16="http://schemas.microsoft.com/office/drawing/2014/main" id="{1286500E-76BE-EA4B-911D-F66F760E6E84}"/>
              </a:ext>
            </a:extLst>
          </p:cNvPr>
          <p:cNvSpPr>
            <a:spLocks noGrp="1"/>
          </p:cNvSpPr>
          <p:nvPr>
            <p:ph type="body" sz="quarter" idx="14"/>
          </p:nvPr>
        </p:nvSpPr>
        <p:spPr>
          <a:xfrm>
            <a:off x="671396" y="505006"/>
            <a:ext cx="9423580" cy="628650"/>
          </a:xfrm>
        </p:spPr>
        <p:txBody>
          <a:bodyPr/>
          <a:lstStyle/>
          <a:p>
            <a:pPr marL="15875" indent="-15875"/>
            <a:r>
              <a:rPr lang="en-US" dirty="0"/>
              <a:t>Negotiate Action Plan: Write Down Action Plan (cont.)</a:t>
            </a:r>
          </a:p>
        </p:txBody>
      </p:sp>
      <p:graphicFrame>
        <p:nvGraphicFramePr>
          <p:cNvPr id="5" name="Table 4">
            <a:extLst>
              <a:ext uri="{FF2B5EF4-FFF2-40B4-BE49-F238E27FC236}">
                <a16:creationId xmlns:a16="http://schemas.microsoft.com/office/drawing/2014/main" id="{955816DD-23AD-CA4E-9EC9-E234C7D82FB8}"/>
              </a:ext>
            </a:extLst>
          </p:cNvPr>
          <p:cNvGraphicFramePr>
            <a:graphicFrameLocks noGrp="1"/>
          </p:cNvGraphicFramePr>
          <p:nvPr>
            <p:extLst>
              <p:ext uri="{D42A27DB-BD31-4B8C-83A1-F6EECF244321}">
                <p14:modId xmlns:p14="http://schemas.microsoft.com/office/powerpoint/2010/main" val="3808224010"/>
              </p:ext>
            </p:extLst>
          </p:nvPr>
        </p:nvGraphicFramePr>
        <p:xfrm>
          <a:off x="4327169" y="1409334"/>
          <a:ext cx="6033654" cy="5155367"/>
        </p:xfrm>
        <a:graphic>
          <a:graphicData uri="http://schemas.openxmlformats.org/drawingml/2006/table">
            <a:tbl>
              <a:tblPr firstRow="1" firstCol="1" lastRow="1" lastCol="1" bandRow="1" bandCol="1"/>
              <a:tblGrid>
                <a:gridCol w="6033654">
                  <a:extLst>
                    <a:ext uri="{9D8B030D-6E8A-4147-A177-3AD203B41FA5}">
                      <a16:colId xmlns:a16="http://schemas.microsoft.com/office/drawing/2014/main" val="2403939978"/>
                    </a:ext>
                  </a:extLst>
                </a:gridCol>
              </a:tblGrid>
              <a:tr h="607711">
                <a:tc>
                  <a:txBody>
                    <a:bodyPr/>
                    <a:lstStyle/>
                    <a:p>
                      <a:pPr marL="0" marR="0" algn="ctr">
                        <a:spcBef>
                          <a:spcPts val="570"/>
                        </a:spcBef>
                        <a:spcAft>
                          <a:spcPts val="0"/>
                        </a:spcAft>
                      </a:pPr>
                      <a:endParaRPr lang="en-US" sz="800" b="1" spc="-5" dirty="0">
                        <a:effectLst/>
                        <a:latin typeface="Arial" panose="020B0604020202020204" pitchFamily="34" charset="0"/>
                        <a:ea typeface="Cambria" panose="02040503050406030204" pitchFamily="18" charset="0"/>
                        <a:cs typeface="Times New Roman" panose="02020603050405020304" pitchFamily="18" charset="0"/>
                      </a:endParaRPr>
                    </a:p>
                    <a:p>
                      <a:pPr marL="0" marR="0" algn="ctr">
                        <a:spcBef>
                          <a:spcPts val="570"/>
                        </a:spcBef>
                        <a:spcAft>
                          <a:spcPts val="0"/>
                        </a:spcAft>
                      </a:pPr>
                      <a:r>
                        <a:rPr lang="en-US" sz="1600" b="1" spc="-5" dirty="0">
                          <a:effectLst/>
                          <a:latin typeface="Arial" panose="020B0604020202020204" pitchFamily="34" charset="0"/>
                          <a:ea typeface="Cambria" panose="02040503050406030204" pitchFamily="18" charset="0"/>
                          <a:cs typeface="Times New Roman" panose="02020603050405020304" pitchFamily="18" charset="0"/>
                        </a:rPr>
                        <a:t>Prescription for C</a:t>
                      </a:r>
                      <a:r>
                        <a:rPr lang="en-US" sz="1600" b="1" spc="-5"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hange</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570"/>
                        </a:spcBef>
                        <a:spcAft>
                          <a:spcPts val="0"/>
                        </a:spcAft>
                      </a:pPr>
                      <a:r>
                        <a:rPr lang="en-US" sz="700" b="1" spc="-5" dirty="0">
                          <a:effectLst/>
                          <a:latin typeface="Arial" panose="020B060402020202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E8E8E8"/>
                    </a:solidFill>
                  </a:tcPr>
                </a:tc>
                <a:extLst>
                  <a:ext uri="{0D108BD9-81ED-4DB2-BD59-A6C34878D82A}">
                    <a16:rowId xmlns:a16="http://schemas.microsoft.com/office/drawing/2014/main" val="1968764605"/>
                  </a:ext>
                </a:extLst>
              </a:tr>
              <a:tr h="563244">
                <a:tc>
                  <a:txBody>
                    <a:bodyPr/>
                    <a:lstStyle/>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endParaRPr lang="en-US" sz="1200" dirty="0">
                        <a:effectLst/>
                        <a:latin typeface="Times New Roman" panose="02020603050405020304" pitchFamily="18" charset="0"/>
                        <a:ea typeface="Cambria" panose="02040503050406030204" pitchFamily="18" charset="0"/>
                      </a:endParaRPr>
                    </a:p>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r>
                        <a:rPr lang="en-US" sz="1400" b="1" dirty="0">
                          <a:effectLst/>
                          <a:latin typeface="Arial" panose="020B0604020202020204" pitchFamily="34" charset="0"/>
                          <a:ea typeface="Cambria" panose="02040503050406030204" pitchFamily="18" charset="0"/>
                        </a:rPr>
                        <a:t>Date: _______________________</a:t>
                      </a:r>
                      <a:endParaRPr lang="en-US" sz="1400" dirty="0">
                        <a:effectLst/>
                        <a:latin typeface="Times New Roman" panose="02020603050405020304" pitchFamily="18" charset="0"/>
                        <a:ea typeface="Cambria" panose="02040503050406030204" pitchFamily="18" charset="0"/>
                      </a:endParaRPr>
                    </a:p>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endParaRPr lang="en-US" sz="1200" dirty="0">
                        <a:effectLst/>
                        <a:latin typeface="Times New Roman" panose="02020603050405020304" pitchFamily="18" charset="0"/>
                        <a:ea typeface="Cambria" panose="020405030504060302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68166382"/>
                  </a:ext>
                </a:extLst>
              </a:tr>
              <a:tr h="1096844">
                <a:tc>
                  <a:txBody>
                    <a:bodyPr/>
                    <a:lstStyle/>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endParaRPr lang="en-US" sz="1200" dirty="0">
                        <a:effectLst/>
                        <a:latin typeface="Times New Roman" panose="02020603050405020304" pitchFamily="18" charset="0"/>
                        <a:ea typeface="Cambria" panose="02040503050406030204" pitchFamily="18" charset="0"/>
                      </a:endParaRPr>
                    </a:p>
                    <a:p>
                      <a:pPr marL="0" marR="0">
                        <a:spcBef>
                          <a:spcPts val="0"/>
                        </a:spcBef>
                        <a:spcAft>
                          <a:spcPts val="0"/>
                        </a:spcAft>
                      </a:pPr>
                      <a:r>
                        <a:rPr lang="en-US" sz="1400" b="1" dirty="0">
                          <a:solidFill>
                            <a:srgbClr val="000000"/>
                          </a:solidFill>
                          <a:effectLst/>
                          <a:latin typeface="Arial" panose="020B0604020202020204" pitchFamily="34" charset="0"/>
                          <a:ea typeface="Cambria" panose="02040503050406030204" pitchFamily="18" charset="0"/>
                        </a:rPr>
                        <a:t>    Goal(s):</a:t>
                      </a:r>
                      <a:r>
                        <a:rPr lang="en-US" sz="1200" b="1" dirty="0">
                          <a:solidFill>
                            <a:srgbClr val="000000"/>
                          </a:solidFill>
                          <a:effectLst/>
                          <a:latin typeface="Arial" panose="020B0604020202020204" pitchFamily="34" charset="0"/>
                          <a:ea typeface="Cambria" panose="02040503050406030204" pitchFamily="18" charset="0"/>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dirty="0">
                        <a:effectLst/>
                        <a:latin typeface="Times New Roman" panose="02020603050405020304" pitchFamily="18" charset="0"/>
                        <a:ea typeface="Cambria" panose="020405030504060302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E8E8E8"/>
                    </a:solidFill>
                  </a:tcPr>
                </a:tc>
                <a:extLst>
                  <a:ext uri="{0D108BD9-81ED-4DB2-BD59-A6C34878D82A}">
                    <a16:rowId xmlns:a16="http://schemas.microsoft.com/office/drawing/2014/main" val="2334348561"/>
                  </a:ext>
                </a:extLst>
              </a:tr>
              <a:tr h="1393288">
                <a:tc>
                  <a:txBody>
                    <a:bodyPr/>
                    <a:lstStyle/>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endParaRPr lang="en-US" sz="1200" dirty="0">
                        <a:effectLst/>
                        <a:latin typeface="Times New Roman" panose="02020603050405020304" pitchFamily="18" charset="0"/>
                        <a:ea typeface="Cambria" panose="02040503050406030204" pitchFamily="18" charset="0"/>
                      </a:endParaRPr>
                    </a:p>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r>
                        <a:rPr lang="en-US" sz="1400" b="1" dirty="0">
                          <a:effectLst/>
                          <a:latin typeface="Arial" panose="020B0604020202020204" pitchFamily="34" charset="0"/>
                          <a:ea typeface="Cambria" panose="02040503050406030204" pitchFamily="18" charset="0"/>
                        </a:rPr>
                        <a:t>Steps: </a:t>
                      </a:r>
                      <a:endParaRPr lang="en-US" sz="1400" dirty="0">
                        <a:effectLst/>
                        <a:latin typeface="Times New Roman" panose="02020603050405020304" pitchFamily="18" charset="0"/>
                        <a:ea typeface="Cambria" panose="02040503050406030204" pitchFamily="18" charset="0"/>
                      </a:endParaRPr>
                    </a:p>
                    <a:p>
                      <a:pPr marL="0" marR="0">
                        <a:spcBef>
                          <a:spcPts val="0"/>
                        </a:spcBef>
                        <a:spcAft>
                          <a:spcPts val="0"/>
                        </a:spcAft>
                      </a:pPr>
                      <a:r>
                        <a:rPr lang="en-US" sz="1400" b="1" dirty="0">
                          <a:effectLst/>
                          <a:latin typeface="Arial" panose="020B0604020202020204" pitchFamily="34" charset="0"/>
                          <a:ea typeface="Cambria" panose="02040503050406030204" pitchFamily="18" charset="0"/>
                        </a:rPr>
                        <a:t> </a:t>
                      </a:r>
                      <a:endParaRPr lang="en-US" sz="1400" dirty="0">
                        <a:effectLst/>
                        <a:latin typeface="Times New Roman" panose="02020603050405020304" pitchFamily="18" charset="0"/>
                        <a:ea typeface="Cambria" panose="02040503050406030204" pitchFamily="18" charset="0"/>
                      </a:endParaRPr>
                    </a:p>
                    <a:p>
                      <a:pPr marL="0" marR="0">
                        <a:spcBef>
                          <a:spcPts val="0"/>
                        </a:spcBef>
                        <a:spcAft>
                          <a:spcPts val="0"/>
                        </a:spcAft>
                      </a:pPr>
                      <a:r>
                        <a:rPr lang="en-US" sz="1400" b="1" dirty="0">
                          <a:effectLst/>
                          <a:latin typeface="Arial" panose="020B0604020202020204" pitchFamily="34" charset="0"/>
                          <a:ea typeface="Cambria" panose="02040503050406030204" pitchFamily="18" charset="0"/>
                          <a:cs typeface="Arial" panose="020B0604020202020204" pitchFamily="34" charset="0"/>
                        </a:rPr>
                        <a:t>     1. </a:t>
                      </a:r>
                    </a:p>
                    <a:p>
                      <a:pPr marL="0" marR="0">
                        <a:spcBef>
                          <a:spcPts val="0"/>
                        </a:spcBef>
                        <a:spcAft>
                          <a:spcPts val="0"/>
                        </a:spcAft>
                      </a:pPr>
                      <a:r>
                        <a:rPr lang="en-US" sz="1400" b="1" dirty="0">
                          <a:effectLst/>
                          <a:latin typeface="Arial" panose="020B0604020202020204" pitchFamily="34" charset="0"/>
                          <a:ea typeface="Cambria" panose="02040503050406030204" pitchFamily="18" charset="0"/>
                          <a:cs typeface="Arial" panose="020B0604020202020204" pitchFamily="34" charset="0"/>
                        </a:rPr>
                        <a:t>     2. </a:t>
                      </a:r>
                    </a:p>
                    <a:p>
                      <a:pPr marL="0" marR="0">
                        <a:spcBef>
                          <a:spcPts val="0"/>
                        </a:spcBef>
                        <a:spcAft>
                          <a:spcPts val="0"/>
                        </a:spcAft>
                      </a:pPr>
                      <a:r>
                        <a:rPr lang="en-US" sz="1400" b="1" dirty="0">
                          <a:effectLst/>
                          <a:latin typeface="Arial" panose="020B0604020202020204" pitchFamily="34" charset="0"/>
                          <a:ea typeface="Cambria" panose="02040503050406030204" pitchFamily="18" charset="0"/>
                          <a:cs typeface="Arial" panose="020B0604020202020204" pitchFamily="34" charset="0"/>
                        </a:rPr>
                        <a:t>     3. </a:t>
                      </a:r>
                    </a:p>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endParaRPr lang="en-US" sz="1200" dirty="0">
                        <a:effectLst/>
                        <a:latin typeface="Times New Roman" panose="02020603050405020304" pitchFamily="18" charset="0"/>
                        <a:ea typeface="Cambria" panose="020405030504060302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9851191"/>
                  </a:ext>
                </a:extLst>
              </a:tr>
              <a:tr h="741111">
                <a:tc>
                  <a:txBody>
                    <a:bodyPr/>
                    <a:lstStyle/>
                    <a:p>
                      <a:pPr marL="0" marR="0">
                        <a:spcBef>
                          <a:spcPts val="570"/>
                        </a:spcBef>
                        <a:spcAft>
                          <a:spcPts val="0"/>
                        </a:spcAft>
                      </a:pPr>
                      <a:endParaRPr lang="en-US" sz="14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p>
                      <a:pPr marL="0" marR="0">
                        <a:spcBef>
                          <a:spcPts val="570"/>
                        </a:spcBef>
                        <a:spcAft>
                          <a:spcPts val="0"/>
                        </a:spcAft>
                      </a:pPr>
                      <a:r>
                        <a:rPr lang="en-US" sz="14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Next appointment: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570"/>
                        </a:spcBef>
                        <a:spcAft>
                          <a:spcPts val="0"/>
                        </a:spcAft>
                      </a:pPr>
                      <a:r>
                        <a:rPr lang="en-US" sz="1200" b="1" dirty="0">
                          <a:effectLst/>
                          <a:latin typeface="Arial" panose="020B060402020202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E8E8E8"/>
                    </a:solidFill>
                  </a:tcPr>
                </a:tc>
                <a:extLst>
                  <a:ext uri="{0D108BD9-81ED-4DB2-BD59-A6C34878D82A}">
                    <a16:rowId xmlns:a16="http://schemas.microsoft.com/office/drawing/2014/main" val="524984174"/>
                  </a:ext>
                </a:extLst>
              </a:tr>
              <a:tr h="629087">
                <a:tc>
                  <a:txBody>
                    <a:bodyPr/>
                    <a:lstStyle/>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endParaRPr lang="en-US" sz="1200" dirty="0">
                        <a:effectLst/>
                        <a:latin typeface="Times New Roman" panose="02020603050405020304" pitchFamily="18" charset="0"/>
                        <a:ea typeface="Cambria" panose="02040503050406030204" pitchFamily="18" charset="0"/>
                      </a:endParaRPr>
                    </a:p>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r>
                        <a:rPr lang="en-US" sz="1400" b="1" dirty="0">
                          <a:effectLst/>
                          <a:latin typeface="Arial" panose="020B0604020202020204" pitchFamily="34" charset="0"/>
                          <a:ea typeface="Cambria" panose="02040503050406030204" pitchFamily="18" charset="0"/>
                        </a:rPr>
                        <a:t>Contact:</a:t>
                      </a:r>
                      <a:endParaRPr lang="en-US" sz="1200" dirty="0">
                        <a:effectLst/>
                        <a:latin typeface="Times New Roman" panose="02020603050405020304" pitchFamily="18" charset="0"/>
                        <a:ea typeface="Cambria" panose="02040503050406030204" pitchFamily="18" charset="0"/>
                      </a:endParaRPr>
                    </a:p>
                    <a:p>
                      <a:pPr marL="0" marR="0">
                        <a:spcBef>
                          <a:spcPts val="0"/>
                        </a:spcBef>
                        <a:spcAft>
                          <a:spcPts val="0"/>
                        </a:spcAft>
                      </a:pPr>
                      <a:r>
                        <a:rPr lang="en-US" sz="1200" b="1" dirty="0">
                          <a:effectLst/>
                          <a:latin typeface="Arial" panose="020B0604020202020204" pitchFamily="34" charset="0"/>
                          <a:ea typeface="Cambria" panose="02040503050406030204" pitchFamily="18" charset="0"/>
                        </a:rPr>
                        <a:t> </a:t>
                      </a:r>
                      <a:endParaRPr lang="en-US" sz="1200" dirty="0">
                        <a:effectLst/>
                        <a:latin typeface="Times New Roman" panose="02020603050405020304" pitchFamily="18" charset="0"/>
                        <a:ea typeface="Cambria" panose="020405030504060302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602630"/>
                  </a:ext>
                </a:extLst>
              </a:tr>
            </a:tbl>
          </a:graphicData>
        </a:graphic>
      </p:graphicFrame>
    </p:spTree>
    <p:extLst>
      <p:ext uri="{BB962C8B-B14F-4D97-AF65-F5344CB8AC3E}">
        <p14:creationId xmlns:p14="http://schemas.microsoft.com/office/powerpoint/2010/main" val="20437825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575880" y="705973"/>
            <a:ext cx="9163455" cy="591244"/>
          </a:xfrm>
        </p:spPr>
        <p:txBody>
          <a:bodyPr/>
          <a:lstStyle/>
          <a:p>
            <a:r>
              <a:rPr lang="en-US" dirty="0"/>
              <a:t>Negotiate Action Plan: Envisioning the Future</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017617" y="1871007"/>
            <a:ext cx="8925743" cy="427225"/>
          </a:xfrm>
        </p:spPr>
        <p:txBody>
          <a:bodyPr/>
          <a:lstStyle/>
          <a:p>
            <a:pPr>
              <a:lnSpc>
                <a:spcPct val="100000"/>
              </a:lnSpc>
            </a:pPr>
            <a:r>
              <a:rPr lang="en-US" sz="2200" dirty="0">
                <a:cs typeface="Arial" charset="0"/>
              </a:rPr>
              <a:t>Focus on steps for the future.  </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3011706" y="2647970"/>
            <a:ext cx="7931654" cy="733425"/>
          </a:xfrm>
        </p:spPr>
        <p:txBody>
          <a:bodyPr/>
          <a:lstStyle/>
          <a:p>
            <a:pPr indent="0">
              <a:lnSpc>
                <a:spcPct val="100000"/>
              </a:lnSpc>
              <a:buNone/>
            </a:pPr>
            <a:r>
              <a:rPr lang="en-US" sz="2200" i="1" dirty="0">
                <a:solidFill>
                  <a:srgbClr val="EC722F"/>
                </a:solidFill>
              </a:rPr>
              <a:t>“How would you know if marijuana was becoming a problem for you down the road?”</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557122" y="2653693"/>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 Placeholder 15">
            <a:extLst>
              <a:ext uri="{FF2B5EF4-FFF2-40B4-BE49-F238E27FC236}">
                <a16:creationId xmlns:a16="http://schemas.microsoft.com/office/drawing/2014/main" id="{EFF6D907-D41E-AA45-AEA4-8A71D76D1B0B}"/>
              </a:ext>
            </a:extLst>
          </p:cNvPr>
          <p:cNvSpPr txBox="1">
            <a:spLocks/>
          </p:cNvSpPr>
          <p:nvPr/>
        </p:nvSpPr>
        <p:spPr>
          <a:xfrm>
            <a:off x="2229004" y="3911472"/>
            <a:ext cx="8925743" cy="479584"/>
          </a:xfrm>
          <a:prstGeom prst="rect">
            <a:avLst/>
          </a:prstGeom>
        </p:spPr>
        <p:txBody>
          <a:bodyPr wrap="square" lIns="0" tIns="0" rIns="0" bIns="0">
            <a:noAutofit/>
          </a:bodyPr>
          <a:lstStyle>
            <a:lvl1pPr marL="0" indent="0" algn="l" defTabSz="914400" rtl="0" eaLnBrk="1" latinLnBrk="0" hangingPunct="1">
              <a:lnSpc>
                <a:spcPts val="2000"/>
              </a:lnSpc>
              <a:spcBef>
                <a:spcPts val="600"/>
              </a:spcBef>
              <a:spcAft>
                <a:spcPts val="0"/>
              </a:spcAft>
              <a:buClr>
                <a:schemeClr val="accent1"/>
              </a:buClr>
              <a:buSzPct val="100000"/>
              <a:buFont typeface="Calibri" panose="020F0502020204030204" pitchFamily="34" charset="0"/>
              <a:buNone/>
              <a:defRPr sz="2400" b="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200" dirty="0">
                <a:cs typeface="Arial" charset="0"/>
              </a:rPr>
              <a:t>Be action-oriented.</a:t>
            </a:r>
          </a:p>
        </p:txBody>
      </p:sp>
      <p:sp>
        <p:nvSpPr>
          <p:cNvPr id="13" name="Text Placeholder 17">
            <a:extLst>
              <a:ext uri="{FF2B5EF4-FFF2-40B4-BE49-F238E27FC236}">
                <a16:creationId xmlns:a16="http://schemas.microsoft.com/office/drawing/2014/main" id="{7EB7DCCB-7271-7E4E-9EAB-55349970B49E}"/>
              </a:ext>
            </a:extLst>
          </p:cNvPr>
          <p:cNvSpPr txBox="1">
            <a:spLocks/>
          </p:cNvSpPr>
          <p:nvPr/>
        </p:nvSpPr>
        <p:spPr>
          <a:xfrm>
            <a:off x="3011706" y="4761456"/>
            <a:ext cx="7931654" cy="733425"/>
          </a:xfrm>
          <a:prstGeom prst="rect">
            <a:avLst/>
          </a:prstGeom>
        </p:spPr>
        <p:txBody>
          <a:bodyPr wrap="square" lIns="0" tIns="0" rIns="0" bIns="0">
            <a:noAutofit/>
          </a:bodyPr>
          <a:lstStyle>
            <a:lvl1pPr marL="0" indent="-91440" algn="l" defTabSz="914400" rtl="0" eaLnBrk="1" latinLnBrk="0" hangingPunct="1">
              <a:lnSpc>
                <a:spcPts val="1700"/>
              </a:lnSpc>
              <a:spcBef>
                <a:spcPts val="600"/>
              </a:spcBef>
              <a:spcAft>
                <a:spcPts val="0"/>
              </a:spcAft>
              <a:buClr>
                <a:schemeClr val="accent1"/>
              </a:buClr>
              <a:buSzPct val="100000"/>
              <a:buFont typeface="Calibri" panose="020F0502020204030204" pitchFamily="34" charset="0"/>
              <a:buChar char=" "/>
              <a:defRPr sz="1200" b="0" kern="1200"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buNone/>
            </a:pPr>
            <a:r>
              <a:rPr lang="en-US" sz="2200" i="1" dirty="0">
                <a:solidFill>
                  <a:srgbClr val="EC722F"/>
                </a:solidFill>
              </a:rPr>
              <a:t>“What do you think you can do to stay healthy and safe?”</a:t>
            </a:r>
          </a:p>
        </p:txBody>
      </p:sp>
      <p:grpSp>
        <p:nvGrpSpPr>
          <p:cNvPr id="14" name="Group 13">
            <a:extLst>
              <a:ext uri="{FF2B5EF4-FFF2-40B4-BE49-F238E27FC236}">
                <a16:creationId xmlns:a16="http://schemas.microsoft.com/office/drawing/2014/main" id="{911639CE-1A49-6242-BF86-C47A070F6913}"/>
              </a:ext>
            </a:extLst>
          </p:cNvPr>
          <p:cNvGrpSpPr/>
          <p:nvPr/>
        </p:nvGrpSpPr>
        <p:grpSpPr>
          <a:xfrm>
            <a:off x="2557122" y="4767179"/>
            <a:ext cx="181902" cy="180130"/>
            <a:chOff x="9979025" y="5899150"/>
            <a:chExt cx="488950" cy="484187"/>
          </a:xfrm>
        </p:grpSpPr>
        <p:sp>
          <p:nvSpPr>
            <p:cNvPr id="17" name="Freeform: Shape 45">
              <a:extLst>
                <a:ext uri="{FF2B5EF4-FFF2-40B4-BE49-F238E27FC236}">
                  <a16:creationId xmlns:a16="http://schemas.microsoft.com/office/drawing/2014/main" id="{AF6185C2-D39C-6B40-BB0B-F27E767A81FA}"/>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46">
              <a:extLst>
                <a:ext uri="{FF2B5EF4-FFF2-40B4-BE49-F238E27FC236}">
                  <a16:creationId xmlns:a16="http://schemas.microsoft.com/office/drawing/2014/main" id="{38073BF7-3D46-9E44-B735-097650AA6CA0}"/>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 name="Text Placeholder 17">
            <a:extLst>
              <a:ext uri="{FF2B5EF4-FFF2-40B4-BE49-F238E27FC236}">
                <a16:creationId xmlns:a16="http://schemas.microsoft.com/office/drawing/2014/main" id="{57CC2883-9CF5-824A-9369-A812E6AD7D3C}"/>
              </a:ext>
            </a:extLst>
          </p:cNvPr>
          <p:cNvSpPr txBox="1">
            <a:spLocks/>
          </p:cNvSpPr>
          <p:nvPr/>
        </p:nvSpPr>
        <p:spPr>
          <a:xfrm>
            <a:off x="3011706" y="5545518"/>
            <a:ext cx="7688457" cy="733424"/>
          </a:xfrm>
          <a:prstGeom prst="rect">
            <a:avLst/>
          </a:prstGeom>
        </p:spPr>
        <p:txBody>
          <a:bodyPr wrap="square" lIns="0" tIns="0" rIns="0" bIns="0">
            <a:noAutofit/>
          </a:bodyPr>
          <a:lstStyle>
            <a:lvl1pPr marL="0" indent="-91440" algn="l" defTabSz="914400" rtl="0" eaLnBrk="1" latinLnBrk="0" hangingPunct="1">
              <a:lnSpc>
                <a:spcPts val="1700"/>
              </a:lnSpc>
              <a:spcBef>
                <a:spcPts val="600"/>
              </a:spcBef>
              <a:spcAft>
                <a:spcPts val="0"/>
              </a:spcAft>
              <a:buClr>
                <a:schemeClr val="accent1"/>
              </a:buClr>
              <a:buSzPct val="100000"/>
              <a:buFont typeface="Calibri" panose="020F0502020204030204" pitchFamily="34" charset="0"/>
              <a:buChar char=" "/>
              <a:defRPr sz="1200" b="0" kern="1200"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buNone/>
            </a:pPr>
            <a:r>
              <a:rPr lang="en-US" sz="2200" i="1" dirty="0">
                <a:solidFill>
                  <a:srgbClr val="EC722F"/>
                </a:solidFill>
              </a:rPr>
              <a:t>“What will help you to reduce the things you don’t like about using [x]?” </a:t>
            </a:r>
          </a:p>
        </p:txBody>
      </p:sp>
      <p:grpSp>
        <p:nvGrpSpPr>
          <p:cNvPr id="21" name="Group 20">
            <a:extLst>
              <a:ext uri="{FF2B5EF4-FFF2-40B4-BE49-F238E27FC236}">
                <a16:creationId xmlns:a16="http://schemas.microsoft.com/office/drawing/2014/main" id="{FA644793-4F44-1841-A8E1-506094A36A92}"/>
              </a:ext>
            </a:extLst>
          </p:cNvPr>
          <p:cNvGrpSpPr/>
          <p:nvPr/>
        </p:nvGrpSpPr>
        <p:grpSpPr>
          <a:xfrm>
            <a:off x="2557122" y="5551240"/>
            <a:ext cx="181902" cy="180130"/>
            <a:chOff x="9979025" y="5899150"/>
            <a:chExt cx="488950" cy="484187"/>
          </a:xfrm>
        </p:grpSpPr>
        <p:sp>
          <p:nvSpPr>
            <p:cNvPr id="22" name="Freeform: Shape 45">
              <a:extLst>
                <a:ext uri="{FF2B5EF4-FFF2-40B4-BE49-F238E27FC236}">
                  <a16:creationId xmlns:a16="http://schemas.microsoft.com/office/drawing/2014/main" id="{391B1C58-1743-CA44-A094-CCA75A6614F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46">
              <a:extLst>
                <a:ext uri="{FF2B5EF4-FFF2-40B4-BE49-F238E27FC236}">
                  <a16:creationId xmlns:a16="http://schemas.microsoft.com/office/drawing/2014/main" id="{D7083B8D-5E29-CF42-B7CA-2E7B2149E89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766607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2253662"/>
            <a:ext cx="10604450" cy="412835"/>
          </a:xfrm>
        </p:spPr>
        <p:txBody>
          <a:bodyPr/>
          <a:lstStyle/>
          <a:p>
            <a:pPr algn="l"/>
            <a:r>
              <a:rPr lang="en-US" altLang="ja-JP" sz="2400" u="sng" dirty="0">
                <a:ea typeface="ＭＳ Ｐゴシック"/>
                <a:cs typeface="Arial"/>
              </a:rPr>
              <a:t>Other examples</a:t>
            </a:r>
            <a:r>
              <a:rPr lang="en-US" altLang="ja-JP" sz="2400" dirty="0">
                <a:ea typeface="ＭＳ Ｐゴシック"/>
                <a:cs typeface="Arial"/>
              </a:rPr>
              <a:t>:</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089" y="3217694"/>
            <a:ext cx="9677527"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“How does this change fit with where you see yourself in a year? In 5 years?” </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10852402"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Negotiate Action Plan: Envisioning the Future (cont.)</a:t>
            </a:r>
          </a:p>
        </p:txBody>
      </p:sp>
      <p:sp>
        <p:nvSpPr>
          <p:cNvPr id="10" name="Text Placeholder 3">
            <a:extLst>
              <a:ext uri="{FF2B5EF4-FFF2-40B4-BE49-F238E27FC236}">
                <a16:creationId xmlns:a16="http://schemas.microsoft.com/office/drawing/2014/main" id="{A60B29FF-A6FD-4D4E-8600-E1081E1DACDD}"/>
              </a:ext>
            </a:extLst>
          </p:cNvPr>
          <p:cNvSpPr txBox="1">
            <a:spLocks/>
          </p:cNvSpPr>
          <p:nvPr/>
        </p:nvSpPr>
        <p:spPr>
          <a:xfrm>
            <a:off x="1456384" y="4489133"/>
            <a:ext cx="9279232"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“If you make these changes, how would things be better now? In 5 years?” </a:t>
            </a:r>
          </a:p>
        </p:txBody>
      </p:sp>
      <p:sp>
        <p:nvSpPr>
          <p:cNvPr id="6" name="Text Placeholder 3">
            <a:extLst>
              <a:ext uri="{FF2B5EF4-FFF2-40B4-BE49-F238E27FC236}">
                <a16:creationId xmlns:a16="http://schemas.microsoft.com/office/drawing/2014/main" id="{F5110316-2089-7E4B-B6A8-57E2FA0747D0}"/>
              </a:ext>
            </a:extLst>
          </p:cNvPr>
          <p:cNvSpPr txBox="1">
            <a:spLocks/>
          </p:cNvSpPr>
          <p:nvPr/>
        </p:nvSpPr>
        <p:spPr>
          <a:xfrm>
            <a:off x="1825178" y="5803789"/>
            <a:ext cx="9078611"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“Who can help or support you with this goal?” </a:t>
            </a:r>
          </a:p>
        </p:txBody>
      </p:sp>
    </p:spTree>
    <p:extLst>
      <p:ext uri="{BB962C8B-B14F-4D97-AF65-F5344CB8AC3E}">
        <p14:creationId xmlns:p14="http://schemas.microsoft.com/office/powerpoint/2010/main" val="12071415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652624" y="705973"/>
            <a:ext cx="8765698" cy="591244"/>
          </a:xfrm>
        </p:spPr>
        <p:txBody>
          <a:bodyPr/>
          <a:lstStyle/>
          <a:p>
            <a:r>
              <a:rPr lang="en-US" dirty="0"/>
              <a:t>Negotiate Action Plan: Envisioning the Future (cont.)</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071850" y="2310805"/>
            <a:ext cx="8571341" cy="427225"/>
          </a:xfrm>
        </p:spPr>
        <p:txBody>
          <a:bodyPr/>
          <a:lstStyle/>
          <a:p>
            <a:pPr>
              <a:lnSpc>
                <a:spcPct val="100000"/>
              </a:lnSpc>
            </a:pPr>
            <a:r>
              <a:rPr lang="en-US" sz="2200" dirty="0">
                <a:cs typeface="Arial" charset="0"/>
              </a:rPr>
              <a:t>Include some immediate steps to help the adolescent or young adult achieve their goals. </a:t>
            </a:r>
          </a:p>
        </p:txBody>
      </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147898" y="5141559"/>
            <a:ext cx="7885862" cy="802528"/>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“What steps could you take between now and our next appointment together to work towards your goal?”</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693315" y="5171113"/>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4" name="Text Placeholder 17">
            <a:extLst>
              <a:ext uri="{FF2B5EF4-FFF2-40B4-BE49-F238E27FC236}">
                <a16:creationId xmlns:a16="http://schemas.microsoft.com/office/drawing/2014/main" id="{742C9643-41DD-684C-9ED9-61A16A383A59}"/>
              </a:ext>
            </a:extLst>
          </p:cNvPr>
          <p:cNvSpPr txBox="1">
            <a:spLocks/>
          </p:cNvSpPr>
          <p:nvPr/>
        </p:nvSpPr>
        <p:spPr>
          <a:xfrm>
            <a:off x="3147899" y="3715055"/>
            <a:ext cx="7635686" cy="733425"/>
          </a:xfrm>
          <a:prstGeom prst="rect">
            <a:avLst/>
          </a:prstGeom>
        </p:spPr>
        <p:txBody>
          <a:bodyPr wrap="square" lIns="0" tIns="0" rIns="0" bIns="0">
            <a:noAutofit/>
          </a:bodyPr>
          <a:lstStyle>
            <a:lvl1pPr marL="0" indent="-91440" algn="l" defTabSz="914400" rtl="0" eaLnBrk="1" latinLnBrk="0" hangingPunct="1">
              <a:lnSpc>
                <a:spcPts val="1700"/>
              </a:lnSpc>
              <a:spcBef>
                <a:spcPts val="600"/>
              </a:spcBef>
              <a:spcAft>
                <a:spcPts val="0"/>
              </a:spcAft>
              <a:buClr>
                <a:schemeClr val="accent1"/>
              </a:buClr>
              <a:buSzPct val="100000"/>
              <a:buFont typeface="Calibri" panose="020F0502020204030204" pitchFamily="34" charset="0"/>
              <a:buChar char=" "/>
              <a:defRPr sz="1200" b="0" kern="1200"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buNone/>
            </a:pPr>
            <a:r>
              <a:rPr lang="en-US" sz="2200" i="1" dirty="0">
                <a:solidFill>
                  <a:srgbClr val="EC722F"/>
                </a:solidFill>
              </a:rPr>
              <a:t>“What steps might you try over the next 2 weeks to reach your goal?”</a:t>
            </a:r>
          </a:p>
        </p:txBody>
      </p:sp>
      <p:grpSp>
        <p:nvGrpSpPr>
          <p:cNvPr id="17" name="Group 16">
            <a:extLst>
              <a:ext uri="{FF2B5EF4-FFF2-40B4-BE49-F238E27FC236}">
                <a16:creationId xmlns:a16="http://schemas.microsoft.com/office/drawing/2014/main" id="{01253C18-94B1-8845-868B-95BC883A9114}"/>
              </a:ext>
            </a:extLst>
          </p:cNvPr>
          <p:cNvGrpSpPr/>
          <p:nvPr/>
        </p:nvGrpSpPr>
        <p:grpSpPr>
          <a:xfrm>
            <a:off x="2693315" y="3720778"/>
            <a:ext cx="181902" cy="180130"/>
            <a:chOff x="9979025" y="5899150"/>
            <a:chExt cx="488950" cy="484187"/>
          </a:xfrm>
        </p:grpSpPr>
        <p:sp>
          <p:nvSpPr>
            <p:cNvPr id="19" name="Freeform: Shape 45">
              <a:extLst>
                <a:ext uri="{FF2B5EF4-FFF2-40B4-BE49-F238E27FC236}">
                  <a16:creationId xmlns:a16="http://schemas.microsoft.com/office/drawing/2014/main" id="{E2731B27-55D5-BE4A-B69E-D6575C34B46B}"/>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46">
              <a:extLst>
                <a:ext uri="{FF2B5EF4-FFF2-40B4-BE49-F238E27FC236}">
                  <a16:creationId xmlns:a16="http://schemas.microsoft.com/office/drawing/2014/main" id="{80A5272A-64A7-E840-8B34-BF379F73D90C}"/>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083527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7A1E72A-02EC-6A47-ACCD-BEE42F707107}"/>
              </a:ext>
            </a:extLst>
          </p:cNvPr>
          <p:cNvSpPr>
            <a:spLocks noGrp="1"/>
          </p:cNvSpPr>
          <p:nvPr>
            <p:ph type="body" sz="quarter" idx="14"/>
          </p:nvPr>
        </p:nvSpPr>
        <p:spPr>
          <a:xfrm>
            <a:off x="1652624" y="705973"/>
            <a:ext cx="8765698" cy="591244"/>
          </a:xfrm>
        </p:spPr>
        <p:txBody>
          <a:bodyPr/>
          <a:lstStyle/>
          <a:p>
            <a:r>
              <a:rPr lang="en-US" dirty="0"/>
              <a:t>Negotiate Action Plan: Exploring Challenges and Drawing on Past Successes</a:t>
            </a:r>
          </a:p>
        </p:txBody>
      </p:sp>
      <p:sp>
        <p:nvSpPr>
          <p:cNvPr id="16" name="Text Placeholder 15">
            <a:extLst>
              <a:ext uri="{FF2B5EF4-FFF2-40B4-BE49-F238E27FC236}">
                <a16:creationId xmlns:a16="http://schemas.microsoft.com/office/drawing/2014/main" id="{9DC07BE2-BAD4-6C40-AE9A-C3AD7A12594E}"/>
              </a:ext>
            </a:extLst>
          </p:cNvPr>
          <p:cNvSpPr>
            <a:spLocks noGrp="1"/>
          </p:cNvSpPr>
          <p:nvPr>
            <p:ph type="body" sz="quarter" idx="15"/>
          </p:nvPr>
        </p:nvSpPr>
        <p:spPr>
          <a:xfrm>
            <a:off x="2071850" y="2160820"/>
            <a:ext cx="8925743" cy="427225"/>
          </a:xfrm>
        </p:spPr>
        <p:txBody>
          <a:bodyPr/>
          <a:lstStyle/>
          <a:p>
            <a:pPr>
              <a:lnSpc>
                <a:spcPct val="100000"/>
              </a:lnSpc>
            </a:pPr>
            <a:r>
              <a:rPr lang="en-US" sz="2200" dirty="0">
                <a:cs typeface="Arial" charset="0"/>
              </a:rPr>
              <a:t>Identifying challenges that the adolescent or young adult have already faced can help to both build confidence and to come up with contingency plans in case those situations may arise again.</a:t>
            </a:r>
          </a:p>
        </p:txBody>
      </p:sp>
      <p:sp>
        <p:nvSpPr>
          <p:cNvPr id="18" name="Text Placeholder 17">
            <a:extLst>
              <a:ext uri="{FF2B5EF4-FFF2-40B4-BE49-F238E27FC236}">
                <a16:creationId xmlns:a16="http://schemas.microsoft.com/office/drawing/2014/main" id="{7074E14C-911C-F548-8A61-30F922BF6198}"/>
              </a:ext>
            </a:extLst>
          </p:cNvPr>
          <p:cNvSpPr>
            <a:spLocks noGrp="1"/>
          </p:cNvSpPr>
          <p:nvPr>
            <p:ph type="body" sz="quarter" idx="16"/>
          </p:nvPr>
        </p:nvSpPr>
        <p:spPr>
          <a:xfrm>
            <a:off x="3147900" y="4759825"/>
            <a:ext cx="8126236" cy="733425"/>
          </a:xfrm>
        </p:spPr>
        <p:txBody>
          <a:bodyPr/>
          <a:lstStyle/>
          <a:p>
            <a:pPr indent="0">
              <a:lnSpc>
                <a:spcPct val="100000"/>
              </a:lnSpc>
              <a:buNone/>
            </a:pPr>
            <a:r>
              <a:rPr lang="en-US" sz="2200" i="1" dirty="0">
                <a:solidFill>
                  <a:srgbClr val="EC722F"/>
                </a:solidFill>
              </a:rPr>
              <a:t>“What situations may be difficult for you to maintain the goal of reducing drinking?”</a:t>
            </a:r>
          </a:p>
        </p:txBody>
      </p:sp>
      <p:grpSp>
        <p:nvGrpSpPr>
          <p:cNvPr id="28" name="Group 27">
            <a:extLst>
              <a:ext uri="{FF2B5EF4-FFF2-40B4-BE49-F238E27FC236}">
                <a16:creationId xmlns:a16="http://schemas.microsoft.com/office/drawing/2014/main" id="{B6CFC475-0F6B-124E-B378-01639D6CBF37}"/>
              </a:ext>
            </a:extLst>
          </p:cNvPr>
          <p:cNvGrpSpPr/>
          <p:nvPr/>
        </p:nvGrpSpPr>
        <p:grpSpPr>
          <a:xfrm>
            <a:off x="2693315" y="4765548"/>
            <a:ext cx="181902" cy="180130"/>
            <a:chOff x="9979025" y="5899150"/>
            <a:chExt cx="488950" cy="484187"/>
          </a:xfrm>
        </p:grpSpPr>
        <p:sp>
          <p:nvSpPr>
            <p:cNvPr id="29" name="Freeform: Shape 45">
              <a:extLst>
                <a:ext uri="{FF2B5EF4-FFF2-40B4-BE49-F238E27FC236}">
                  <a16:creationId xmlns:a16="http://schemas.microsoft.com/office/drawing/2014/main" id="{A5A2D7B1-2992-B945-BFAE-810F5905E295}"/>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46">
              <a:extLst>
                <a:ext uri="{FF2B5EF4-FFF2-40B4-BE49-F238E27FC236}">
                  <a16:creationId xmlns:a16="http://schemas.microsoft.com/office/drawing/2014/main" id="{563C9F43-DC24-6B4A-8BB0-385007EDA3F5}"/>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ext Placeholder 19">
            <a:extLst>
              <a:ext uri="{FF2B5EF4-FFF2-40B4-BE49-F238E27FC236}">
                <a16:creationId xmlns:a16="http://schemas.microsoft.com/office/drawing/2014/main" id="{90F60999-816B-1844-8810-1B6F04C86AEB}"/>
              </a:ext>
            </a:extLst>
          </p:cNvPr>
          <p:cNvSpPr txBox="1">
            <a:spLocks/>
          </p:cNvSpPr>
          <p:nvPr/>
        </p:nvSpPr>
        <p:spPr>
          <a:xfrm>
            <a:off x="3147898" y="5802557"/>
            <a:ext cx="7328791" cy="802528"/>
          </a:xfrm>
          <a:prstGeom prst="rect">
            <a:avLst/>
          </a:prstGeom>
        </p:spPr>
        <p:txBody>
          <a:bodyPr wrap="square" lIns="0" tIns="0" rIns="0" bIns="0">
            <a:noAutofit/>
          </a:bodyPr>
          <a:lstStyle>
            <a:lvl1pPr indent="0" defTabSz="914400">
              <a:lnSpc>
                <a:spcPct val="100000"/>
              </a:lnSpc>
              <a:spcBef>
                <a:spcPts val="600"/>
              </a:spcBef>
              <a:spcAft>
                <a:spcPts val="0"/>
              </a:spcAft>
              <a:buClr>
                <a:schemeClr val="accent1"/>
              </a:buClr>
              <a:buSzPct val="100000"/>
              <a:buFont typeface="Calibri" panose="020F0502020204030204" pitchFamily="34" charset="0"/>
              <a:buNone/>
              <a:defRPr sz="2000" b="0" i="1" baseline="0">
                <a:solidFill>
                  <a:srgbClr val="EC722F"/>
                </a:solidFill>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200" dirty="0"/>
              <a:t>“How can you address these challenges?”</a:t>
            </a:r>
          </a:p>
        </p:txBody>
      </p:sp>
      <p:grpSp>
        <p:nvGrpSpPr>
          <p:cNvPr id="36" name="Group 35">
            <a:extLst>
              <a:ext uri="{FF2B5EF4-FFF2-40B4-BE49-F238E27FC236}">
                <a16:creationId xmlns:a16="http://schemas.microsoft.com/office/drawing/2014/main" id="{492B9959-2CA3-B14F-873A-56FF88C86642}"/>
              </a:ext>
            </a:extLst>
          </p:cNvPr>
          <p:cNvGrpSpPr/>
          <p:nvPr/>
        </p:nvGrpSpPr>
        <p:grpSpPr>
          <a:xfrm>
            <a:off x="2693315" y="5832111"/>
            <a:ext cx="181902" cy="180130"/>
            <a:chOff x="9979025" y="5899150"/>
            <a:chExt cx="488950" cy="484187"/>
          </a:xfrm>
        </p:grpSpPr>
        <p:sp>
          <p:nvSpPr>
            <p:cNvPr id="37" name="Freeform: Shape 40">
              <a:extLst>
                <a:ext uri="{FF2B5EF4-FFF2-40B4-BE49-F238E27FC236}">
                  <a16:creationId xmlns:a16="http://schemas.microsoft.com/office/drawing/2014/main" id="{C0332393-7B6C-8245-855D-67F26114A69F}"/>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1">
              <a:extLst>
                <a:ext uri="{FF2B5EF4-FFF2-40B4-BE49-F238E27FC236}">
                  <a16:creationId xmlns:a16="http://schemas.microsoft.com/office/drawing/2014/main" id="{FEC0EF1E-871C-984C-96A8-72DCAB2EC561}"/>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4" name="Text Placeholder 17">
            <a:extLst>
              <a:ext uri="{FF2B5EF4-FFF2-40B4-BE49-F238E27FC236}">
                <a16:creationId xmlns:a16="http://schemas.microsoft.com/office/drawing/2014/main" id="{742C9643-41DD-684C-9ED9-61A16A383A59}"/>
              </a:ext>
            </a:extLst>
          </p:cNvPr>
          <p:cNvSpPr txBox="1">
            <a:spLocks/>
          </p:cNvSpPr>
          <p:nvPr/>
        </p:nvSpPr>
        <p:spPr>
          <a:xfrm>
            <a:off x="3147898" y="3979744"/>
            <a:ext cx="8126237" cy="733425"/>
          </a:xfrm>
          <a:prstGeom prst="rect">
            <a:avLst/>
          </a:prstGeom>
        </p:spPr>
        <p:txBody>
          <a:bodyPr wrap="square" lIns="0" tIns="0" rIns="0" bIns="0">
            <a:noAutofit/>
          </a:bodyPr>
          <a:lstStyle>
            <a:lvl1pPr marL="0" indent="-91440" algn="l" defTabSz="914400" rtl="0" eaLnBrk="1" latinLnBrk="0" hangingPunct="1">
              <a:lnSpc>
                <a:spcPts val="1700"/>
              </a:lnSpc>
              <a:spcBef>
                <a:spcPts val="600"/>
              </a:spcBef>
              <a:spcAft>
                <a:spcPts val="0"/>
              </a:spcAft>
              <a:buClr>
                <a:schemeClr val="accent1"/>
              </a:buClr>
              <a:buSzPct val="100000"/>
              <a:buFont typeface="Calibri" panose="020F0502020204030204" pitchFamily="34" charset="0"/>
              <a:buChar char=" "/>
              <a:defRPr sz="1200" b="0" kern="1200"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buNone/>
            </a:pPr>
            <a:r>
              <a:rPr lang="en-US" sz="2200" i="1" dirty="0">
                <a:solidFill>
                  <a:srgbClr val="EC722F"/>
                </a:solidFill>
              </a:rPr>
              <a:t>“What are some of the challenges to reaching your goal?”</a:t>
            </a:r>
          </a:p>
        </p:txBody>
      </p:sp>
      <p:grpSp>
        <p:nvGrpSpPr>
          <p:cNvPr id="17" name="Group 16">
            <a:extLst>
              <a:ext uri="{FF2B5EF4-FFF2-40B4-BE49-F238E27FC236}">
                <a16:creationId xmlns:a16="http://schemas.microsoft.com/office/drawing/2014/main" id="{01253C18-94B1-8845-868B-95BC883A9114}"/>
              </a:ext>
            </a:extLst>
          </p:cNvPr>
          <p:cNvGrpSpPr/>
          <p:nvPr/>
        </p:nvGrpSpPr>
        <p:grpSpPr>
          <a:xfrm>
            <a:off x="2693315" y="3985467"/>
            <a:ext cx="181902" cy="180130"/>
            <a:chOff x="9979025" y="5899150"/>
            <a:chExt cx="488950" cy="484187"/>
          </a:xfrm>
        </p:grpSpPr>
        <p:sp>
          <p:nvSpPr>
            <p:cNvPr id="19" name="Freeform: Shape 45">
              <a:extLst>
                <a:ext uri="{FF2B5EF4-FFF2-40B4-BE49-F238E27FC236}">
                  <a16:creationId xmlns:a16="http://schemas.microsoft.com/office/drawing/2014/main" id="{E2731B27-55D5-BE4A-B69E-D6575C34B46B}"/>
                </a:ext>
              </a:extLst>
            </p:cNvPr>
            <p:cNvSpPr/>
            <p:nvPr userDrawn="1"/>
          </p:nvSpPr>
          <p:spPr>
            <a:xfrm>
              <a:off x="10109200" y="6024562"/>
              <a:ext cx="358775" cy="358775"/>
            </a:xfrm>
            <a:custGeom>
              <a:avLst/>
              <a:gdLst>
                <a:gd name="connsiteX0" fmla="*/ 0 w 358775"/>
                <a:gd name="connsiteY0" fmla="*/ 0 h 358775"/>
                <a:gd name="connsiteX1" fmla="*/ 279400 w 358775"/>
                <a:gd name="connsiteY1" fmla="*/ 0 h 358775"/>
                <a:gd name="connsiteX2" fmla="*/ 358775 w 358775"/>
                <a:gd name="connsiteY2" fmla="*/ 0 h 358775"/>
                <a:gd name="connsiteX3" fmla="*/ 358775 w 358775"/>
                <a:gd name="connsiteY3" fmla="*/ 358775 h 358775"/>
                <a:gd name="connsiteX4" fmla="*/ 0 w 358775"/>
                <a:gd name="connsiteY4" fmla="*/ 358775 h 358775"/>
                <a:gd name="connsiteX5" fmla="*/ 0 w 358775"/>
                <a:gd name="connsiteY5" fmla="*/ 284163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58775">
                  <a:moveTo>
                    <a:pt x="0" y="0"/>
                  </a:moveTo>
                  <a:lnTo>
                    <a:pt x="279400" y="0"/>
                  </a:lnTo>
                  <a:lnTo>
                    <a:pt x="358775" y="0"/>
                  </a:lnTo>
                  <a:lnTo>
                    <a:pt x="358775" y="358775"/>
                  </a:lnTo>
                  <a:lnTo>
                    <a:pt x="0" y="358775"/>
                  </a:lnTo>
                  <a:lnTo>
                    <a:pt x="0" y="2841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46">
              <a:extLst>
                <a:ext uri="{FF2B5EF4-FFF2-40B4-BE49-F238E27FC236}">
                  <a16:creationId xmlns:a16="http://schemas.microsoft.com/office/drawing/2014/main" id="{80A5272A-64A7-E840-8B34-BF379F73D90C}"/>
                </a:ext>
              </a:extLst>
            </p:cNvPr>
            <p:cNvSpPr/>
            <p:nvPr userDrawn="1"/>
          </p:nvSpPr>
          <p:spPr>
            <a:xfrm>
              <a:off x="9979025" y="5899150"/>
              <a:ext cx="358775" cy="358775"/>
            </a:xfrm>
            <a:custGeom>
              <a:avLst/>
              <a:gdLst>
                <a:gd name="connsiteX0" fmla="*/ 0 w 358775"/>
                <a:gd name="connsiteY0" fmla="*/ 0 h 358775"/>
                <a:gd name="connsiteX1" fmla="*/ 358775 w 358775"/>
                <a:gd name="connsiteY1" fmla="*/ 0 h 358775"/>
                <a:gd name="connsiteX2" fmla="*/ 358775 w 358775"/>
                <a:gd name="connsiteY2" fmla="*/ 74612 h 358775"/>
                <a:gd name="connsiteX3" fmla="*/ 79375 w 358775"/>
                <a:gd name="connsiteY3" fmla="*/ 74612 h 358775"/>
                <a:gd name="connsiteX4" fmla="*/ 79375 w 358775"/>
                <a:gd name="connsiteY4" fmla="*/ 358775 h 358775"/>
                <a:gd name="connsiteX5" fmla="*/ 0 w 358775"/>
                <a:gd name="connsiteY5" fmla="*/ 358775 h 358775"/>
                <a:gd name="connsiteX6" fmla="*/ 0 w 358775"/>
                <a:gd name="connsiteY6" fmla="*/ 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75" h="358775">
                  <a:moveTo>
                    <a:pt x="0" y="0"/>
                  </a:moveTo>
                  <a:lnTo>
                    <a:pt x="358775" y="0"/>
                  </a:lnTo>
                  <a:lnTo>
                    <a:pt x="358775" y="74612"/>
                  </a:lnTo>
                  <a:lnTo>
                    <a:pt x="79375" y="74612"/>
                  </a:lnTo>
                  <a:lnTo>
                    <a:pt x="79375" y="358775"/>
                  </a:lnTo>
                  <a:lnTo>
                    <a:pt x="0" y="3587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215790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582DDD-C945-FF45-953A-D5B0AC264BE0}"/>
              </a:ext>
            </a:extLst>
          </p:cNvPr>
          <p:cNvSpPr>
            <a:spLocks noGrp="1"/>
          </p:cNvSpPr>
          <p:nvPr>
            <p:ph type="body" sz="quarter" idx="11"/>
          </p:nvPr>
        </p:nvSpPr>
        <p:spPr>
          <a:xfrm>
            <a:off x="603477" y="2155185"/>
            <a:ext cx="10604450" cy="412835"/>
          </a:xfrm>
        </p:spPr>
        <p:txBody>
          <a:bodyPr/>
          <a:lstStyle/>
          <a:p>
            <a:pPr algn="l"/>
            <a:r>
              <a:rPr lang="en-US" altLang="ja-JP" sz="2400" u="sng" dirty="0">
                <a:ea typeface="ＭＳ Ｐゴシック"/>
                <a:cs typeface="Arial"/>
              </a:rPr>
              <a:t>Other examples</a:t>
            </a:r>
            <a:r>
              <a:rPr lang="en-US" altLang="ja-JP" sz="2400" dirty="0">
                <a:ea typeface="ＭＳ Ｐゴシック"/>
                <a:cs typeface="Arial"/>
              </a:rPr>
              <a:t>:</a:t>
            </a:r>
          </a:p>
        </p:txBody>
      </p:sp>
      <p:sp>
        <p:nvSpPr>
          <p:cNvPr id="5" name="Text Placeholder 3">
            <a:extLst>
              <a:ext uri="{FF2B5EF4-FFF2-40B4-BE49-F238E27FC236}">
                <a16:creationId xmlns:a16="http://schemas.microsoft.com/office/drawing/2014/main" id="{47A3BE8D-9E9F-B347-AADC-4F5EAAE06042}"/>
              </a:ext>
            </a:extLst>
          </p:cNvPr>
          <p:cNvSpPr txBox="1">
            <a:spLocks/>
          </p:cNvSpPr>
          <p:nvPr/>
        </p:nvSpPr>
        <p:spPr>
          <a:xfrm>
            <a:off x="1058089" y="2975458"/>
            <a:ext cx="10397790"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“How might you go about handling that challenge when you face it?”</a:t>
            </a:r>
          </a:p>
        </p:txBody>
      </p:sp>
      <p:sp>
        <p:nvSpPr>
          <p:cNvPr id="7" name="Text Placeholder 3">
            <a:extLst>
              <a:ext uri="{FF2B5EF4-FFF2-40B4-BE49-F238E27FC236}">
                <a16:creationId xmlns:a16="http://schemas.microsoft.com/office/drawing/2014/main" id="{4B945B76-85CE-2743-BE20-BE56DBC828B2}"/>
              </a:ext>
            </a:extLst>
          </p:cNvPr>
          <p:cNvSpPr txBox="1">
            <a:spLocks/>
          </p:cNvSpPr>
          <p:nvPr/>
        </p:nvSpPr>
        <p:spPr>
          <a:xfrm>
            <a:off x="603477" y="641493"/>
            <a:ext cx="10852402" cy="766576"/>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Negotiate Action Plan: Exploring Challenges and Drawing on Past Successes (cont.)</a:t>
            </a:r>
          </a:p>
        </p:txBody>
      </p:sp>
      <p:sp>
        <p:nvSpPr>
          <p:cNvPr id="10" name="Text Placeholder 3">
            <a:extLst>
              <a:ext uri="{FF2B5EF4-FFF2-40B4-BE49-F238E27FC236}">
                <a16:creationId xmlns:a16="http://schemas.microsoft.com/office/drawing/2014/main" id="{A60B29FF-A6FD-4D4E-8600-E1081E1DACDD}"/>
              </a:ext>
            </a:extLst>
          </p:cNvPr>
          <p:cNvSpPr txBox="1">
            <a:spLocks/>
          </p:cNvSpPr>
          <p:nvPr/>
        </p:nvSpPr>
        <p:spPr>
          <a:xfrm>
            <a:off x="1456384" y="3738111"/>
            <a:ext cx="9999495"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“When you faced that challenge in the past, how did you overcome it?”</a:t>
            </a:r>
          </a:p>
        </p:txBody>
      </p:sp>
      <p:sp>
        <p:nvSpPr>
          <p:cNvPr id="6" name="Text Placeholder 3">
            <a:extLst>
              <a:ext uri="{FF2B5EF4-FFF2-40B4-BE49-F238E27FC236}">
                <a16:creationId xmlns:a16="http://schemas.microsoft.com/office/drawing/2014/main" id="{F5110316-2089-7E4B-B6A8-57E2FA0747D0}"/>
              </a:ext>
            </a:extLst>
          </p:cNvPr>
          <p:cNvSpPr txBox="1">
            <a:spLocks/>
          </p:cNvSpPr>
          <p:nvPr/>
        </p:nvSpPr>
        <p:spPr>
          <a:xfrm>
            <a:off x="1814787" y="4850787"/>
            <a:ext cx="9078611"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“What things would make it easier for you to reach your goal of [X]?”</a:t>
            </a:r>
          </a:p>
        </p:txBody>
      </p:sp>
      <p:sp>
        <p:nvSpPr>
          <p:cNvPr id="8" name="Text Placeholder 3">
            <a:extLst>
              <a:ext uri="{FF2B5EF4-FFF2-40B4-BE49-F238E27FC236}">
                <a16:creationId xmlns:a16="http://schemas.microsoft.com/office/drawing/2014/main" id="{1872B2A3-8CEB-6547-91C7-F5FB0BADB9BA}"/>
              </a:ext>
            </a:extLst>
          </p:cNvPr>
          <p:cNvSpPr txBox="1">
            <a:spLocks/>
          </p:cNvSpPr>
          <p:nvPr/>
        </p:nvSpPr>
        <p:spPr>
          <a:xfrm>
            <a:off x="2377268" y="5963464"/>
            <a:ext cx="9078611" cy="459032"/>
          </a:xfrm>
          <a:prstGeom prst="rect">
            <a:avLst/>
          </a:prstGeom>
        </p:spPr>
        <p:txBody>
          <a:bodyPr wrap="square" lIns="0" tIns="0" rIns="0" bIns="0">
            <a:noAutofit/>
          </a:bodyPr>
          <a:lstStyle>
            <a:lvl1pPr marL="0" indent="0" algn="ctr" defTabSz="914400" rtl="0" eaLnBrk="1" latinLnBrk="0" hangingPunct="1">
              <a:lnSpc>
                <a:spcPts val="4600"/>
              </a:lnSpc>
              <a:spcBef>
                <a:spcPts val="0"/>
              </a:spcBef>
              <a:spcAft>
                <a:spcPts val="0"/>
              </a:spcAft>
              <a:buClr>
                <a:schemeClr val="accent1"/>
              </a:buClr>
              <a:buSzPct val="100000"/>
              <a:buFont typeface="Calibri" panose="020F0502020204030204" pitchFamily="34" charset="0"/>
              <a:buNone/>
              <a:defRPr sz="3600" b="1"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lnSpc>
                <a:spcPct val="100000"/>
              </a:lnSpc>
            </a:pPr>
            <a:r>
              <a:rPr lang="en-US" altLang="ja-JP" sz="2400" i="1" dirty="0">
                <a:ea typeface="ＭＳ Ｐゴシック"/>
                <a:cs typeface="Arial"/>
              </a:rPr>
              <a:t>“Who could support you with this goal?”</a:t>
            </a:r>
          </a:p>
        </p:txBody>
      </p:sp>
    </p:spTree>
    <p:extLst>
      <p:ext uri="{BB962C8B-B14F-4D97-AF65-F5344CB8AC3E}">
        <p14:creationId xmlns:p14="http://schemas.microsoft.com/office/powerpoint/2010/main" val="3476945427"/>
      </p:ext>
    </p:extLst>
  </p:cSld>
  <p:clrMapOvr>
    <a:masterClrMapping/>
  </p:clrMapOvr>
</p:sld>
</file>

<file path=ppt/theme/theme1.xml><?xml version="1.0" encoding="utf-8"?>
<a:theme xmlns:a="http://schemas.openxmlformats.org/drawingml/2006/main" name="Retrospect">
  <a:themeElements>
    <a:clrScheme name="SBIRT">
      <a:dk1>
        <a:sysClr val="windowText" lastClr="000000"/>
      </a:dk1>
      <a:lt1>
        <a:sysClr val="window" lastClr="FFFFFF"/>
      </a:lt1>
      <a:dk2>
        <a:srgbClr val="032E64"/>
      </a:dk2>
      <a:lt2>
        <a:srgbClr val="EB7230"/>
      </a:lt2>
      <a:accent1>
        <a:srgbClr val="032E64"/>
      </a:accent1>
      <a:accent2>
        <a:srgbClr val="EB7230"/>
      </a:accent2>
      <a:accent3>
        <a:srgbClr val="7F7F7F"/>
      </a:accent3>
      <a:accent4>
        <a:srgbClr val="D8D8D8"/>
      </a:accent4>
      <a:accent5>
        <a:srgbClr val="0C0C0C"/>
      </a:accent5>
      <a:accent6>
        <a:srgbClr val="7F7F7F"/>
      </a:accent6>
      <a:hlink>
        <a:srgbClr val="7F7F7F"/>
      </a:hlink>
      <a:folHlink>
        <a:srgbClr val="7F7F7F"/>
      </a:folHlink>
    </a:clrScheme>
    <a:fontScheme name="SBIRT">
      <a:majorFont>
        <a:latin typeface="Century Gothic"/>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6344</TotalTime>
  <Words>20049</Words>
  <Application>Microsoft Macintosh PowerPoint</Application>
  <PresentationFormat>Widescreen</PresentationFormat>
  <Paragraphs>1596</Paragraphs>
  <Slides>130</Slides>
  <Notes>130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130</vt:i4>
      </vt:variant>
    </vt:vector>
  </HeadingPairs>
  <TitlesOfParts>
    <vt:vector size="140" baseType="lpstr">
      <vt:lpstr>Arial</vt:lpstr>
      <vt:lpstr>Calibri</vt:lpstr>
      <vt:lpstr>Cambria</vt:lpstr>
      <vt:lpstr>Century Gothic</vt:lpstr>
      <vt:lpstr>Poppins Medium</vt:lpstr>
      <vt:lpstr>Roboto Thin</vt:lpstr>
      <vt:lpstr>Times New Roman</vt:lpstr>
      <vt:lpstr>Tw Cen MT</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Misti Storie</dc:creator>
  <cp:lastModifiedBy>Misti Storie</cp:lastModifiedBy>
  <cp:revision>269</cp:revision>
  <cp:lastPrinted>2022-10-27T02:57:32Z</cp:lastPrinted>
  <dcterms:created xsi:type="dcterms:W3CDTF">2021-12-24T03:18:49Z</dcterms:created>
  <dcterms:modified xsi:type="dcterms:W3CDTF">2023-02-07T18:21:15Z</dcterms:modified>
</cp:coreProperties>
</file>