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896" r:id="rId6"/>
    <p:sldId id="901" r:id="rId7"/>
    <p:sldId id="897" r:id="rId8"/>
    <p:sldId id="881" r:id="rId9"/>
    <p:sldId id="904" r:id="rId10"/>
    <p:sldId id="902" r:id="rId11"/>
    <p:sldId id="898" r:id="rId12"/>
    <p:sldId id="905" r:id="rId13"/>
    <p:sldId id="907" r:id="rId14"/>
    <p:sldId id="889" r:id="rId15"/>
    <p:sldId id="895" r:id="rId16"/>
    <p:sldId id="894" r:id="rId17"/>
    <p:sldId id="899" r:id="rId18"/>
    <p:sldId id="900" r:id="rId19"/>
    <p:sldId id="880" r:id="rId20"/>
    <p:sldId id="908" r:id="rId21"/>
    <p:sldId id="913" r:id="rId22"/>
    <p:sldId id="882" r:id="rId23"/>
    <p:sldId id="910" r:id="rId24"/>
    <p:sldId id="911" r:id="rId25"/>
    <p:sldId id="909" r:id="rId26"/>
    <p:sldId id="912" r:id="rId27"/>
    <p:sldId id="664" r:id="rId28"/>
    <p:sldId id="383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leen" initials="K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200"/>
    <a:srgbClr val="FF6600"/>
    <a:srgbClr val="7E3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669" autoAdjust="0"/>
  </p:normalViewPr>
  <p:slideViewPr>
    <p:cSldViewPr>
      <p:cViewPr>
        <p:scale>
          <a:sx n="57" d="100"/>
          <a:sy n="57" d="100"/>
        </p:scale>
        <p:origin x="-3174" y="-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4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3869E3-C6F8-4B4B-BE4A-1F1D3E317529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483746-2DD0-433A-9375-3C6CCA46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60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D605FA-EB71-4E56-9577-B26F58B38E90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FE41A-1A43-44C8-A315-C4EF7D652A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3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niaaa.nih.gov/publications/Practitioner/CliniciansGuide2005/clinicians_guide10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FE41A-1A43-44C8-A315-C4EF7D652A5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13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16130" indent="-275434" defTabSz="931887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01738" indent="-220348" defTabSz="9318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42433" indent="-220348" defTabSz="9318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983128" indent="-220348" defTabSz="9318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9CDF387-A756-4FE4-A1A5-DFA569F9AD33}" type="slidenum">
              <a:rPr lang="en-US" altLang="en-US" smtClean="0">
                <a:latin typeface="Arial" charset="0"/>
              </a:rPr>
              <a:pPr/>
              <a:t>19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54466" indent="-290179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60717" indent="-23214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25003" indent="-23214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89290" indent="-23214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53576" indent="-232143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3017863" indent="-232143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82150" indent="-232143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946436" indent="-232143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519DA4A-65C9-472C-87A0-00E8481875C0}" type="slidenum">
              <a:rPr lang="en-US" sz="1200">
                <a:latin typeface="Times" pitchFamily="18" charset="0"/>
              </a:rPr>
              <a:pPr/>
              <a:t>24</a:t>
            </a:fld>
            <a:endParaRPr lang="en-US" sz="1200" dirty="0">
              <a:latin typeface="Times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FE41A-1A43-44C8-A315-C4EF7D652A5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F6E05-A410-4746-8569-DCA69ADCA6A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007F"/>
                </a:solidFill>
              </a:rPr>
              <a:t>HOW TO HELP PATIENTS: A CLINICAL APPROACH</a:t>
            </a:r>
          </a:p>
          <a:p>
            <a:endParaRPr lang="en-US" altLang="en-US" b="1">
              <a:solidFill>
                <a:srgbClr val="00007F"/>
              </a:solidFill>
            </a:endParaRPr>
          </a:p>
          <a:p>
            <a:r>
              <a:rPr lang="en-US" altLang="en-US" b="1">
                <a:solidFill>
                  <a:srgbClr val="00007F"/>
                </a:solidFill>
              </a:rPr>
              <a:t>STEP 1: Ask About Alcohol Use</a:t>
            </a:r>
          </a:p>
          <a:p>
            <a:pPr>
              <a:buFontTx/>
              <a:buChar char="•"/>
            </a:pPr>
            <a:r>
              <a:rPr lang="en-US" altLang="en-US" b="1"/>
              <a:t>Prescreen: Do you sometimes drink beer, wine, or other alcoholic beverages?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16130" indent="-275434" defTabSz="931887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01738" indent="-220348" defTabSz="9318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42433" indent="-220348" defTabSz="9318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983128" indent="-220348" defTabSz="9318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68E9306-7445-43B6-A0D7-207D331DBCC5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7C855-9FA9-499F-9628-F3934C30D68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STEP 1 continued: </a:t>
            </a:r>
          </a:p>
          <a:p>
            <a:r>
              <a:rPr lang="en-US" altLang="en-US" b="1"/>
              <a:t>If the patient used a written self-report (such as the </a:t>
            </a:r>
            <a:r>
              <a:rPr lang="en-US" altLang="en-US" b="1">
                <a:hlinkClick r:id="rId3"/>
              </a:rPr>
              <a:t>AUDIT</a:t>
            </a:r>
            <a:r>
              <a:rPr lang="en-US" altLang="en-US" b="1"/>
              <a:t>), start here.</a:t>
            </a:r>
            <a:r>
              <a:rPr lang="en-US" altLang="en-US"/>
              <a:t> </a:t>
            </a:r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Is screening positive?</a:t>
            </a: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1 or more heavy drinking days, or </a:t>
            </a:r>
          </a:p>
          <a:p>
            <a:pPr>
              <a:buFontTx/>
              <a:buChar char="•"/>
            </a:pPr>
            <a:r>
              <a:rPr lang="en-US" altLang="en-US"/>
              <a:t>AUDIT score of ≥ 8 for men or ≥ 4 for women 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FAD7D-6380-4E26-909F-32A52657176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STEP 1 (Cont’d): </a:t>
            </a:r>
          </a:p>
          <a:p>
            <a:r>
              <a:rPr lang="en-US" altLang="en-US" b="1"/>
              <a:t>Following the Prescreen…</a:t>
            </a:r>
          </a:p>
          <a:p>
            <a:endParaRPr lang="en-US" altLang="en-US"/>
          </a:p>
          <a:p>
            <a:r>
              <a:rPr lang="en-US" altLang="en-US"/>
              <a:t>If the answer is “NO” - then the screening is complete.</a:t>
            </a:r>
          </a:p>
          <a:p>
            <a:r>
              <a:rPr lang="en-US" altLang="en-US"/>
              <a:t>If the answer is “YES” - Ask the </a:t>
            </a:r>
            <a:r>
              <a:rPr lang="en-US" altLang="en-US" b="1"/>
              <a:t>screening question about heavy drinking days</a:t>
            </a:r>
            <a:r>
              <a:rPr lang="en-US" altLang="en-US"/>
              <a:t>…</a:t>
            </a:r>
          </a:p>
          <a:p>
            <a:r>
              <a:rPr lang="en-US" altLang="en-US" b="1"/>
              <a:t>How many times in the past year have you had….</a:t>
            </a:r>
          </a:p>
          <a:p>
            <a:r>
              <a:rPr lang="en-US" altLang="en-US" b="1"/>
              <a:t>…</a:t>
            </a:r>
            <a:r>
              <a:rPr lang="en-US" altLang="en-US" b="1">
                <a:solidFill>
                  <a:srgbClr val="00007F"/>
                </a:solidFill>
              </a:rPr>
              <a:t>5 or more</a:t>
            </a:r>
            <a:r>
              <a:rPr lang="en-US" altLang="en-US" b="1"/>
              <a:t> drinks in a day? (</a:t>
            </a:r>
            <a:r>
              <a:rPr lang="en-US" altLang="en-US" b="1" i="1"/>
              <a:t>men</a:t>
            </a:r>
            <a:r>
              <a:rPr lang="en-US" altLang="en-US" b="1"/>
              <a:t>)</a:t>
            </a:r>
          </a:p>
          <a:p>
            <a:r>
              <a:rPr lang="en-US" altLang="en-US" b="1">
                <a:solidFill>
                  <a:srgbClr val="00007F"/>
                </a:solidFill>
              </a:rPr>
              <a:t>…4 or more</a:t>
            </a:r>
            <a:r>
              <a:rPr lang="en-US" altLang="en-US" b="1"/>
              <a:t> drinks in a day? (</a:t>
            </a:r>
            <a:r>
              <a:rPr lang="en-US" altLang="en-US" b="1" i="1"/>
              <a:t>women</a:t>
            </a:r>
            <a:r>
              <a:rPr lang="en-US" altLang="en-US" b="1"/>
              <a:t>)</a:t>
            </a:r>
          </a:p>
          <a:p>
            <a:endParaRPr lang="en-US" altLang="en-US"/>
          </a:p>
          <a:p>
            <a:r>
              <a:rPr lang="en-US" altLang="en-US"/>
              <a:t>TIP: it may be useful to show patients the STANDARD DRINKS chart on page 24 in the </a:t>
            </a:r>
            <a:r>
              <a:rPr lang="en-US" altLang="en-US" i="1"/>
              <a:t>Guide</a:t>
            </a:r>
            <a:r>
              <a:rPr lang="en-US" altLang="en-US"/>
              <a:t>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F1B66-C842-4DC3-A010-C8EC5597262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STEP 1 (continued): </a:t>
            </a:r>
            <a:r>
              <a:rPr lang="en-US" altLang="en-US"/>
              <a:t>Is the screening positive? </a:t>
            </a:r>
          </a:p>
          <a:p>
            <a:r>
              <a:rPr lang="en-US" altLang="en-US"/>
              <a:t>If </a:t>
            </a:r>
            <a:r>
              <a:rPr lang="en-US" altLang="en-US" b="1"/>
              <a:t>NO</a:t>
            </a:r>
            <a:r>
              <a:rPr lang="en-US" altLang="en-US"/>
              <a:t>, then … </a:t>
            </a:r>
          </a:p>
          <a:p>
            <a:r>
              <a:rPr lang="en-US" altLang="en-US"/>
              <a:t>Advise staying within these limits: </a:t>
            </a:r>
            <a:r>
              <a:rPr lang="en-US" altLang="en-US" b="1"/>
              <a:t>Maximum Drinking Limits</a:t>
            </a:r>
          </a:p>
          <a:p>
            <a:pPr>
              <a:buFontTx/>
              <a:buChar char="•"/>
            </a:pPr>
            <a:r>
              <a:rPr lang="en-US" altLang="en-US"/>
              <a:t>For healthy </a:t>
            </a:r>
            <a:r>
              <a:rPr lang="en-US" altLang="en-US" b="1"/>
              <a:t>men up to age 65—</a:t>
            </a:r>
            <a:r>
              <a:rPr lang="en-US" altLang="en-US"/>
              <a:t> </a:t>
            </a:r>
          </a:p>
          <a:p>
            <a:r>
              <a:rPr lang="en-US" altLang="en-US"/>
              <a:t>            …No more than </a:t>
            </a:r>
            <a:r>
              <a:rPr lang="en-US" altLang="en-US" b="1"/>
              <a:t>4</a:t>
            </a:r>
            <a:r>
              <a:rPr lang="en-US" altLang="en-US"/>
              <a:t> drinks in a </a:t>
            </a:r>
            <a:r>
              <a:rPr lang="en-US" altLang="en-US" b="1"/>
              <a:t>day</a:t>
            </a:r>
            <a:r>
              <a:rPr lang="en-US" altLang="en-US"/>
              <a:t> AND </a:t>
            </a:r>
          </a:p>
          <a:p>
            <a:pPr lvl="1"/>
            <a:r>
              <a:rPr lang="en-US" altLang="en-US"/>
              <a:t>…No more than </a:t>
            </a:r>
            <a:r>
              <a:rPr lang="en-US" altLang="en-US" b="1"/>
              <a:t>14</a:t>
            </a:r>
            <a:r>
              <a:rPr lang="en-US" altLang="en-US"/>
              <a:t> drinks in a </a:t>
            </a:r>
            <a:r>
              <a:rPr lang="en-US" altLang="en-US" b="1"/>
              <a:t>week</a:t>
            </a:r>
            <a:r>
              <a:rPr lang="en-US" altLang="en-US"/>
              <a:t> </a:t>
            </a:r>
          </a:p>
          <a:p>
            <a:pPr>
              <a:buFontTx/>
              <a:buChar char="•"/>
            </a:pPr>
            <a:r>
              <a:rPr lang="en-US" altLang="en-US"/>
              <a:t>For healthy </a:t>
            </a:r>
            <a:r>
              <a:rPr lang="en-US" altLang="en-US" b="1"/>
              <a:t>women</a:t>
            </a:r>
            <a:r>
              <a:rPr lang="en-US" altLang="en-US"/>
              <a:t> (and healthy </a:t>
            </a:r>
            <a:r>
              <a:rPr lang="en-US" altLang="en-US" b="1"/>
              <a:t>men over age 65)— </a:t>
            </a:r>
          </a:p>
          <a:p>
            <a:r>
              <a:rPr lang="en-US" altLang="en-US"/>
              <a:t>  …no more than </a:t>
            </a:r>
            <a:r>
              <a:rPr lang="en-US" altLang="en-US" b="1"/>
              <a:t>3</a:t>
            </a:r>
            <a:r>
              <a:rPr lang="en-US" altLang="en-US"/>
              <a:t> drinks in a </a:t>
            </a:r>
            <a:r>
              <a:rPr lang="en-US" altLang="en-US" b="1"/>
              <a:t>day</a:t>
            </a:r>
            <a:r>
              <a:rPr lang="en-US" altLang="en-US"/>
              <a:t> AND</a:t>
            </a:r>
          </a:p>
          <a:p>
            <a:r>
              <a:rPr lang="en-US" altLang="en-US"/>
              <a:t>  …no more than </a:t>
            </a:r>
            <a:r>
              <a:rPr lang="en-US" altLang="en-US" b="1"/>
              <a:t>7</a:t>
            </a:r>
            <a:r>
              <a:rPr lang="en-US" altLang="en-US"/>
              <a:t> drinks in a </a:t>
            </a:r>
            <a:r>
              <a:rPr lang="en-US" altLang="en-US" b="1"/>
              <a:t>week</a:t>
            </a:r>
            <a:br>
              <a:rPr lang="en-US" altLang="en-US" b="1"/>
            </a:b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3EACB-57A6-4068-9142-9830AF7FF6B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STEP 1 (continued):</a:t>
            </a:r>
          </a:p>
          <a:p>
            <a:r>
              <a:rPr lang="en-US" altLang="en-US" b="1"/>
              <a:t>Is the screening positive? </a:t>
            </a:r>
            <a:endParaRPr lang="en-US" altLang="en-US"/>
          </a:p>
          <a:p>
            <a:r>
              <a:rPr lang="en-US" altLang="en-US"/>
              <a:t> </a:t>
            </a:r>
            <a:r>
              <a:rPr lang="en-US" altLang="en-US" b="1"/>
              <a:t>YES</a:t>
            </a:r>
            <a:r>
              <a:rPr lang="en-US" altLang="en-US"/>
              <a:t> if the patient’s response reflected</a:t>
            </a:r>
          </a:p>
          <a:p>
            <a:pPr>
              <a:buFontTx/>
              <a:buChar char="•"/>
            </a:pPr>
            <a:r>
              <a:rPr lang="en-US" altLang="en-US"/>
              <a:t> 1 or more heavy drinking days or </a:t>
            </a:r>
          </a:p>
          <a:p>
            <a:pPr>
              <a:buFontTx/>
              <a:buChar char="•"/>
            </a:pPr>
            <a:r>
              <a:rPr lang="en-US" altLang="en-US"/>
              <a:t> an AUDIT score of ≥ 8 for men or ≥ 4 for women </a:t>
            </a:r>
          </a:p>
          <a:p>
            <a:r>
              <a:rPr lang="en-US" altLang="en-US"/>
              <a:t>Your patient is an at-risk drinker. For a more complete picture of the drinking pattern, </a:t>
            </a:r>
            <a:r>
              <a:rPr lang="en-US" altLang="en-US" b="1"/>
              <a:t>determine the weekly average</a:t>
            </a:r>
            <a:r>
              <a:rPr lang="en-US" altLang="en-US"/>
              <a:t> with the following questions:</a:t>
            </a:r>
          </a:p>
          <a:p>
            <a:r>
              <a:rPr lang="en-US" altLang="en-US"/>
              <a:t>* On average, how many days a week do you have an alcoholic drink? </a:t>
            </a:r>
          </a:p>
          <a:p>
            <a:r>
              <a:rPr lang="en-US" altLang="en-US"/>
              <a:t>* On a typical drinking day, how many drinks do you have? </a:t>
            </a:r>
          </a:p>
          <a:p>
            <a:r>
              <a:rPr lang="en-US" altLang="en-US"/>
              <a:t>Multiply the responses to determine the weekly average.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 b="1"/>
              <a:t>Record</a:t>
            </a:r>
            <a:r>
              <a:rPr lang="en-US" altLang="en-US"/>
              <a:t> heavy drinking days in the past year and the weekly average.</a:t>
            </a:r>
          </a:p>
          <a:p>
            <a:r>
              <a:rPr lang="en-US" altLang="en-US"/>
              <a:t>To download </a:t>
            </a:r>
            <a:r>
              <a:rPr lang="en-US" altLang="en-US">
                <a:solidFill>
                  <a:srgbClr val="00007F"/>
                </a:solidFill>
              </a:rPr>
              <a:t>preformatted progress notes and templates, go online to </a:t>
            </a:r>
            <a:r>
              <a:rPr lang="en-US" altLang="en-US" b="1" i="1">
                <a:solidFill>
                  <a:srgbClr val="00007F"/>
                </a:solidFill>
              </a:rPr>
              <a:t>www.niaaa.nih.gov/guide </a:t>
            </a:r>
            <a:r>
              <a:rPr lang="en-US" altLang="en-US"/>
              <a:t>(See details on </a:t>
            </a:r>
            <a:r>
              <a:rPr lang="en-US" altLang="en-US">
                <a:solidFill>
                  <a:srgbClr val="00007F"/>
                </a:solidFill>
              </a:rPr>
              <a:t>page 27</a:t>
            </a:r>
            <a:r>
              <a:rPr lang="en-US" altLang="en-US"/>
              <a:t>).</a:t>
            </a:r>
          </a:p>
          <a:p>
            <a:pPr>
              <a:buFontTx/>
              <a:buChar char="•"/>
            </a:pPr>
            <a:endParaRPr lang="en-US" altLang="en-US"/>
          </a:p>
          <a:p>
            <a:r>
              <a:rPr lang="en-US" altLang="en-US"/>
              <a:t>GO TO </a:t>
            </a:r>
            <a:r>
              <a:rPr lang="en-US" altLang="en-US" b="1"/>
              <a:t>STEP 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16130" indent="-275434" defTabSz="931887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01738" indent="-220348" defTabSz="9318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42433" indent="-220348" defTabSz="9318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983128" indent="-220348" defTabSz="9318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EDDE0E7-C0A2-4286-ADBA-DF319855ED92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16130" indent="-275434" defTabSz="931887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01738" indent="-220348" defTabSz="9318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42433" indent="-220348" defTabSz="9318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983128" indent="-220348" defTabSz="9318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100D62-6900-44E1-8047-39F37AB6FCA2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Source: Ewing JA. (1984). Detecting alcoholism: The CAGE questionnaire. JAMA, 252, 1905-1907. </a:t>
            </a:r>
          </a:p>
          <a:p>
            <a:pPr eaLnBrk="1" hangingPunct="1"/>
            <a:endParaRPr lang="en-US" altLang="en-US" i="1" smtClean="0"/>
          </a:p>
          <a:p>
            <a:pPr eaLnBrk="1" hangingPunct="1"/>
            <a:r>
              <a:rPr lang="en-US" altLang="en-US" smtClean="0"/>
              <a:t>Source: </a:t>
            </a:r>
            <a:r>
              <a:rPr lang="en-US" altLang="en-US" i="1" smtClean="0"/>
              <a:t>World Health Organization (2003). The Alcohol Smoking and Substance Involvement Screening Test (ASSIST): Guidelines for Use in Primary care </a:t>
            </a:r>
            <a:r>
              <a:rPr lang="en-US" altLang="en-US" smtClean="0"/>
              <a:t>(Draft Version 1.1 for Field Testing). Geneva, Switzerland.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2"/>
          <p:cNvSpPr>
            <a:spLocks noChangeArrowheads="1"/>
          </p:cNvSpPr>
          <p:nvPr userDrawn="1"/>
        </p:nvSpPr>
        <p:spPr bwMode="auto">
          <a:xfrm>
            <a:off x="381000" y="3352800"/>
            <a:ext cx="8356600" cy="153156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1032"/>
          <p:cNvSpPr>
            <a:spLocks noChangeArrowheads="1"/>
          </p:cNvSpPr>
          <p:nvPr userDrawn="1"/>
        </p:nvSpPr>
        <p:spPr bwMode="auto">
          <a:xfrm>
            <a:off x="381000" y="381000"/>
            <a:ext cx="8356600" cy="28194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70525"/>
            <a:ext cx="3270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001000" cy="1295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5105400"/>
            <a:ext cx="4038600" cy="1524000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F3901D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9600" y="533400"/>
            <a:ext cx="8001000" cy="2819400"/>
          </a:xfrm>
        </p:spPr>
        <p:txBody>
          <a:bodyPr anchor="ctr"/>
          <a:lstStyle>
            <a:lvl1pPr marL="0" indent="0">
              <a:lnSpc>
                <a:spcPts val="36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91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0"/>
            <a:ext cx="8229600" cy="4724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9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ontact">
    <p:bg>
      <p:bgPr>
        <a:solidFill>
          <a:srgbClr val="F39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0" y="2438400"/>
            <a:ext cx="9144000" cy="1143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5" t="34460" r="16724" b="37500"/>
          <a:stretch>
            <a:fillRect/>
          </a:stretch>
        </p:blipFill>
        <p:spPr bwMode="auto">
          <a:xfrm>
            <a:off x="6724650" y="2628900"/>
            <a:ext cx="2190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77724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71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50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 shadeToTitle="1">
        <a:gradFill flip="none" rotWithShape="1">
          <a:gsLst>
            <a:gs pos="35833">
              <a:srgbClr val="D3D3F1"/>
            </a:gs>
            <a:gs pos="94000">
              <a:srgbClr val="D3D3F1"/>
            </a:gs>
            <a:gs pos="100000">
              <a:srgbClr val="FFAA2D">
                <a:alpha val="5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12700" y="57152"/>
            <a:ext cx="9144000" cy="496191"/>
          </a:xfrm>
          <a:prstGeom prst="rect">
            <a:avLst/>
          </a:prstGeom>
          <a:gradFill rotWithShape="1">
            <a:gsLst>
              <a:gs pos="5000">
                <a:srgbClr val="CC99FF">
                  <a:alpha val="22000"/>
                </a:srgbClr>
              </a:gs>
              <a:gs pos="90000">
                <a:srgbClr val="FFAA2D">
                  <a:alpha val="22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7" y="0"/>
            <a:ext cx="1400557" cy="146508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371600" y="1676400"/>
            <a:ext cx="7467600" cy="4724400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marL="457200" indent="-457200">
              <a:buFont typeface="Wingdings" pitchFamily="2" charset="2"/>
              <a:buChar char="q"/>
              <a:defRPr sz="2800">
                <a:latin typeface="Gill Sans MT" pitchFamily="34" charset="0"/>
              </a:defRPr>
            </a:lvl1pPr>
            <a:lvl2pPr>
              <a:buFont typeface="Wingdings" pitchFamily="2" charset="2"/>
              <a:buChar char="§"/>
              <a:defRPr sz="2800">
                <a:latin typeface="Gill Sans MT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</p:txBody>
      </p:sp>
      <p:sp>
        <p:nvSpPr>
          <p:cNvPr id="12" name="Title Placeholder 2"/>
          <p:cNvSpPr>
            <a:spLocks noGrp="1"/>
          </p:cNvSpPr>
          <p:nvPr>
            <p:ph type="title"/>
          </p:nvPr>
        </p:nvSpPr>
        <p:spPr>
          <a:xfrm>
            <a:off x="1371600" y="0"/>
            <a:ext cx="7543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990099"/>
                </a:solidFill>
                <a:latin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371600" y="553343"/>
            <a:ext cx="7772400" cy="50007"/>
          </a:xfrm>
          <a:prstGeom prst="rect">
            <a:avLst/>
          </a:prstGeom>
          <a:solidFill>
            <a:srgbClr val="FFAA2D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35733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15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371600"/>
            <a:ext cx="71628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670266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2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153400" cy="4572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3901D"/>
                </a:solidFill>
              </a:defRPr>
            </a:lvl1pPr>
            <a:lvl2pPr marL="457200" indent="0">
              <a:buFontTx/>
              <a:buNone/>
              <a:defRPr sz="2000" b="1">
                <a:solidFill>
                  <a:srgbClr val="F3901D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F3901D"/>
                </a:solidFill>
              </a:defRPr>
            </a:lvl4pPr>
            <a:lvl5pPr>
              <a:buFontTx/>
              <a:buNone/>
              <a:defRPr sz="2000" b="1">
                <a:solidFill>
                  <a:srgbClr val="F3901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862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1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b="0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1400" b="1"/>
            </a:lvl4pPr>
            <a:lvl5pPr>
              <a:buFontTx/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3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ORC_ppt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81300"/>
            <a:ext cx="2057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6248400" y="2438400"/>
            <a:ext cx="304800" cy="11430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6180138" cy="1143000"/>
          </a:xfrm>
          <a:prstGeom prst="rect">
            <a:avLst/>
          </a:prstGeom>
          <a:solidFill>
            <a:schemeClr val="bg2"/>
          </a:solidFill>
        </p:spPr>
        <p:txBody>
          <a:bodyPr lIns="457200" tIns="0" rIns="274320" bIns="0" anchor="ctr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7772400" cy="1066800"/>
          </a:xfrm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3901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84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2"/>
          <p:cNvSpPr>
            <a:spLocks noChangeArrowheads="1"/>
          </p:cNvSpPr>
          <p:nvPr userDrawn="1"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9200"/>
            <a:ext cx="571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8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2"/>
          <p:cNvSpPr>
            <a:spLocks noChangeArrowheads="1"/>
          </p:cNvSpPr>
          <p:nvPr userDrawn="1"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1"/>
            <a:ext cx="5715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1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238876" y="1219201"/>
            <a:ext cx="2447924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57200" y="1219200"/>
            <a:ext cx="5715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73965"/>
            <a:ext cx="1625770" cy="39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586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0" i="0" baseline="0">
                <a:solidFill>
                  <a:srgbClr val="BEB5AB"/>
                </a:solidFill>
                <a:latin typeface="+mn-lt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Rectangle 1"/>
          <p:cNvSpPr>
            <a:spLocks noChangeArrowheads="1"/>
          </p:cNvSpPr>
          <p:nvPr/>
        </p:nvSpPr>
        <p:spPr bwMode="auto">
          <a:xfrm>
            <a:off x="0" y="79375"/>
            <a:ext cx="304800" cy="831850"/>
          </a:xfrm>
          <a:prstGeom prst="rect">
            <a:avLst/>
          </a:prstGeom>
          <a:solidFill>
            <a:srgbClr val="F390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9375"/>
            <a:ext cx="8382000" cy="831850"/>
          </a:xfrm>
          <a:prstGeom prst="rect">
            <a:avLst/>
          </a:prstGeom>
          <a:solidFill>
            <a:schemeClr val="bg2"/>
          </a:solidFill>
        </p:spPr>
        <p:txBody>
          <a:bodyPr vert="horz" lIns="2286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6400801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8" r:id="rId11"/>
    <p:sldLayoutId id="2147483900" r:id="rId12"/>
    <p:sldLayoutId id="2147484002" r:id="rId13"/>
    <p:sldLayoutId id="2147484003" r:id="rId14"/>
    <p:sldLayoutId id="214748401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•"/>
        <a:defRPr sz="2400">
          <a:solidFill>
            <a:srgbClr val="666666"/>
          </a:solidFill>
          <a:latin typeface="+mn-lt"/>
          <a:ea typeface="+mn-ea"/>
          <a:cs typeface="ＭＳ Ｐゴシック" charset="0"/>
        </a:defRPr>
      </a:lvl1pPr>
      <a:lvl2pPr marL="639763" indent="-1825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6666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–"/>
        <a:defRPr>
          <a:solidFill>
            <a:schemeClr val="accent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666666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6666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oplerud-eric@nor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Eric Goplerud, Ph.D.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Senior Vice President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Director, Substance Abuse, Mental Health and Criminal Justice Studies</a:t>
            </a:r>
          </a:p>
          <a:p>
            <a:r>
              <a:rPr lang="en-US" sz="1200" dirty="0" smtClean="0">
                <a:solidFill>
                  <a:schemeClr val="tx1"/>
                </a:solidFill>
                <a:hlinkClick r:id="rId3"/>
              </a:rPr>
              <a:t>goplerud-eric@norc.org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301-634-9525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373834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00"/>
            <a:r>
              <a:rPr lang="en-US" b="1" dirty="0" smtClean="0">
                <a:latin typeface="Giovanni Book"/>
              </a:rPr>
              <a:t>Screening for High Risk and Dependent Alcohol Use among Psychiatric Inpatients</a:t>
            </a:r>
            <a:endParaRPr lang="en-US" dirty="0">
              <a:solidFill>
                <a:srgbClr val="7E3A0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3705999"/>
            <a:ext cx="62654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00" lvl="0" eaLnBrk="1" hangingPunct="1">
              <a:lnSpc>
                <a:spcPts val="3600"/>
              </a:lnSpc>
              <a:spcBef>
                <a:spcPct val="20000"/>
              </a:spcBef>
              <a:buClr>
                <a:srgbClr val="F3901D"/>
              </a:buClr>
            </a:pPr>
            <a:r>
              <a:rPr lang="en-US" sz="3200" b="1" kern="0" dirty="0" smtClean="0">
                <a:solidFill>
                  <a:srgbClr val="1F497D"/>
                </a:solidFill>
                <a:latin typeface="Giovanni Book"/>
                <a:ea typeface="ＭＳ Ｐゴシック"/>
              </a:rPr>
              <a:t>The Joint Commission’s SUB-1</a:t>
            </a:r>
            <a:endParaRPr lang="en-US" sz="3200" kern="0" dirty="0">
              <a:solidFill>
                <a:srgbClr val="7E3A02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05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57" name="Picture 45" descr="Image of Page 4 from the Clinician's Guid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339975" cy="29305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8382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77800" indent="-177800" algn="l">
              <a:defRPr sz="2400">
                <a:solidFill>
                  <a:schemeClr val="tx1"/>
                </a:solidFill>
                <a:latin typeface="Times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300">
                <a:solidFill>
                  <a:schemeClr val="bg1"/>
                </a:solidFill>
                <a:latin typeface="Arial" charset="0"/>
              </a:rPr>
              <a:t>HOW TO HELP PATIENTS: A CLINICAL APPROACH</a:t>
            </a:r>
          </a:p>
        </p:txBody>
      </p:sp>
      <p:sp>
        <p:nvSpPr>
          <p:cNvPr id="141334" name="AutoShape 22" descr="Green box highlighting part of page 5 of the Clinician's Guide"/>
          <p:cNvSpPr>
            <a:spLocks noChangeArrowheads="1"/>
          </p:cNvSpPr>
          <p:nvPr/>
        </p:nvSpPr>
        <p:spPr bwMode="auto">
          <a:xfrm>
            <a:off x="7848600" y="2173288"/>
            <a:ext cx="1014413" cy="8874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50" name="Text Box 38"/>
          <p:cNvSpPr txBox="1">
            <a:spLocks noChangeArrowheads="1"/>
          </p:cNvSpPr>
          <p:nvPr/>
        </p:nvSpPr>
        <p:spPr bwMode="auto">
          <a:xfrm>
            <a:off x="457200" y="6858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altLang="en-US">
                <a:solidFill>
                  <a:srgbClr val="00007F"/>
                </a:solidFill>
              </a:rPr>
              <a:t>STEP 1: Is the Screening Positive?</a:t>
            </a:r>
            <a:r>
              <a:rPr lang="en-US" altLang="en-US">
                <a:solidFill>
                  <a:srgbClr val="00008E"/>
                </a:solidFill>
              </a:rPr>
              <a:t>  </a:t>
            </a:r>
            <a:endParaRPr lang="en-US" altLang="en-US" sz="2000" b="0">
              <a:solidFill>
                <a:srgbClr val="00008E"/>
              </a:solidFill>
            </a:endParaRPr>
          </a:p>
        </p:txBody>
      </p:sp>
      <p:sp>
        <p:nvSpPr>
          <p:cNvPr id="141351" name="AutoShape 39" descr="Advise staying within maximum drinking limits:&#10;For healthy men up to age 65— &#10;no more than 4 drinks in a day AND&#10;no more than 14 drinks in a week &#10;For healthy women (and healthy men over age 65)— &#10;no more than 3 drinks in a day AND&#10;no more than 7 drinks in a week&#10;"/>
          <p:cNvSpPr>
            <a:spLocks noChangeArrowheads="1"/>
          </p:cNvSpPr>
          <p:nvPr/>
        </p:nvSpPr>
        <p:spPr bwMode="auto">
          <a:xfrm>
            <a:off x="609600" y="1676400"/>
            <a:ext cx="5867400" cy="4695825"/>
          </a:xfrm>
          <a:prstGeom prst="roundRect">
            <a:avLst>
              <a:gd name="adj" fmla="val 16667"/>
            </a:avLst>
          </a:prstGeom>
          <a:solidFill>
            <a:srgbClr val="E1EAF1"/>
          </a:solidFill>
          <a:ln w="6350">
            <a:solidFill>
              <a:srgbClr val="00007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1pPr>
            <a:lvl2pPr marL="508000" indent="-161925"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2pPr>
            <a:lvl3pPr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3pPr>
            <a:lvl4pPr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4pPr>
            <a:lvl5pPr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sz="2800" b="0"/>
              <a:t>Your patient is an at-risk drinker. For a more complete picture of the drinking pattern, </a:t>
            </a:r>
            <a:r>
              <a:rPr lang="en-US" altLang="en-US" sz="2800">
                <a:solidFill>
                  <a:srgbClr val="00007F"/>
                </a:solidFill>
              </a:rPr>
              <a:t>determine the weekly average</a:t>
            </a:r>
            <a:r>
              <a:rPr lang="en-US" altLang="en-US" sz="2800"/>
              <a:t>:</a:t>
            </a:r>
            <a:endParaRPr lang="en-US" altLang="en-US"/>
          </a:p>
        </p:txBody>
      </p:sp>
      <p:sp>
        <p:nvSpPr>
          <p:cNvPr id="141352" name="AutoShape 40" descr="Maximum drinking limits:&#10;For healthy men up to age 65— &#10;no more than 4 drinks in a day AND&#10;no more than 14 drinks in a week &#10;For healthy women (and healthy men over age 65)— &#10;no more than 3 drinks in a day AND&#10;no more than 7 drinks in a week&#10;"/>
          <p:cNvSpPr>
            <a:spLocks noChangeArrowheads="1"/>
          </p:cNvSpPr>
          <p:nvPr/>
        </p:nvSpPr>
        <p:spPr bwMode="auto">
          <a:xfrm>
            <a:off x="704850" y="3810000"/>
            <a:ext cx="5730875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288" rIns="0" bIns="18288"/>
          <a:lstStyle>
            <a:lvl1pPr marL="231775" indent="-231775"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1pPr>
            <a:lvl2pPr marL="508000" indent="-161925"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2pPr>
            <a:lvl3pPr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3pPr>
            <a:lvl4pPr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4pPr>
            <a:lvl5pPr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b="0"/>
              <a:t>On average, how many </a:t>
            </a:r>
            <a:r>
              <a:rPr lang="en-US" altLang="en-US">
                <a:solidFill>
                  <a:srgbClr val="00007F"/>
                </a:solidFill>
              </a:rPr>
              <a:t>days</a:t>
            </a:r>
            <a:r>
              <a:rPr lang="en-US" altLang="en-US" b="0"/>
              <a:t> a</a:t>
            </a:r>
          </a:p>
          <a:p>
            <a:r>
              <a:rPr lang="en-US" altLang="en-US" b="0"/>
              <a:t>   week do you have an alcoholic drink? </a:t>
            </a:r>
          </a:p>
          <a:p>
            <a:pPr>
              <a:spcBef>
                <a:spcPct val="15000"/>
              </a:spcBef>
              <a:buFontTx/>
              <a:buChar char="•"/>
            </a:pPr>
            <a:r>
              <a:rPr lang="en-US" altLang="en-US" b="0"/>
              <a:t>On a typical drinking day, how </a:t>
            </a:r>
          </a:p>
          <a:p>
            <a:r>
              <a:rPr lang="en-US" altLang="en-US" b="0"/>
              <a:t>    many </a:t>
            </a:r>
            <a:r>
              <a:rPr lang="en-US" altLang="en-US">
                <a:solidFill>
                  <a:srgbClr val="00007F"/>
                </a:solidFill>
              </a:rPr>
              <a:t>drinks</a:t>
            </a:r>
            <a:r>
              <a:rPr lang="en-US" altLang="en-US" b="0"/>
              <a:t> do you have?</a:t>
            </a:r>
          </a:p>
          <a:p>
            <a:pPr>
              <a:spcBef>
                <a:spcPct val="30000"/>
              </a:spcBef>
            </a:pPr>
            <a:r>
              <a:rPr lang="en-US" altLang="en-US">
                <a:solidFill>
                  <a:srgbClr val="00007F"/>
                </a:solidFill>
              </a:rPr>
              <a:t>                            </a:t>
            </a:r>
            <a:endParaRPr lang="en-US" altLang="en-US"/>
          </a:p>
        </p:txBody>
      </p:sp>
      <p:grpSp>
        <p:nvGrpSpPr>
          <p:cNvPr id="141356" name="Group 44"/>
          <p:cNvGrpSpPr>
            <a:grpSpLocks/>
          </p:cNvGrpSpPr>
          <p:nvPr/>
        </p:nvGrpSpPr>
        <p:grpSpPr bwMode="auto">
          <a:xfrm>
            <a:off x="1624013" y="1066800"/>
            <a:ext cx="2514600" cy="519113"/>
            <a:chOff x="1023" y="672"/>
            <a:chExt cx="1584" cy="327"/>
          </a:xfrm>
        </p:grpSpPr>
        <p:sp>
          <p:nvSpPr>
            <p:cNvPr id="141354" name="AutoShape 42"/>
            <p:cNvSpPr>
              <a:spLocks noChangeArrowheads="1"/>
            </p:cNvSpPr>
            <p:nvPr/>
          </p:nvSpPr>
          <p:spPr bwMode="auto">
            <a:xfrm>
              <a:off x="1325" y="696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0000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141355" name="Rectangle 43" descr="If YES then"/>
            <p:cNvSpPr>
              <a:spLocks noChangeArrowheads="1"/>
            </p:cNvSpPr>
            <p:nvPr/>
          </p:nvSpPr>
          <p:spPr bwMode="auto">
            <a:xfrm>
              <a:off x="1023" y="672"/>
              <a:ext cx="15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/>
                <a:t>If  </a:t>
              </a:r>
              <a:r>
                <a:rPr lang="en-US" altLang="en-US" sz="2800">
                  <a:solidFill>
                    <a:schemeClr val="bg1"/>
                  </a:solidFill>
                </a:rPr>
                <a:t>YES</a:t>
              </a:r>
              <a:r>
                <a:rPr lang="en-US" altLang="en-US" sz="2800"/>
                <a:t> then…</a:t>
              </a:r>
            </a:p>
          </p:txBody>
        </p:sp>
      </p:grpSp>
      <p:sp>
        <p:nvSpPr>
          <p:cNvPr id="141361" name="Rectangle 49"/>
          <p:cNvSpPr>
            <a:spLocks noChangeArrowheads="1"/>
          </p:cNvSpPr>
          <p:nvPr/>
        </p:nvSpPr>
        <p:spPr bwMode="auto">
          <a:xfrm>
            <a:off x="3048000" y="5562600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>
                <a:solidFill>
                  <a:srgbClr val="00007F"/>
                </a:solidFill>
                <a:latin typeface="Times" charset="0"/>
              </a:rPr>
              <a:t>Weekly Average</a:t>
            </a:r>
          </a:p>
        </p:txBody>
      </p:sp>
      <p:grpSp>
        <p:nvGrpSpPr>
          <p:cNvPr id="141367" name="Group 55" descr="Black boxes and X"/>
          <p:cNvGrpSpPr>
            <a:grpSpLocks/>
          </p:cNvGrpSpPr>
          <p:nvPr/>
        </p:nvGrpSpPr>
        <p:grpSpPr bwMode="auto">
          <a:xfrm>
            <a:off x="5395913" y="4229100"/>
            <a:ext cx="852487" cy="1744663"/>
            <a:chOff x="4485" y="2664"/>
            <a:chExt cx="537" cy="1099"/>
          </a:xfrm>
        </p:grpSpPr>
        <p:sp>
          <p:nvSpPr>
            <p:cNvPr id="141362" name="Rectangle 50" descr="Blank box representing calculations for patient information."/>
            <p:cNvSpPr>
              <a:spLocks noChangeAspect="1" noChangeArrowheads="1"/>
            </p:cNvSpPr>
            <p:nvPr/>
          </p:nvSpPr>
          <p:spPr bwMode="auto">
            <a:xfrm>
              <a:off x="4721" y="2664"/>
              <a:ext cx="271" cy="23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141363" name="Rectangle 51" descr="Blank box representing calculations for patient information."/>
            <p:cNvSpPr>
              <a:spLocks noChangeAspect="1" noChangeArrowheads="1"/>
            </p:cNvSpPr>
            <p:nvPr/>
          </p:nvSpPr>
          <p:spPr bwMode="auto">
            <a:xfrm>
              <a:off x="4721" y="3168"/>
              <a:ext cx="271" cy="23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141364" name="Rectangle 52" descr="Blank box representing calculations for patient information."/>
            <p:cNvSpPr>
              <a:spLocks noChangeAspect="1" noChangeArrowheads="1"/>
            </p:cNvSpPr>
            <p:nvPr/>
          </p:nvSpPr>
          <p:spPr bwMode="auto">
            <a:xfrm>
              <a:off x="4491" y="3532"/>
              <a:ext cx="501" cy="23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141365" name="Line 53" descr="Black line"/>
            <p:cNvSpPr>
              <a:spLocks noChangeShapeType="1"/>
            </p:cNvSpPr>
            <p:nvPr/>
          </p:nvSpPr>
          <p:spPr bwMode="auto">
            <a:xfrm>
              <a:off x="4485" y="3504"/>
              <a:ext cx="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141366" name="Text Box 54" descr="the letter X"/>
            <p:cNvSpPr txBox="1">
              <a:spLocks noChangeArrowheads="1"/>
            </p:cNvSpPr>
            <p:nvPr/>
          </p:nvSpPr>
          <p:spPr bwMode="auto">
            <a:xfrm>
              <a:off x="4686" y="2878"/>
              <a:ext cx="33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0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4" grpId="0" animBg="1"/>
      <p:bldP spid="141351" grpId="0" animBg="1"/>
      <p:bldP spid="141352" grpId="0" animBg="1"/>
      <p:bldP spid="1413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469"/>
            <a:ext cx="73152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Using the AUDIT –C:  Consumption Questions</a:t>
            </a:r>
          </a:p>
        </p:txBody>
      </p:sp>
      <p:graphicFrame>
        <p:nvGraphicFramePr>
          <p:cNvPr id="1983544" name="Group 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634794"/>
              </p:ext>
            </p:extLst>
          </p:nvPr>
        </p:nvGraphicFramePr>
        <p:xfrm>
          <a:off x="990600" y="990600"/>
          <a:ext cx="7467600" cy="5640161"/>
        </p:xfrm>
        <a:graphic>
          <a:graphicData uri="http://schemas.openxmlformats.org/drawingml/2006/table">
            <a:tbl>
              <a:tblPr/>
              <a:tblGrid>
                <a:gridCol w="2035287"/>
                <a:gridCol w="900505"/>
                <a:gridCol w="902336"/>
                <a:gridCol w="970056"/>
                <a:gridCol w="902334"/>
                <a:gridCol w="904165"/>
                <a:gridCol w="852917"/>
              </a:tblGrid>
              <a:tr h="375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cs typeface="Times New Roman" pitchFamily="1" charset="0"/>
                        </a:rPr>
                        <a:t>Questions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  <a:cs typeface="Tahoma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  <a:ea typeface="Wingdings" pitchFamily="1" charset="2"/>
                        <a:cs typeface="Wingdings" pitchFamily="1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  <a:ea typeface="Wingdings" pitchFamily="1" charset="2"/>
                        <a:cs typeface="Wingdings" pitchFamily="1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  <a:ea typeface="Wingdings" pitchFamily="1" charset="2"/>
                        <a:cs typeface="Wingdings" pitchFamily="1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  <a:ea typeface="Wingdings" pitchFamily="1" charset="2"/>
                        <a:cs typeface="Wingdings" pitchFamily="1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  <a:ea typeface="Wingdings" pitchFamily="1" charset="2"/>
                        <a:cs typeface="Wingdings" pitchFamily="1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Score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  <a:ea typeface="Wingdings" pitchFamily="1" charset="2"/>
                        <a:cs typeface="Wingdings" pitchFamily="1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45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1. How often do you have a drink containing alcohol?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  <a:ea typeface="Wingdings" pitchFamily="1" charset="2"/>
                        <a:cs typeface="Wingdings" pitchFamily="1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Never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Monthly or less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2-4 times per month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2-3 times per week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4 or more times per week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pitchFamily="1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1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2. How many drinks containing alcohol do you have on a typical day of drinking?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  <a:ea typeface="Wingdings" pitchFamily="1" charset="2"/>
                        <a:cs typeface="Wingdings" pitchFamily="1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1 or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3 or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5 or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7 to 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10 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pitchFamily="1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90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3. How often do you have 5 (for men under age 65)/4 (for women and men over age 65) or more drinks on one occasion?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  <a:ea typeface="Wingdings" pitchFamily="1" charset="2"/>
                        <a:cs typeface="Wingdings" pitchFamily="1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Never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Less than monthly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Monthly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Weekly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Daily or almost daily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pitchFamily="1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45004">
                <a:tc gridSpan="6">
                  <a:txBody>
                    <a:bodyPr/>
                    <a:lstStyle/>
                    <a:p>
                      <a:pPr marL="290513" marR="0" lvl="0" indent="-290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AUDIT-C Score (add items 1-3)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  <a:ea typeface="Wingdings" pitchFamily="1" charset="2"/>
                          <a:cs typeface="Wingdings" pitchFamily="1" charset="2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  <a:cs typeface="Times New Roman" pitchFamily="1" charset="0"/>
                      </a:endParaRPr>
                    </a:p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</a:rPr>
                        <a:t>Positive screen = 4 for men/3 for women and men over age 65.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384E"/>
                          </a:solidFill>
                          <a:effectLst/>
                          <a:latin typeface="Arial" charset="0"/>
                        </a:rPr>
                        <a:t>If positive, ask the next 7 questions to administer the full AUDIT.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pitchFamily="1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384E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075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52600" y="1371600"/>
            <a:ext cx="7162800" cy="5105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7762" r="11825" b="4936"/>
          <a:stretch/>
        </p:blipFill>
        <p:spPr bwMode="auto">
          <a:xfrm>
            <a:off x="18011" y="228600"/>
            <a:ext cx="93496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3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AUDIT-C Intervention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52600" y="1371600"/>
            <a:ext cx="7162800" cy="5105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21904" r="24881" b="29233"/>
          <a:stretch/>
        </p:blipFill>
        <p:spPr bwMode="auto">
          <a:xfrm>
            <a:off x="-304800" y="1066800"/>
            <a:ext cx="944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953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 Group Health of Puget Sound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7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0"/>
            <a:ext cx="80010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AUDIT-PC: Consumption, Problems – predicts hospital withdrawal risk </a:t>
            </a:r>
            <a:endParaRPr lang="en-US" sz="2800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idx="1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609600" cy="304800"/>
          </a:xfrm>
        </p:spPr>
        <p:txBody>
          <a:bodyPr/>
          <a:lstStyle/>
          <a:p>
            <a:fld id="{93688690-BBF5-4E3E-8BE7-B23C6D953C7E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79575"/>
              </p:ext>
            </p:extLst>
          </p:nvPr>
        </p:nvGraphicFramePr>
        <p:xfrm>
          <a:off x="533400" y="990600"/>
          <a:ext cx="8305800" cy="4906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9639"/>
                <a:gridCol w="708561"/>
                <a:gridCol w="735445"/>
                <a:gridCol w="788555"/>
                <a:gridCol w="685800"/>
                <a:gridCol w="762000"/>
                <a:gridCol w="685800"/>
              </a:tblGrid>
              <a:tr h="3991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Questions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Scoring system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Your score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9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8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How often do you have a drink containing alcohol?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Never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Monthly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or less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2 - 4 times per month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2 - 3 times per week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4+ times per week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73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How many units of alcohol do you drink on a typical day when you are drinking?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1 -2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3 - 4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5 - 6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7 - 9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10+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73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How often during the last year have you found that you were not able to stop drinking once you had started?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Never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Less than monthly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Monthly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Weekly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Daily or almost daily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73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How often during the last year have you failed to do what was normally expected from you because of your drinking?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Never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Less than monthly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Monthly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Weekly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Daily or almost daily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88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Has a relative or friend, doctor or other health worker been concerned about your drinking or suggested that you cut down?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No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Yes, but not in the last year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Yes, during the last year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962400" y="6148810"/>
            <a:ext cx="434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Scoring:</a:t>
            </a:r>
            <a:endPara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 total of 5+ indicates increasing or higher risk drinking.</a:t>
            </a:r>
            <a:endPara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An overall total score of 5 or above is AUDIT-PC positive.</a:t>
            </a:r>
            <a:endParaRPr kumimoji="0" lang="en-US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13"/>
            <a:ext cx="7772400" cy="914400"/>
          </a:xfrm>
        </p:spPr>
        <p:txBody>
          <a:bodyPr/>
          <a:lstStyle/>
          <a:p>
            <a:r>
              <a:rPr lang="en-US" dirty="0" smtClean="0"/>
              <a:t>Remaining AUDIT Questions</a:t>
            </a:r>
            <a:endParaRPr lang="en-US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33983171"/>
              </p:ext>
            </p:extLst>
          </p:nvPr>
        </p:nvGraphicFramePr>
        <p:xfrm>
          <a:off x="228601" y="1143000"/>
          <a:ext cx="8762999" cy="5383982"/>
        </p:xfrm>
        <a:graphic>
          <a:graphicData uri="http://schemas.openxmlformats.org/drawingml/2006/table">
            <a:tbl>
              <a:tblPr firstRow="1" firstCol="1" bandRow="1"/>
              <a:tblGrid>
                <a:gridCol w="4091695"/>
                <a:gridCol w="624683"/>
                <a:gridCol w="898358"/>
                <a:gridCol w="823495"/>
                <a:gridCol w="748632"/>
                <a:gridCol w="814136"/>
                <a:gridCol w="762000"/>
              </a:tblGrid>
              <a:tr h="35256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Questions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Scoring system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Your score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4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7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How often have you had 6 or more units if female, or 8 or more if male, on a single occasion in the last year?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Never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Less than monthly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Monthly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Weekly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Daily or almost daily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97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How often during the last year have you needed an alcoholic drink in the morning to get yourself going after a heavy drinking session?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Never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Less than monthly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Monthly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Weekly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Daily or almost daily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97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How often during the last year have you had a feeling of guilt or remorse after drinking?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Never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Less than monthly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Monthly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Weekly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Daily or almost daily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97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How often during the last year have you been unable to remember what happened the night before because you had been drinking?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Never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Less than monthly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Monthly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Weekly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Daily or almost daily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97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Have you or somebody else been injured as a result of your drinking?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No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Yes, but not in the last year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Yes, during the last year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5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Other Screening Instruments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8800" y="2365802"/>
            <a:ext cx="2895600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sz="4800" b="1" dirty="0" smtClean="0"/>
              <a:t>CAGE?</a:t>
            </a:r>
          </a:p>
        </p:txBody>
      </p:sp>
      <p:sp>
        <p:nvSpPr>
          <p:cNvPr id="3" name="&quot;No&quot; Symbol 2"/>
          <p:cNvSpPr/>
          <p:nvPr/>
        </p:nvSpPr>
        <p:spPr bwMode="auto">
          <a:xfrm>
            <a:off x="5943600" y="1828800"/>
            <a:ext cx="2286000" cy="2209800"/>
          </a:xfrm>
          <a:prstGeom prst="noSmoking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382" y="1033046"/>
            <a:ext cx="7239000" cy="4832092"/>
          </a:xfrm>
          <a:prstGeom prst="rect">
            <a:avLst/>
          </a:prstGeom>
          <a:noFill/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sz="2800" dirty="0" smtClean="0"/>
              <a:t>Adolescents:  CRAFFT</a:t>
            </a:r>
          </a:p>
          <a:p>
            <a:endParaRPr lang="en-US" sz="2800" dirty="0" smtClean="0"/>
          </a:p>
          <a:p>
            <a:r>
              <a:rPr lang="en-US" sz="2800" dirty="0" smtClean="0"/>
              <a:t>Geriatric – MAST-G</a:t>
            </a:r>
          </a:p>
          <a:p>
            <a:endParaRPr lang="en-US" sz="2800" dirty="0" smtClean="0"/>
          </a:p>
          <a:p>
            <a:r>
              <a:rPr lang="en-US" sz="2800" dirty="0" smtClean="0"/>
              <a:t>Alcohol and other Drugs – ASSIST</a:t>
            </a:r>
          </a:p>
          <a:p>
            <a:endParaRPr lang="en-US" sz="2800" dirty="0" smtClean="0"/>
          </a:p>
          <a:p>
            <a:r>
              <a:rPr lang="en-US" sz="2800" dirty="0" smtClean="0"/>
              <a:t>Behavioral health and AUDs – GAIN-SS</a:t>
            </a:r>
          </a:p>
          <a:p>
            <a:endParaRPr lang="en-US" sz="2800" dirty="0" smtClean="0"/>
          </a:p>
          <a:p>
            <a:r>
              <a:rPr lang="en-US" sz="2800" dirty="0" smtClean="0"/>
              <a:t>SIP-A</a:t>
            </a:r>
          </a:p>
          <a:p>
            <a:endParaRPr lang="en-US" sz="2800" dirty="0" smtClean="0"/>
          </a:p>
          <a:p>
            <a:r>
              <a:rPr lang="en-US" sz="2800" dirty="0" smtClean="0"/>
              <a:t>ASI – Alcohol Subscale</a:t>
            </a:r>
          </a:p>
        </p:txBody>
      </p:sp>
    </p:spTree>
    <p:extLst>
      <p:ext uri="{BB962C8B-B14F-4D97-AF65-F5344CB8AC3E}">
        <p14:creationId xmlns:p14="http://schemas.microsoft.com/office/powerpoint/2010/main" val="29506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Adolescent Screener: CRAFFT</a:t>
            </a:r>
            <a:endParaRPr lang="en-US" dirty="0"/>
          </a:p>
        </p:txBody>
      </p:sp>
      <p:pic>
        <p:nvPicPr>
          <p:cNvPr id="5" name="Content Placeholder 4" descr="Cover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47" y="1219200"/>
            <a:ext cx="746230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0" y="5791200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>
                <a:latin typeface="Helvetica" charset="0"/>
              </a:rPr>
              <a:t>Arch Pediatr Adolesc Med. 2002;156(6):607-614. doi:10.1001/archpedi.156.6.607</a:t>
            </a:r>
          </a:p>
        </p:txBody>
      </p:sp>
    </p:spTree>
    <p:extLst>
      <p:ext uri="{BB962C8B-B14F-4D97-AF65-F5344CB8AC3E}">
        <p14:creationId xmlns:p14="http://schemas.microsoft.com/office/powerpoint/2010/main" val="16205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ASSIST </a:t>
            </a:r>
            <a:r>
              <a:rPr lang="en-US" sz="2800" dirty="0" smtClean="0"/>
              <a:t>- </a:t>
            </a:r>
            <a:r>
              <a:rPr lang="en-US" sz="2800" dirty="0"/>
              <a:t>Alcohol, Smoking and Substance Involvement Screening </a:t>
            </a:r>
            <a:r>
              <a:rPr lang="en-US" sz="2800" dirty="0" smtClean="0"/>
              <a:t>Test (WHO)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9696" r="18727" b="7233"/>
          <a:stretch/>
        </p:blipFill>
        <p:spPr bwMode="auto">
          <a:xfrm>
            <a:off x="762000" y="940725"/>
            <a:ext cx="7924800" cy="529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99262" y="6463422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http://www.who.int/substance_abuse/activities/assist/en/</a:t>
            </a:r>
          </a:p>
        </p:txBody>
      </p:sp>
    </p:spTree>
    <p:extLst>
      <p:ext uri="{BB962C8B-B14F-4D97-AF65-F5344CB8AC3E}">
        <p14:creationId xmlns:p14="http://schemas.microsoft.com/office/powerpoint/2010/main" val="1510707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000" dirty="0"/>
              <a:t>Global Appraisal of Individual Needs Short Screener (GAIN-SS</a:t>
            </a:r>
            <a:r>
              <a:rPr lang="en-US" altLang="en-US" sz="3000" dirty="0" smtClean="0"/>
              <a:t>)  --  Substance Use Scale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1891" y="1066800"/>
            <a:ext cx="8534400" cy="4953000"/>
          </a:xfrm>
          <a:prstGeom prst="rect">
            <a:avLst/>
          </a:prstGeo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Times New Roman"/>
                <a:ea typeface="Calibri"/>
              </a:rPr>
              <a:t>When </a:t>
            </a:r>
            <a:r>
              <a:rPr lang="en-US" sz="2200" b="1" dirty="0">
                <a:solidFill>
                  <a:srgbClr val="000000"/>
                </a:solidFill>
                <a:latin typeface="Times New Roman"/>
                <a:ea typeface="Calibri"/>
              </a:rPr>
              <a:t>was the last time 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Calibri"/>
              </a:rPr>
              <a:t>that… </a:t>
            </a:r>
            <a:endParaRPr lang="en-US" sz="22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Calibri"/>
              </a:rPr>
              <a:t>you 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Calibri"/>
              </a:rPr>
              <a:t>used alcohol or other drugs weekly or more often?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Calibri"/>
              </a:rPr>
              <a:t>you 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Calibri"/>
              </a:rPr>
              <a:t>spent a lot of time either getting alcohol or other drugs, using alcohol or other drugs, or recovering from the effects of alcohol or other drugs (e.g., feeling sick)? </a:t>
            </a:r>
            <a:endParaRPr lang="en-US" sz="22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Calibri"/>
              </a:rPr>
              <a:t>you 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Calibri"/>
              </a:rPr>
              <a:t>kept using alcohol or other drugs even though it was causing social problems, leading to fights, or getting you into trouble with other people?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Calibri"/>
              </a:rPr>
              <a:t>your 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Calibri"/>
              </a:rPr>
              <a:t>use of alcohol or other drugs caused you to give up or reduce your involvement in activities at work, school, home, or social events?    </a:t>
            </a:r>
            <a:endParaRPr lang="en-US" sz="22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Times New Roman"/>
                <a:ea typeface="Calibri"/>
              </a:rPr>
              <a:t>you had withdrawal problems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Calibri"/>
              </a:rPr>
              <a:t>like 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Calibri"/>
              </a:rPr>
              <a:t>shaky hands, throwing up, having trouble sitting still or sleeping, or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Calibri"/>
              </a:rPr>
              <a:t>used to 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Calibri"/>
              </a:rPr>
              <a:t>stop being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Calibri"/>
              </a:rPr>
              <a:t>sick? </a:t>
            </a:r>
            <a:endParaRPr lang="en-US" sz="22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6075" indent="-346075" eaLnBrk="1" hangingPunct="1">
              <a:buFont typeface="Wingdings" pitchFamily="2" charset="2"/>
              <a:buNone/>
            </a:pPr>
            <a:endParaRPr lang="en-US" alt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95600" y="6139055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Dennis, M. L., Chan, Y. F., &amp; Funk, R. R. (2006). Development and validation of the GAIN Short Screener (GSS) for internalizing, externalizing and substance use disorders and crime/violence problems among adolescents and adults. The American Journal on Addictions, 15(s1), s80-s91.</a:t>
            </a:r>
          </a:p>
        </p:txBody>
      </p:sp>
    </p:spTree>
    <p:extLst>
      <p:ext uri="{BB962C8B-B14F-4D97-AF65-F5344CB8AC3E}">
        <p14:creationId xmlns:p14="http://schemas.microsoft.com/office/powerpoint/2010/main" val="3963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800" dirty="0"/>
              <a:t>Screening refers to a tool – usually a brief questionnaire – that finds subjects who have or are at high risk for a disorder in a population of </a:t>
            </a:r>
            <a:r>
              <a:rPr lang="en-US" sz="2800" dirty="0" smtClean="0"/>
              <a:t>interest. </a:t>
            </a:r>
          </a:p>
          <a:p>
            <a:r>
              <a:rPr lang="en-US" sz="2800" dirty="0" smtClean="0"/>
              <a:t>Screening </a:t>
            </a:r>
            <a:r>
              <a:rPr lang="en-US" sz="2800" dirty="0"/>
              <a:t>does not establish a diagnosis. Instead, it identifies people at risk for or likely to have a </a:t>
            </a:r>
            <a:r>
              <a:rPr lang="en-US" sz="2800" dirty="0" smtClean="0"/>
              <a:t>disorder</a:t>
            </a:r>
          </a:p>
          <a:p>
            <a:r>
              <a:rPr lang="en-US" sz="2800" dirty="0" smtClean="0"/>
              <a:t>The Joint Commission SUB-1 measure specifies a “validated” screening instrument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Screening for Alcohol Use among Psychiatric Inpatients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97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979272662"/>
              </p:ext>
            </p:extLst>
          </p:nvPr>
        </p:nvGraphicFramePr>
        <p:xfrm>
          <a:off x="914400" y="990600"/>
          <a:ext cx="7315200" cy="4876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0"/>
                <a:gridCol w="3657600"/>
              </a:tblGrid>
              <a:tr h="645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I have been unhappy because of..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I had money problems because of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45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I have not eaten properly because of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My physical appearance was harmed by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45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I failed to do what was expected because of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My family was hurt by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45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I felt guilty because of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My friendships have been damaged by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45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I have taken foolish risks because of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Alcohol has gotten in the way of my growth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45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I have done impulsive things when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Alcohol damaged my social life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45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My physical health was harmed by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I spent too much time because of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67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I have had an accident while.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/>
                <a:ea typeface="Calibri"/>
                <a:cs typeface="Times New Roman"/>
              </a:rPr>
              <a:t>SIP-A  Short Index of Problems 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- Alcohol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017520" y="5943600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Feinn</a:t>
            </a:r>
            <a:r>
              <a:rPr lang="en-US" sz="1100" dirty="0"/>
              <a:t> R, </a:t>
            </a:r>
            <a:r>
              <a:rPr lang="en-US" sz="1100" dirty="0" err="1"/>
              <a:t>Tennen</a:t>
            </a:r>
            <a:r>
              <a:rPr lang="en-US" sz="1100" dirty="0"/>
              <a:t> H, </a:t>
            </a:r>
            <a:r>
              <a:rPr lang="en-US" sz="1100" dirty="0" err="1"/>
              <a:t>Kranzler</a:t>
            </a:r>
            <a:r>
              <a:rPr lang="en-US" sz="1100" dirty="0"/>
              <a:t> HR. Psychometric properties of the Short Index of Problems as a measure of recent alcohol-related problems. </a:t>
            </a:r>
            <a:r>
              <a:rPr lang="en-US" sz="1100" dirty="0" err="1"/>
              <a:t>Alcsm</a:t>
            </a:r>
            <a:r>
              <a:rPr lang="en-US" sz="1100" dirty="0"/>
              <a:t> </a:t>
            </a:r>
            <a:r>
              <a:rPr lang="en-US" sz="1100" dirty="0" err="1"/>
              <a:t>Clin</a:t>
            </a:r>
            <a:r>
              <a:rPr lang="en-US" sz="1100" dirty="0"/>
              <a:t> </a:t>
            </a:r>
            <a:r>
              <a:rPr lang="en-US" sz="1100" dirty="0" err="1"/>
              <a:t>Exp</a:t>
            </a:r>
            <a:r>
              <a:rPr lang="en-US" sz="1100" dirty="0"/>
              <a:t> Res. 2003;27:1436–41Alterman AI, </a:t>
            </a:r>
            <a:r>
              <a:rPr lang="en-US" sz="1100" dirty="0" err="1"/>
              <a:t>Cacciola</a:t>
            </a:r>
            <a:r>
              <a:rPr lang="en-US" sz="1100" dirty="0"/>
              <a:t> JS, Ivey MA, </a:t>
            </a:r>
            <a:r>
              <a:rPr lang="en-US" sz="1100" dirty="0" err="1"/>
              <a:t>Habing</a:t>
            </a:r>
            <a:r>
              <a:rPr lang="en-US" sz="1100" dirty="0"/>
              <a:t> B, Lynch KG. Reliability and validity of the alcohol SIP and a newly constructed drug Short Index of Problems. J Stud Alcohol Drugs. 2009;70:304–7</a:t>
            </a:r>
          </a:p>
        </p:txBody>
      </p:sp>
    </p:spTree>
    <p:extLst>
      <p:ext uri="{BB962C8B-B14F-4D97-AF65-F5344CB8AC3E}">
        <p14:creationId xmlns:p14="http://schemas.microsoft.com/office/powerpoint/2010/main" val="41490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33921474"/>
              </p:ext>
            </p:extLst>
          </p:nvPr>
        </p:nvGraphicFramePr>
        <p:xfrm>
          <a:off x="685800" y="1371599"/>
          <a:ext cx="81534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1423"/>
                <a:gridCol w="3551977"/>
              </a:tblGrid>
              <a:tr h="60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Drank more/longer than intended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Time spent drinking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86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Impaired control (stop/cut down)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Use despite interpersonal problems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86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Hazardous use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Failure to fulfill role obligations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Withdrawal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Activities given up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Tolerance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Legal problems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Use despite physical/psychological problems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Addiction Severity Index – 6; Alcohol Scale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/>
              <a:t>Cacciola</a:t>
            </a:r>
            <a:r>
              <a:rPr lang="en-US" sz="1400" dirty="0"/>
              <a:t>, J. S., </a:t>
            </a:r>
            <a:r>
              <a:rPr lang="en-US" sz="1400" dirty="0" err="1"/>
              <a:t>Alterman</a:t>
            </a:r>
            <a:r>
              <a:rPr lang="en-US" sz="1400" dirty="0"/>
              <a:t>, A. I., </a:t>
            </a:r>
            <a:r>
              <a:rPr lang="en-US" sz="1400" dirty="0" err="1"/>
              <a:t>Habing</a:t>
            </a:r>
            <a:r>
              <a:rPr lang="en-US" sz="1400" dirty="0"/>
              <a:t>, B., &amp; McLellan, A. T. (2011). Recent status scores for version 6 of the Addiction Severity Index (ASI‐6). Addiction, 106(9), 1588-1602.</a:t>
            </a:r>
          </a:p>
        </p:txBody>
      </p:sp>
    </p:spTree>
    <p:extLst>
      <p:ext uri="{BB962C8B-B14F-4D97-AF65-F5344CB8AC3E}">
        <p14:creationId xmlns:p14="http://schemas.microsoft.com/office/powerpoint/2010/main" val="17870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(1) “</a:t>
            </a:r>
            <a:r>
              <a:rPr lang="en-US" dirty="0"/>
              <a:t>Have you ever felt you ought to </a:t>
            </a:r>
            <a:r>
              <a:rPr lang="en-US" b="1" dirty="0"/>
              <a:t>C</a:t>
            </a:r>
            <a:r>
              <a:rPr lang="en-US" dirty="0"/>
              <a:t>ut down on your drinking</a:t>
            </a:r>
            <a:r>
              <a:rPr lang="en-US" dirty="0" smtClean="0"/>
              <a:t>?”;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“Have people </a:t>
            </a:r>
            <a:r>
              <a:rPr lang="en-US" b="1" dirty="0"/>
              <a:t>A</a:t>
            </a:r>
            <a:r>
              <a:rPr lang="en-US" dirty="0"/>
              <a:t>nnoyed you by criticizing your drinking?”; </a:t>
            </a:r>
          </a:p>
          <a:p>
            <a:pPr marL="0" indent="0">
              <a:buNone/>
            </a:pPr>
            <a:r>
              <a:rPr lang="en-US" dirty="0"/>
              <a:t>(3) “Have you ever felt bad or </a:t>
            </a:r>
            <a:r>
              <a:rPr lang="en-US" b="1" dirty="0"/>
              <a:t>G</a:t>
            </a:r>
            <a:r>
              <a:rPr lang="en-US" dirty="0"/>
              <a:t>uilty about your drinking?”; and </a:t>
            </a:r>
          </a:p>
          <a:p>
            <a:pPr marL="0" indent="0">
              <a:buNone/>
            </a:pPr>
            <a:r>
              <a:rPr lang="en-US" dirty="0"/>
              <a:t>(4) “Have you ever had a drink in the morning to steady your nerves or get rid of a hangover (</a:t>
            </a:r>
            <a:r>
              <a:rPr lang="en-US" b="1" dirty="0"/>
              <a:t>E</a:t>
            </a:r>
            <a:r>
              <a:rPr lang="en-US" dirty="0"/>
              <a:t>ye opener)?”.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CAGE – not recommended, 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      insensitive to risky use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60862" y="4724400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One positive response should raise the possibility of alcohol-related </a:t>
            </a:r>
            <a:r>
              <a:rPr lang="en-US" sz="1800" dirty="0" smtClean="0"/>
              <a:t>problems,</a:t>
            </a:r>
            <a:r>
              <a:rPr lang="en-US" sz="1800" u="sng" baseline="30000" dirty="0"/>
              <a:t> </a:t>
            </a:r>
            <a:r>
              <a:rPr lang="en-US" sz="1800" dirty="0" smtClean="0"/>
              <a:t>but </a:t>
            </a:r>
            <a:r>
              <a:rPr lang="en-US" sz="1800" dirty="0"/>
              <a:t>most researchers have used two or more positive </a:t>
            </a:r>
            <a:r>
              <a:rPr lang="en-US" sz="1800" dirty="0" smtClean="0"/>
              <a:t>responses. </a:t>
            </a:r>
            <a:r>
              <a:rPr lang="en-US" sz="1800" dirty="0"/>
              <a:t>A pooled analysis of the CAGE in screening for alcohol abuse and dependence found a sensitivity of 0.87 in </a:t>
            </a:r>
            <a:r>
              <a:rPr lang="en-US" sz="1800" dirty="0" smtClean="0"/>
              <a:t>inpatients. </a:t>
            </a:r>
            <a:r>
              <a:rPr lang="en-US" sz="1800" dirty="0"/>
              <a:t>Binge drinking and high risk use </a:t>
            </a:r>
            <a:r>
              <a:rPr lang="en-US" sz="1800" dirty="0" smtClean="0"/>
              <a:t>are </a:t>
            </a:r>
            <a:r>
              <a:rPr lang="en-US" sz="1800" dirty="0"/>
              <a:t>often </a:t>
            </a:r>
            <a:r>
              <a:rPr lang="en-US" sz="1800" b="1" dirty="0"/>
              <a:t>not </a:t>
            </a:r>
            <a:r>
              <a:rPr lang="en-US" sz="1800" dirty="0"/>
              <a:t>captured by the CAGE.</a:t>
            </a:r>
          </a:p>
        </p:txBody>
      </p:sp>
      <p:sp>
        <p:nvSpPr>
          <p:cNvPr id="6" name="&quot;No&quot; Symbol 5"/>
          <p:cNvSpPr/>
          <p:nvPr/>
        </p:nvSpPr>
        <p:spPr bwMode="auto">
          <a:xfrm>
            <a:off x="1066800" y="609600"/>
            <a:ext cx="7162800" cy="5791200"/>
          </a:xfrm>
          <a:prstGeom prst="noSmoking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470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eaLnBrk="0" hangingPunct="0">
              <a:lnSpc>
                <a:spcPct val="100000"/>
              </a:lnSpc>
            </a:pPr>
            <a:r>
              <a:rPr lang="en-US" sz="3200" kern="1200" dirty="0" smtClean="0">
                <a:solidFill>
                  <a:prstClr val="black"/>
                </a:solidFill>
                <a:ea typeface="ＭＳ Ｐゴシック" charset="-128"/>
              </a:rPr>
              <a:t>SUB-1 Training    www.SBIRTmentor.com</a:t>
            </a:r>
            <a:r>
              <a:rPr lang="en-US" sz="3200" kern="1200" dirty="0">
                <a:solidFill>
                  <a:prstClr val="black"/>
                </a:solidFill>
                <a:ea typeface="ＭＳ Ｐゴシック" charset="-128"/>
              </a:rPr>
              <a:t/>
            </a:r>
            <a:br>
              <a:rPr lang="en-US" sz="3200" kern="1200" dirty="0">
                <a:solidFill>
                  <a:prstClr val="black"/>
                </a:solidFill>
                <a:ea typeface="ＭＳ Ｐゴシック" charset="-128"/>
              </a:rPr>
            </a:b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" y="914400"/>
            <a:ext cx="7125393" cy="471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6156" y="794683"/>
            <a:ext cx="4572000" cy="470898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2000" b="1" dirty="0"/>
              <a:t>SBIRTmentor</a:t>
            </a:r>
          </a:p>
          <a:p>
            <a:r>
              <a:rPr lang="en-US" sz="2000" dirty="0"/>
              <a:t>• </a:t>
            </a:r>
            <a:r>
              <a:rPr lang="en-US" sz="2000" dirty="0" smtClean="0"/>
              <a:t> </a:t>
            </a:r>
            <a:r>
              <a:rPr lang="en-US" sz="2000" dirty="0"/>
              <a:t>Self-directed and convenient: complete </a:t>
            </a:r>
            <a:r>
              <a:rPr lang="en-US" sz="2000" dirty="0" smtClean="0"/>
              <a:t>at work</a:t>
            </a:r>
            <a:r>
              <a:rPr lang="en-US" sz="2000" dirty="0"/>
              <a:t>, home or on the road with </a:t>
            </a:r>
            <a:r>
              <a:rPr lang="en-US" sz="2000" dirty="0" smtClean="0"/>
              <a:t>unlimited 24/7 </a:t>
            </a:r>
            <a:r>
              <a:rPr lang="en-US" sz="2000" dirty="0"/>
              <a:t>availability</a:t>
            </a:r>
          </a:p>
          <a:p>
            <a:r>
              <a:rPr lang="en-US" sz="2000" dirty="0"/>
              <a:t>• Easy to use: immediate access with a </a:t>
            </a:r>
            <a:r>
              <a:rPr lang="en-US" sz="2000" dirty="0" smtClean="0"/>
              <a:t>few mouse clicks</a:t>
            </a:r>
          </a:p>
          <a:p>
            <a:r>
              <a:rPr lang="en-US" sz="2000" dirty="0" smtClean="0"/>
              <a:t>• Screening and brief intervention practice with simulated patients in hospital situations</a:t>
            </a:r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dirty="0" smtClean="0"/>
              <a:t>Immediate </a:t>
            </a:r>
            <a:r>
              <a:rPr lang="en-US" sz="2000" dirty="0"/>
              <a:t>feedback </a:t>
            </a:r>
            <a:r>
              <a:rPr lang="en-US" sz="2000" dirty="0" smtClean="0"/>
              <a:t>from standardized patients and skill acquisition scores</a:t>
            </a:r>
          </a:p>
          <a:p>
            <a:r>
              <a:rPr lang="en-US" sz="2000" dirty="0" smtClean="0"/>
              <a:t>3 CMEs, continuing nurse education and counselor, social work, psychology CEUs</a:t>
            </a:r>
            <a:endParaRPr lang="en-US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9" y="1295400"/>
            <a:ext cx="2840182" cy="11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5584957"/>
            <a:ext cx="65532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Garamond-Light"/>
              </a:rPr>
              <a:t>• For more information, 303.369.0039 x245 or</a:t>
            </a:r>
          </a:p>
          <a:p>
            <a:r>
              <a:rPr lang="en-US" dirty="0">
                <a:latin typeface="Garamond-Light"/>
              </a:rPr>
              <a:t>SBIRTinfo@PeerAssist.org</a:t>
            </a:r>
          </a:p>
          <a:p>
            <a:r>
              <a:rPr lang="en-US" dirty="0">
                <a:latin typeface="Garamond-Light"/>
              </a:rPr>
              <a:t>• To access visit www.SBIRTmentor.com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037A4A-AC83-4BC6-B9FF-B7BC1278E596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Has enough time passed for SBI?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98" y="990600"/>
            <a:ext cx="3555648" cy="52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Font typeface="Arial" pitchFamily="34" charset="0"/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  <a:cs typeface="ＭＳ Ｐゴシック" charset="0"/>
              </a:defRPr>
            </a:lvl1pPr>
            <a:lvl2pPr marL="6397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66666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Font typeface="Arial" pitchFamily="34" charset="0"/>
              <a:buChar char="–"/>
              <a:defRPr>
                <a:solidFill>
                  <a:schemeClr val="accent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rgbClr val="666666"/>
                </a:solidFill>
                <a:latin typeface="+mn-lt"/>
                <a:ea typeface="+mn-ea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6666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3500" dirty="0" smtClean="0">
                <a:latin typeface="Arial" pitchFamily="34" charset="0"/>
              </a:rPr>
              <a:t>  “</a:t>
            </a:r>
            <a:r>
              <a:rPr lang="en-US" sz="3200" dirty="0" smtClean="0">
                <a:latin typeface="Arial" pitchFamily="34" charset="0"/>
              </a:rPr>
              <a:t>Suitable methods of identification and readily learned brief intervention techniques with good evidence of efficacy are now available.  The committee recommends… broad deployment of identification and brief intervention.”</a:t>
            </a:r>
            <a:r>
              <a:rPr lang="en-US" sz="3200" dirty="0" smtClean="0"/>
              <a:t> </a:t>
            </a:r>
          </a:p>
          <a:p>
            <a:pPr lvl="1" algn="ctr">
              <a:buFont typeface="Wingdings" pitchFamily="2" charset="2"/>
              <a:buNone/>
            </a:pPr>
            <a:r>
              <a:rPr lang="en-US" sz="3600" b="1" dirty="0" smtClean="0">
                <a:latin typeface="Arial" pitchFamily="34" charset="0"/>
              </a:rPr>
              <a:t>1990 (23 years ago!)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smtClean="0">
                <a:latin typeface="Arial" pitchFamily="34" charset="0"/>
              </a:rPr>
              <a:t>(IOM, </a:t>
            </a:r>
            <a:r>
              <a:rPr lang="en-US" sz="1800" u="sng" dirty="0" smtClean="0">
                <a:latin typeface="Arial" pitchFamily="34" charset="0"/>
              </a:rPr>
              <a:t>Broadening the Base of Treatment for Alcohol Problems</a:t>
            </a:r>
            <a:r>
              <a:rPr lang="en-US" sz="1800" dirty="0" smtClean="0">
                <a:latin typeface="Arial" pitchFamily="34" charset="0"/>
              </a:rPr>
              <a:t>, 1990, p. 8)</a:t>
            </a:r>
          </a:p>
        </p:txBody>
      </p:sp>
    </p:spTree>
    <p:extLst>
      <p:ext uri="{BB962C8B-B14F-4D97-AF65-F5344CB8AC3E}">
        <p14:creationId xmlns:p14="http://schemas.microsoft.com/office/powerpoint/2010/main" val="364169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 Goplerud  Senior Vice President</a:t>
            </a:r>
          </a:p>
          <a:p>
            <a:pPr lvl="1"/>
            <a:r>
              <a:rPr lang="en-US" sz="1200" dirty="0"/>
              <a:t>Substance Abuse, Mental Health and Criminal Justice Studies</a:t>
            </a:r>
          </a:p>
          <a:p>
            <a:pPr lvl="1"/>
            <a:r>
              <a:rPr lang="en-US" sz="1200" dirty="0"/>
              <a:t>NORC at the University of Chicago </a:t>
            </a:r>
          </a:p>
          <a:p>
            <a:pPr lvl="1"/>
            <a:r>
              <a:rPr lang="en-US" sz="1200" dirty="0"/>
              <a:t>4350 East West Highway 8th Floor, Bethesda, MD 20814 </a:t>
            </a:r>
          </a:p>
          <a:p>
            <a:pPr lvl="1"/>
            <a:r>
              <a:rPr lang="en-US" sz="1200" dirty="0"/>
              <a:t>goplerud-eric@norc.org | office 301-634-9525 | mobile 301-852-8427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55" name="Picture 11" descr="Image of Page 4 from the Clinician's Guid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527050"/>
            <a:ext cx="4597400" cy="5754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3657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  <a:latin typeface="Times" charset="0"/>
              </a:defRPr>
            </a:lvl1pPr>
            <a:lvl2pPr marL="285750" algn="l">
              <a:defRPr sz="2400">
                <a:solidFill>
                  <a:schemeClr val="tx1"/>
                </a:solidFill>
                <a:latin typeface="Times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3600">
                <a:solidFill>
                  <a:srgbClr val="00007F"/>
                </a:solidFill>
                <a:latin typeface="Arial" charset="0"/>
              </a:rPr>
              <a:t>STEP 1:</a:t>
            </a:r>
          </a:p>
          <a:p>
            <a:r>
              <a:rPr lang="en-US" altLang="en-US" sz="3600">
                <a:solidFill>
                  <a:srgbClr val="00007F"/>
                </a:solidFill>
                <a:latin typeface="Arial" charset="0"/>
              </a:rPr>
              <a:t>Ask About Alcohol Use</a:t>
            </a:r>
          </a:p>
          <a:p>
            <a:endParaRPr lang="en-US" altLang="en-US">
              <a:latin typeface="Arial" charset="0"/>
            </a:endParaRPr>
          </a:p>
          <a:p>
            <a:r>
              <a:rPr lang="en-US" altLang="en-US">
                <a:latin typeface="Arial" charset="0"/>
              </a:rPr>
              <a:t>Prescreen: </a:t>
            </a:r>
            <a:r>
              <a:rPr lang="en-US" altLang="en-US" sz="2800" i="1">
                <a:solidFill>
                  <a:srgbClr val="00007F"/>
                </a:solidFill>
                <a:latin typeface="Arial" charset="0"/>
              </a:rPr>
              <a:t>Do you sometimes drink beer, wine, or other alcoholic beverages?</a:t>
            </a:r>
          </a:p>
          <a:p>
            <a:pPr lvl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If </a:t>
            </a:r>
            <a:r>
              <a:rPr lang="en-US" altLang="en-US">
                <a:solidFill>
                  <a:srgbClr val="5F5F5F"/>
                </a:solidFill>
                <a:latin typeface="Arial" charset="0"/>
              </a:rPr>
              <a:t>NO</a:t>
            </a:r>
            <a:r>
              <a:rPr lang="en-US" altLang="en-US">
                <a:latin typeface="Arial" charset="0"/>
              </a:rPr>
              <a:t>… the screening is complete.</a:t>
            </a:r>
          </a:p>
          <a:p>
            <a:pPr lvl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If </a:t>
            </a:r>
            <a:r>
              <a:rPr lang="en-US" altLang="en-US">
                <a:solidFill>
                  <a:srgbClr val="00007F"/>
                </a:solidFill>
                <a:latin typeface="Arial" charset="0"/>
              </a:rPr>
              <a:t>YES</a:t>
            </a:r>
            <a:r>
              <a:rPr lang="en-US" altLang="en-US">
                <a:latin typeface="Arial" charset="0"/>
              </a:rPr>
              <a:t>…</a:t>
            </a:r>
          </a:p>
        </p:txBody>
      </p:sp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8382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77800" indent="-177800" algn="l">
              <a:defRPr sz="2400">
                <a:solidFill>
                  <a:schemeClr val="tx1"/>
                </a:solidFill>
                <a:latin typeface="Times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300">
                <a:solidFill>
                  <a:schemeClr val="bg1"/>
                </a:solidFill>
                <a:latin typeface="Arial" charset="0"/>
              </a:rPr>
              <a:t>HOW TO HELP PATIENTS: A CLINICAL APPROACH</a:t>
            </a:r>
            <a:endParaRPr lang="en-US" altLang="en-US" sz="13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66949" name="Rectangle 5" descr="Box highlighting Step 1: Ask About Alcohol Use"/>
          <p:cNvSpPr>
            <a:spLocks noChangeArrowheads="1"/>
          </p:cNvSpPr>
          <p:nvPr/>
        </p:nvSpPr>
        <p:spPr bwMode="auto">
          <a:xfrm>
            <a:off x="4657725" y="1077913"/>
            <a:ext cx="1981200" cy="2286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6950" name="AutoShape 6" descr="Box highlighting Step 1: Ask About Alcohol Use"/>
          <p:cNvSpPr>
            <a:spLocks noChangeArrowheads="1"/>
          </p:cNvSpPr>
          <p:nvPr/>
        </p:nvSpPr>
        <p:spPr bwMode="auto">
          <a:xfrm>
            <a:off x="5257800" y="1371600"/>
            <a:ext cx="3224213" cy="2762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6951" name="AutoShape 7" descr="Green Box highlighting part of Step 1 of the Guide that states: Is the Screening Positive? &#10;"/>
          <p:cNvSpPr>
            <a:spLocks noChangeArrowheads="1"/>
          </p:cNvSpPr>
          <p:nvPr/>
        </p:nvSpPr>
        <p:spPr bwMode="auto">
          <a:xfrm>
            <a:off x="5580063" y="1701800"/>
            <a:ext cx="871537" cy="5762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66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6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6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build="p" autoUpdateAnimBg="0" advAuto="1000"/>
      <p:bldP spid="466949" grpId="0" animBg="1"/>
      <p:bldP spid="466949" grpId="1" animBg="1"/>
      <p:bldP spid="466950" grpId="0" animBg="1"/>
      <p:bldP spid="466950" grpId="1" animBg="1"/>
      <p:bldP spid="4669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This 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question was sensitive (87.9%) but less specific (66.8%) for the detection of a current </a:t>
            </a: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alcohol use disorder.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Smith </a:t>
            </a:r>
            <a:r>
              <a:rPr lang="en-US" sz="1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PC, Schmidt SM, </a:t>
            </a:r>
            <a:r>
              <a:rPr lang="en-US" sz="120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Allensworth</a:t>
            </a:r>
            <a:r>
              <a:rPr lang="en-US" sz="12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-Davies D, Saitz R. Primary care validation of a single-question alcohol screening test. J Gen Intern Med. 2009;24:783–788.</a:t>
            </a:r>
            <a:endParaRPr lang="en-US" sz="12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Supplemented by two-item screener: 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1) recurrent drinking in hazardous situations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and (2) </a:t>
            </a:r>
            <a:r>
              <a:rPr lang="en-US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drinking more than intended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 If either </a:t>
            </a: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answered yes, 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sensitivity of current 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SUD varies from 77% to 95% and the specificity from 62% to </a:t>
            </a: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86%. </a:t>
            </a:r>
          </a:p>
          <a:p>
            <a:pPr marL="2149474" lvl="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Vinson 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DC, Kruse RL, Seale JP. Simplifying alcohol assessment: two questions to identify 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alcohol 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use disorders. Alcohol </a:t>
            </a:r>
            <a:r>
              <a:rPr lang="en-US" sz="140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Clin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Exp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Res. 2007;31:1392–1398.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Pre-Screen: The NIAAA – Recommended Single Question Alcohol Screener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159039"/>
              </p:ext>
            </p:extLst>
          </p:nvPr>
        </p:nvGraphicFramePr>
        <p:xfrm>
          <a:off x="457200" y="1143000"/>
          <a:ext cx="8458201" cy="1676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2673"/>
                <a:gridCol w="902764"/>
                <a:gridCol w="902764"/>
              </a:tblGrid>
              <a:tr h="509539">
                <a:tc>
                  <a:txBody>
                    <a:bodyPr/>
                    <a:lstStyle/>
                    <a:p>
                      <a:pPr marL="73152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or more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305" marB="27305" anchor="b"/>
                </a:tc>
              </a:tr>
              <a:tr h="583430">
                <a:tc>
                  <a:txBody>
                    <a:bodyPr/>
                    <a:lstStyle/>
                    <a:p>
                      <a:pPr marL="78867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MEN</a:t>
                      </a:r>
                      <a:r>
                        <a:rPr lang="en-US" sz="1600" dirty="0">
                          <a:effectLst/>
                        </a:rPr>
                        <a:t>:   How many times in the past year have you had 5 or more drinks in a day? 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305" marB="27305" anchor="ctr"/>
                </a:tc>
              </a:tr>
              <a:tr h="583430">
                <a:tc>
                  <a:txBody>
                    <a:bodyPr/>
                    <a:lstStyle/>
                    <a:p>
                      <a:pPr marL="788670" marR="0" indent="-78867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WOMEN:   </a:t>
                      </a:r>
                      <a:r>
                        <a:rPr lang="en-US" sz="1600" dirty="0">
                          <a:effectLst/>
                        </a:rPr>
                        <a:t>How many times in the past year have you had 4 or more drinks in a day?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305" marB="27305" anchor="ctr"/>
                </a:tc>
              </a:tr>
            </a:tbl>
          </a:graphicData>
        </a:graphic>
      </p:graphicFrame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343025" y="3030538"/>
            <a:ext cx="104775" cy="1047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Why We Recommend the AUDIT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990600"/>
            <a:ext cx="6553200" cy="4800600"/>
          </a:xfrm>
          <a:prstGeom prst="rect">
            <a:avLst/>
          </a:prstGeom>
        </p:spPr>
        <p:txBody>
          <a:bodyPr/>
          <a:lstStyle/>
          <a:p>
            <a:pPr marL="401638" indent="-401638" algn="just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 smtClean="0"/>
              <a:t>Valid</a:t>
            </a:r>
          </a:p>
          <a:p>
            <a:pPr marL="401638" indent="-401638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 smtClean="0"/>
              <a:t>Reliable</a:t>
            </a:r>
          </a:p>
          <a:p>
            <a:pPr marL="401638" indent="-401638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 smtClean="0"/>
              <a:t>Brief</a:t>
            </a:r>
          </a:p>
          <a:p>
            <a:pPr marL="401638" indent="-401638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 smtClean="0"/>
              <a:t>Public domain</a:t>
            </a:r>
          </a:p>
          <a:p>
            <a:pPr marL="401638" indent="-401638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 smtClean="0"/>
              <a:t>Free</a:t>
            </a:r>
          </a:p>
          <a:p>
            <a:pPr marL="401638" indent="-401638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 smtClean="0"/>
              <a:t>Multiple languages</a:t>
            </a:r>
          </a:p>
          <a:p>
            <a:pPr marL="401638" indent="-401638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 smtClean="0"/>
              <a:t>Widely used in the U.S. and Canada</a:t>
            </a:r>
          </a:p>
          <a:p>
            <a:pPr marL="401638" indent="-401638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 smtClean="0"/>
              <a:t>Identifies unhealthy and dependent drinking patterns</a:t>
            </a:r>
          </a:p>
          <a:p>
            <a:pPr marL="401638" indent="-401638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 smtClean="0"/>
              <a:t>Results guide treatment</a:t>
            </a:r>
          </a:p>
          <a:p>
            <a:pPr marL="401638" indent="-401638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 smtClean="0"/>
              <a:t>Monitors change in use</a:t>
            </a:r>
          </a:p>
          <a:p>
            <a:pPr marL="401638" indent="-401638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 smtClean="0"/>
              <a:t>Fits with other screeners (e.g. PHQ-9 for depression)</a:t>
            </a:r>
          </a:p>
          <a:p>
            <a:pPr marL="401638" indent="-401638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 smtClean="0"/>
              <a:t>Multiple ways to administer (verbally, in person or over the phone, on paper or online)</a:t>
            </a:r>
          </a:p>
        </p:txBody>
      </p:sp>
    </p:spTree>
    <p:extLst>
      <p:ext uri="{BB962C8B-B14F-4D97-AF65-F5344CB8AC3E}">
        <p14:creationId xmlns:p14="http://schemas.microsoft.com/office/powerpoint/2010/main" val="23112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7" name="Picture 3" descr="Image of Page 4 from the Clinician's Guid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527050"/>
            <a:ext cx="4597400" cy="5754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533400" y="638175"/>
            <a:ext cx="396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  <a:latin typeface="Times" charset="0"/>
              </a:defRPr>
            </a:lvl1pPr>
            <a:lvl2pPr marL="347663" indent="-225425" algn="l">
              <a:defRPr sz="2400">
                <a:solidFill>
                  <a:schemeClr val="tx1"/>
                </a:solidFill>
                <a:latin typeface="Times" charset="0"/>
              </a:defRPr>
            </a:lvl2pPr>
            <a:lvl3pPr marL="682625" indent="-174625" algn="l">
              <a:defRPr sz="2400">
                <a:solidFill>
                  <a:schemeClr val="tx1"/>
                </a:solidFill>
                <a:latin typeface="Times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800" dirty="0">
                <a:solidFill>
                  <a:srgbClr val="00007F"/>
                </a:solidFill>
                <a:latin typeface="Arial" charset="0"/>
              </a:rPr>
              <a:t>STEP </a:t>
            </a:r>
            <a:r>
              <a:rPr lang="en-US" altLang="en-US" sz="2800" dirty="0" smtClean="0">
                <a:solidFill>
                  <a:srgbClr val="00007F"/>
                </a:solidFill>
                <a:latin typeface="Arial" charset="0"/>
              </a:rPr>
              <a:t>1</a:t>
            </a:r>
            <a:r>
              <a:rPr lang="en-US" altLang="en-US" sz="2800" b="0" dirty="0" smtClean="0">
                <a:solidFill>
                  <a:srgbClr val="00007F"/>
                </a:solidFill>
                <a:latin typeface="Arial" charset="0"/>
              </a:rPr>
              <a:t>:</a:t>
            </a:r>
            <a:endParaRPr lang="en-US" altLang="en-US" sz="2800" b="0" dirty="0">
              <a:solidFill>
                <a:srgbClr val="00007F"/>
              </a:solidFill>
              <a:latin typeface="Arial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en-US" sz="2600" dirty="0">
                <a:latin typeface="Arial" charset="0"/>
              </a:rPr>
              <a:t>Is the Screening Positive</a:t>
            </a:r>
            <a:r>
              <a:rPr lang="en-US" altLang="en-US" dirty="0">
                <a:latin typeface="Arial" charset="0"/>
              </a:rPr>
              <a:t>?</a:t>
            </a:r>
            <a:endParaRPr lang="en-US" altLang="en-US" dirty="0">
              <a:solidFill>
                <a:srgbClr val="00007F"/>
              </a:solidFill>
              <a:latin typeface="Arial" charset="0"/>
            </a:endParaRP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8382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77800" indent="-177800" algn="l">
              <a:defRPr sz="2400">
                <a:solidFill>
                  <a:schemeClr val="tx1"/>
                </a:solidFill>
                <a:latin typeface="Times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300">
                <a:solidFill>
                  <a:schemeClr val="bg1"/>
                </a:solidFill>
                <a:latin typeface="Arial" charset="0"/>
              </a:rPr>
              <a:t>HOW TO HELP PATIENTS: A CLINICAL APPROACH</a:t>
            </a:r>
          </a:p>
        </p:txBody>
      </p:sp>
      <p:sp>
        <p:nvSpPr>
          <p:cNvPr id="137221" name="AutoShape 5" descr="Green Box highlighting part of Step 1 of the Guide that states: Is the Screening Positive?&#10;"/>
          <p:cNvSpPr>
            <a:spLocks noChangeArrowheads="1"/>
          </p:cNvSpPr>
          <p:nvPr/>
        </p:nvSpPr>
        <p:spPr bwMode="auto">
          <a:xfrm>
            <a:off x="6165850" y="3098800"/>
            <a:ext cx="1276350" cy="590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49" name="AutoShape 5"/>
          <p:cNvSpPr>
            <a:spLocks noChangeArrowheads="1"/>
          </p:cNvSpPr>
          <p:nvPr/>
        </p:nvSpPr>
        <p:spPr bwMode="auto">
          <a:xfrm>
            <a:off x="407988" y="1981200"/>
            <a:ext cx="3581400" cy="137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algn="l">
              <a:defRPr sz="2400">
                <a:solidFill>
                  <a:schemeClr val="tx1"/>
                </a:solidFill>
                <a:latin typeface="Times" charset="0"/>
              </a:defRPr>
            </a:lvl1pPr>
            <a:lvl2pPr marL="347663" indent="-231775" algn="l">
              <a:defRPr sz="2400">
                <a:solidFill>
                  <a:schemeClr val="tx1"/>
                </a:solidFill>
                <a:latin typeface="Times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600" dirty="0">
                <a:solidFill>
                  <a:srgbClr val="00007F"/>
                </a:solidFill>
                <a:latin typeface="Arial" charset="0"/>
              </a:rPr>
              <a:t>Positive Screening =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600" dirty="0">
                <a:solidFill>
                  <a:srgbClr val="00007F"/>
                </a:solidFill>
                <a:latin typeface="Arial" charset="0"/>
              </a:rPr>
              <a:t>1 or more heavy drinking </a:t>
            </a:r>
            <a:r>
              <a:rPr lang="en-US" altLang="en-US" sz="2600" dirty="0" smtClean="0">
                <a:solidFill>
                  <a:srgbClr val="00007F"/>
                </a:solidFill>
                <a:latin typeface="Arial" charset="0"/>
              </a:rPr>
              <a:t>days</a:t>
            </a:r>
            <a:endParaRPr lang="en-US" altLang="en-US" sz="2600" dirty="0">
              <a:solidFill>
                <a:srgbClr val="00007F"/>
              </a:solidFill>
              <a:latin typeface="Arial" charset="0"/>
            </a:endParaRPr>
          </a:p>
        </p:txBody>
      </p:sp>
      <p:sp>
        <p:nvSpPr>
          <p:cNvPr id="137231" name="Line 15" descr="Line highlighting part of Step 1 of the Guide that states: For patients given is the Screening Positive, start here.&#10;"/>
          <p:cNvSpPr>
            <a:spLocks noChangeShapeType="1"/>
          </p:cNvSpPr>
          <p:nvPr/>
        </p:nvSpPr>
        <p:spPr bwMode="auto">
          <a:xfrm>
            <a:off x="4048125" y="2652713"/>
            <a:ext cx="2133600" cy="3810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1" grpId="1" animBg="1"/>
      <p:bldP spid="313349" grpId="0" animBg="1"/>
      <p:bldP spid="137231" grpId="0" animBg="1"/>
      <p:bldP spid="1372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2" descr="Image of Page 4 from the Clinician's Guid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527050"/>
            <a:ext cx="4597400" cy="5754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8382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77800" indent="-177800" algn="l">
              <a:defRPr sz="2400">
                <a:solidFill>
                  <a:schemeClr val="tx1"/>
                </a:solidFill>
                <a:latin typeface="Times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300">
                <a:solidFill>
                  <a:schemeClr val="bg1"/>
                </a:solidFill>
                <a:latin typeface="Arial" charset="0"/>
              </a:rPr>
              <a:t>HOW TO HELP PATIENTS: A CLINICAL APPROACH</a:t>
            </a:r>
          </a:p>
        </p:txBody>
      </p:sp>
      <p:sp>
        <p:nvSpPr>
          <p:cNvPr id="477190" name="AutoShape 6" descr="How many times in the past year have you had….&#10;&#10;5 or more drinks in a day? (men)&#10;4 or more drinks in a day? (women)&#10;"/>
          <p:cNvSpPr>
            <a:spLocks noChangeArrowheads="1"/>
          </p:cNvSpPr>
          <p:nvPr/>
        </p:nvSpPr>
        <p:spPr bwMode="auto">
          <a:xfrm>
            <a:off x="533400" y="1295400"/>
            <a:ext cx="5486400" cy="3048000"/>
          </a:xfrm>
          <a:prstGeom prst="roundRect">
            <a:avLst>
              <a:gd name="adj" fmla="val 16667"/>
            </a:avLst>
          </a:prstGeom>
          <a:solidFill>
            <a:srgbClr val="E1EAF1"/>
          </a:solidFill>
          <a:ln w="12700">
            <a:solidFill>
              <a:srgbClr val="00007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rIns="182880" anchor="ctr"/>
          <a:lstStyle/>
          <a:p>
            <a:pPr algn="l"/>
            <a:r>
              <a:rPr lang="en-US" altLang="en-US" sz="2800" b="0">
                <a:latin typeface="Times" charset="0"/>
              </a:rPr>
              <a:t>Ask the screening question about heavy drinking days:</a:t>
            </a:r>
            <a:r>
              <a:rPr lang="en-US" altLang="en-US" sz="2800">
                <a:latin typeface="Times" charset="0"/>
              </a:rPr>
              <a:t>  </a:t>
            </a:r>
          </a:p>
          <a:p>
            <a:pPr algn="l"/>
            <a:r>
              <a:rPr lang="en-US" altLang="en-US" sz="2800">
                <a:solidFill>
                  <a:srgbClr val="00007F"/>
                </a:solidFill>
                <a:latin typeface="Times" charset="0"/>
              </a:rPr>
              <a:t>How many times in the past year have you had…</a:t>
            </a:r>
          </a:p>
          <a:p>
            <a:pPr algn="l"/>
            <a:endParaRPr lang="en-US" altLang="en-US" sz="900">
              <a:solidFill>
                <a:srgbClr val="00007F"/>
              </a:solidFill>
              <a:latin typeface="Times" charset="0"/>
            </a:endParaRPr>
          </a:p>
          <a:p>
            <a:pPr algn="l"/>
            <a:r>
              <a:rPr lang="en-US" altLang="en-US" sz="3600">
                <a:solidFill>
                  <a:srgbClr val="00007F"/>
                </a:solidFill>
                <a:latin typeface="Times" charset="0"/>
              </a:rPr>
              <a:t>  5</a:t>
            </a:r>
            <a:r>
              <a:rPr lang="en-US" altLang="en-US" sz="2000">
                <a:solidFill>
                  <a:srgbClr val="00007F"/>
                </a:solidFill>
                <a:latin typeface="Times" charset="0"/>
              </a:rPr>
              <a:t> or more</a:t>
            </a:r>
            <a:r>
              <a:rPr lang="en-US" altLang="en-US" sz="2000">
                <a:latin typeface="Times" charset="0"/>
              </a:rPr>
              <a:t> drinks in a day? (</a:t>
            </a:r>
            <a:r>
              <a:rPr lang="en-US" altLang="en-US" sz="2000" i="1">
                <a:latin typeface="Times" charset="0"/>
              </a:rPr>
              <a:t>for men</a:t>
            </a:r>
            <a:r>
              <a:rPr lang="en-US" altLang="en-US" sz="2000">
                <a:latin typeface="Times" charset="0"/>
              </a:rPr>
              <a:t>)</a:t>
            </a:r>
          </a:p>
          <a:p>
            <a:pPr algn="l"/>
            <a:r>
              <a:rPr lang="en-US" altLang="en-US" sz="3600">
                <a:solidFill>
                  <a:srgbClr val="00007F"/>
                </a:solidFill>
                <a:latin typeface="Times" charset="0"/>
              </a:rPr>
              <a:t>  4</a:t>
            </a:r>
            <a:r>
              <a:rPr lang="en-US" altLang="en-US" sz="2000">
                <a:solidFill>
                  <a:srgbClr val="00007F"/>
                </a:solidFill>
                <a:latin typeface="Times" charset="0"/>
              </a:rPr>
              <a:t> or more</a:t>
            </a:r>
            <a:r>
              <a:rPr lang="en-US" altLang="en-US" sz="2000">
                <a:latin typeface="Times" charset="0"/>
              </a:rPr>
              <a:t> drinks in a day? (</a:t>
            </a:r>
            <a:r>
              <a:rPr lang="en-US" altLang="en-US" sz="2000" i="1">
                <a:latin typeface="Times" charset="0"/>
              </a:rPr>
              <a:t>for women</a:t>
            </a:r>
            <a:r>
              <a:rPr lang="en-US" altLang="en-US" sz="2000">
                <a:latin typeface="Times" charset="0"/>
              </a:rPr>
              <a:t>)</a:t>
            </a:r>
          </a:p>
        </p:txBody>
      </p:sp>
      <p:sp>
        <p:nvSpPr>
          <p:cNvPr id="477192" name="Line 8" descr="Line highlighting part of Step 1 of the Guide that states: For patients given is the Screening Positive, start here.&#10;"/>
          <p:cNvSpPr>
            <a:spLocks noChangeShapeType="1"/>
          </p:cNvSpPr>
          <p:nvPr/>
        </p:nvSpPr>
        <p:spPr bwMode="auto">
          <a:xfrm flipV="1">
            <a:off x="5867400" y="2152650"/>
            <a:ext cx="2171700" cy="142875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3" name="Rectangle 9" descr="Box with question mark"/>
          <p:cNvSpPr>
            <a:spLocks noChangeArrowheads="1"/>
          </p:cNvSpPr>
          <p:nvPr/>
        </p:nvSpPr>
        <p:spPr bwMode="auto">
          <a:xfrm>
            <a:off x="5334000" y="3505200"/>
            <a:ext cx="533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r>
              <a:rPr lang="en-US" altLang="en-US">
                <a:solidFill>
                  <a:srgbClr val="00007F"/>
                </a:solidFill>
              </a:rPr>
              <a:t>?</a:t>
            </a:r>
          </a:p>
        </p:txBody>
      </p:sp>
      <p:sp>
        <p:nvSpPr>
          <p:cNvPr id="477194" name="Text Box 10"/>
          <p:cNvSpPr txBox="1">
            <a:spLocks noChangeArrowheads="1"/>
          </p:cNvSpPr>
          <p:nvPr/>
        </p:nvSpPr>
        <p:spPr bwMode="auto">
          <a:xfrm>
            <a:off x="838200" y="609600"/>
            <a:ext cx="127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/>
              <a:t>If </a:t>
            </a:r>
            <a:r>
              <a:rPr lang="en-US" altLang="en-US">
                <a:solidFill>
                  <a:srgbClr val="00007F"/>
                </a:solidFill>
              </a:rPr>
              <a:t>YES</a:t>
            </a:r>
            <a:r>
              <a:rPr lang="en-US" alt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2583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77186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4335E-6 L 0.09548 -0.1294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-6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is a drink?</a:t>
            </a:r>
            <a:endParaRPr lang="en-US" dirty="0"/>
          </a:p>
        </p:txBody>
      </p:sp>
      <p:pic>
        <p:nvPicPr>
          <p:cNvPr id="26214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034518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0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10" name="Picture 1050" descr="Image of Page 4 from the Clinician's Guid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339975" cy="29305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altLang="en-US">
                <a:solidFill>
                  <a:srgbClr val="00007F"/>
                </a:solidFill>
              </a:rPr>
              <a:t>STEP 1: Is the Screening Positive?</a:t>
            </a:r>
            <a:r>
              <a:rPr lang="en-US" altLang="en-US">
                <a:solidFill>
                  <a:srgbClr val="00008E"/>
                </a:solidFill>
              </a:rPr>
              <a:t>  </a:t>
            </a:r>
            <a:endParaRPr lang="en-US" altLang="en-US" sz="2000" b="0">
              <a:solidFill>
                <a:srgbClr val="00008E"/>
              </a:solidFill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8382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77800" indent="-177800" algn="l">
              <a:defRPr sz="2400">
                <a:solidFill>
                  <a:schemeClr val="tx1"/>
                </a:solidFill>
                <a:latin typeface="Times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300">
                <a:solidFill>
                  <a:schemeClr val="bg1"/>
                </a:solidFill>
                <a:latin typeface="Arial" charset="0"/>
              </a:rPr>
              <a:t>HOW TO HELP PATIENTS: A CLINICAL APPROACH</a:t>
            </a:r>
          </a:p>
        </p:txBody>
      </p:sp>
      <p:sp>
        <p:nvSpPr>
          <p:cNvPr id="169990" name="AutoShape 1030" descr="Advise staying within maximum drinking limits:&#10;&#10;"/>
          <p:cNvSpPr>
            <a:spLocks noChangeArrowheads="1"/>
          </p:cNvSpPr>
          <p:nvPr/>
        </p:nvSpPr>
        <p:spPr bwMode="auto">
          <a:xfrm>
            <a:off x="609600" y="1676400"/>
            <a:ext cx="5867400" cy="4695825"/>
          </a:xfrm>
          <a:prstGeom prst="roundRect">
            <a:avLst>
              <a:gd name="adj" fmla="val 16667"/>
            </a:avLst>
          </a:prstGeom>
          <a:solidFill>
            <a:srgbClr val="EBE3E3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1pPr>
            <a:lvl2pPr marL="508000" indent="-161925"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2pPr>
            <a:lvl3pPr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3pPr>
            <a:lvl4pPr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4pPr>
            <a:lvl5pPr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sz="2800" b="0"/>
              <a:t>Advise staying within these limits:</a:t>
            </a:r>
            <a:endParaRPr lang="en-US" altLang="en-US"/>
          </a:p>
        </p:txBody>
      </p:sp>
      <p:sp>
        <p:nvSpPr>
          <p:cNvPr id="169999" name="AutoShape 1039" descr="Green box highlighting Step 1 of the Clinician's Guide"/>
          <p:cNvSpPr>
            <a:spLocks noChangeArrowheads="1"/>
          </p:cNvSpPr>
          <p:nvPr/>
        </p:nvSpPr>
        <p:spPr bwMode="auto">
          <a:xfrm>
            <a:off x="6819900" y="2181225"/>
            <a:ext cx="990600" cy="12334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4" name="AutoShape 1044" descr="Maximum drinking limits:&#10;For healthy men up to age 65— &#10;no more than 4 drinks in a day AND&#10;no more than 14 drinks in a week &#10;For healthy women (and healthy men over age 65)— &#10;no more than 3 drinks in a day AND&#10;no more than 7 drinks in a week&#10;"/>
          <p:cNvSpPr>
            <a:spLocks noChangeArrowheads="1"/>
          </p:cNvSpPr>
          <p:nvPr/>
        </p:nvSpPr>
        <p:spPr bwMode="auto">
          <a:xfrm>
            <a:off x="838200" y="2438400"/>
            <a:ext cx="5410200" cy="3733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288" rIns="0" bIns="18288" anchor="ctr"/>
          <a:lstStyle>
            <a:lvl1pPr marL="231775" indent="-231775"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1pPr>
            <a:lvl2pPr marL="508000" indent="-161925"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2pPr>
            <a:lvl3pPr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3pPr>
            <a:lvl4pPr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4pPr>
            <a:lvl5pPr algn="l"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800"/>
              <a:t>   </a:t>
            </a:r>
            <a:r>
              <a:rPr lang="en-US" altLang="en-US" sz="2800">
                <a:solidFill>
                  <a:srgbClr val="00007F"/>
                </a:solidFill>
              </a:rPr>
              <a:t>Maximum Drinking Limits</a:t>
            </a:r>
            <a:endParaRPr lang="en-US" altLang="en-US" sz="2800" b="0">
              <a:solidFill>
                <a:srgbClr val="00007F"/>
              </a:solidFill>
            </a:endParaRPr>
          </a:p>
          <a:p>
            <a:pPr lvl="1">
              <a:spcBef>
                <a:spcPct val="25000"/>
              </a:spcBef>
            </a:pPr>
            <a:r>
              <a:rPr lang="en-US" altLang="en-US" b="0"/>
              <a:t>For healthy </a:t>
            </a:r>
            <a:r>
              <a:rPr lang="en-US" altLang="en-US"/>
              <a:t>men up to age 65—</a:t>
            </a:r>
            <a:r>
              <a:rPr lang="en-US" altLang="en-US" b="0"/>
              <a:t> </a:t>
            </a:r>
          </a:p>
          <a:p>
            <a:pPr lvl="1">
              <a:buFontTx/>
              <a:buChar char="•"/>
            </a:pPr>
            <a:r>
              <a:rPr lang="en-US" altLang="en-US" b="0"/>
              <a:t>no more than </a:t>
            </a:r>
            <a:r>
              <a:rPr lang="en-US" altLang="en-US"/>
              <a:t>4</a:t>
            </a:r>
            <a:r>
              <a:rPr lang="en-US" altLang="en-US" b="0"/>
              <a:t> drinks in a </a:t>
            </a:r>
            <a:r>
              <a:rPr lang="en-US" altLang="en-US"/>
              <a:t>day</a:t>
            </a:r>
            <a:r>
              <a:rPr lang="en-US" altLang="en-US" b="0"/>
              <a:t> AND</a:t>
            </a:r>
          </a:p>
          <a:p>
            <a:pPr lvl="1">
              <a:buFontTx/>
              <a:buChar char="•"/>
            </a:pPr>
            <a:r>
              <a:rPr lang="en-US" altLang="en-US" b="0"/>
              <a:t>no more than </a:t>
            </a:r>
            <a:r>
              <a:rPr lang="en-US" altLang="en-US"/>
              <a:t>14</a:t>
            </a:r>
            <a:r>
              <a:rPr lang="en-US" altLang="en-US" b="0"/>
              <a:t> drinks in a </a:t>
            </a:r>
            <a:r>
              <a:rPr lang="en-US" altLang="en-US"/>
              <a:t>week</a:t>
            </a:r>
            <a:r>
              <a:rPr lang="en-US" altLang="en-US" b="0"/>
              <a:t> </a:t>
            </a:r>
          </a:p>
          <a:p>
            <a:pPr lvl="1">
              <a:spcBef>
                <a:spcPct val="55000"/>
              </a:spcBef>
            </a:pPr>
            <a:r>
              <a:rPr lang="en-US" altLang="en-US" b="0"/>
              <a:t>For healthy </a:t>
            </a:r>
            <a:r>
              <a:rPr lang="en-US" altLang="en-US"/>
              <a:t>women</a:t>
            </a:r>
            <a:r>
              <a:rPr lang="en-US" altLang="en-US" b="0"/>
              <a:t> (and healthy </a:t>
            </a:r>
            <a:r>
              <a:rPr lang="en-US" altLang="en-US"/>
              <a:t>men over age 65)— </a:t>
            </a:r>
          </a:p>
          <a:p>
            <a:pPr lvl="1">
              <a:buFontTx/>
              <a:buChar char="•"/>
            </a:pPr>
            <a:r>
              <a:rPr lang="en-US" altLang="en-US" b="0"/>
              <a:t>no more than </a:t>
            </a:r>
            <a:r>
              <a:rPr lang="en-US" altLang="en-US"/>
              <a:t>3</a:t>
            </a:r>
            <a:r>
              <a:rPr lang="en-US" altLang="en-US" b="0"/>
              <a:t> drinks in a </a:t>
            </a:r>
            <a:r>
              <a:rPr lang="en-US" altLang="en-US"/>
              <a:t>day</a:t>
            </a:r>
            <a:r>
              <a:rPr lang="en-US" altLang="en-US" b="0"/>
              <a:t> AND</a:t>
            </a:r>
          </a:p>
          <a:p>
            <a:pPr lvl="1">
              <a:buFontTx/>
              <a:buChar char="•"/>
            </a:pPr>
            <a:r>
              <a:rPr lang="en-US" altLang="en-US" b="0"/>
              <a:t>no more than </a:t>
            </a:r>
            <a:r>
              <a:rPr lang="en-US" altLang="en-US"/>
              <a:t>7</a:t>
            </a:r>
            <a:r>
              <a:rPr lang="en-US" altLang="en-US" b="0"/>
              <a:t> drinks in a </a:t>
            </a:r>
            <a:r>
              <a:rPr lang="en-US" altLang="en-US"/>
              <a:t>week</a:t>
            </a:r>
          </a:p>
        </p:txBody>
      </p:sp>
      <p:grpSp>
        <p:nvGrpSpPr>
          <p:cNvPr id="170009" name="Group 1049"/>
          <p:cNvGrpSpPr>
            <a:grpSpLocks/>
          </p:cNvGrpSpPr>
          <p:nvPr/>
        </p:nvGrpSpPr>
        <p:grpSpPr bwMode="auto">
          <a:xfrm>
            <a:off x="1624013" y="1066800"/>
            <a:ext cx="2436812" cy="519113"/>
            <a:chOff x="1023" y="672"/>
            <a:chExt cx="1535" cy="327"/>
          </a:xfrm>
        </p:grpSpPr>
        <p:sp>
          <p:nvSpPr>
            <p:cNvPr id="170007" name="AutoShape 1047"/>
            <p:cNvSpPr>
              <a:spLocks noChangeArrowheads="1"/>
            </p:cNvSpPr>
            <p:nvPr/>
          </p:nvSpPr>
          <p:spPr bwMode="auto">
            <a:xfrm>
              <a:off x="1288" y="69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rgbClr val="9585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 anchor="ctr"/>
            <a:lstStyle/>
            <a:p>
              <a:endParaRPr lang="en-US"/>
            </a:p>
          </p:txBody>
        </p:sp>
        <p:sp>
          <p:nvSpPr>
            <p:cNvPr id="139271" name="Rectangle 7" descr="If NO then"/>
            <p:cNvSpPr>
              <a:spLocks noChangeArrowheads="1"/>
            </p:cNvSpPr>
            <p:nvPr/>
          </p:nvSpPr>
          <p:spPr bwMode="auto">
            <a:xfrm>
              <a:off x="1023" y="672"/>
              <a:ext cx="15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/>
                <a:t>If  </a:t>
              </a:r>
              <a:r>
                <a:rPr lang="en-US" altLang="en-US" sz="2800">
                  <a:solidFill>
                    <a:srgbClr val="EAEAEA"/>
                  </a:solidFill>
                </a:rPr>
                <a:t>NO</a:t>
              </a:r>
              <a:r>
                <a:rPr lang="en-US" altLang="en-US" sz="2800"/>
                <a:t>  then…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05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 animBg="1"/>
      <p:bldP spid="169999" grpId="0" animBg="1"/>
      <p:bldP spid="170004" grpId="0" animBg="1"/>
    </p:bldLst>
  </p:timing>
</p:sld>
</file>

<file path=ppt/theme/theme1.xml><?xml version="1.0" encoding="utf-8"?>
<a:theme xmlns:a="http://schemas.openxmlformats.org/drawingml/2006/main" name="NORC Templat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>
        <a:solidFill>
          <a:schemeClr val="bg2"/>
        </a:solidFill>
        <a:ln>
          <a:noFill/>
        </a:ln>
      </a:spPr>
      <a:bodyPr lIns="228600" anchor="ctr" anchorCtr="0"/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78E575E95FE341B5954C427979F220" ma:contentTypeVersion="5" ma:contentTypeDescription="Create a new document." ma:contentTypeScope="" ma:versionID="94db8f5e4a904c252199f146abc08d84">
  <xsd:schema xmlns:xsd="http://www.w3.org/2001/XMLSchema" xmlns:p="http://schemas.microsoft.com/office/2006/metadata/properties" targetNamespace="http://schemas.microsoft.com/office/2006/metadata/properties" ma:root="true" ma:fieldsID="daff7a8922ca223246d6f9669ee62a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8692C-AE39-4C78-8CE6-8496738A4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F52267D-12DB-49F3-8695-FA5A8535A03B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77407EE-719C-4461-943C-1F1A4D3A9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NORC Template PowerPoint</Template>
  <TotalTime>5658</TotalTime>
  <Words>2514</Words>
  <Application>Microsoft Office PowerPoint</Application>
  <PresentationFormat>On-screen Show (4:3)</PresentationFormat>
  <Paragraphs>356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NORC Template PowerPoint</vt:lpstr>
      <vt:lpstr>PowerPoint Presentation</vt:lpstr>
      <vt:lpstr>Screening for Alcohol Use among Psychiatric Inpatients</vt:lpstr>
      <vt:lpstr>PowerPoint Presentation</vt:lpstr>
      <vt:lpstr>Pre-Screen: The NIAAA – Recommended Single Question Alcohol Screener</vt:lpstr>
      <vt:lpstr>Why We Recommend the AUDIT</vt:lpstr>
      <vt:lpstr>PowerPoint Presentation</vt:lpstr>
      <vt:lpstr>PowerPoint Presentation</vt:lpstr>
      <vt:lpstr>How much is a drink?</vt:lpstr>
      <vt:lpstr>PowerPoint Presentation</vt:lpstr>
      <vt:lpstr>PowerPoint Presentation</vt:lpstr>
      <vt:lpstr>Using the AUDIT –C:  Consumption Questions</vt:lpstr>
      <vt:lpstr>PowerPoint Presentation</vt:lpstr>
      <vt:lpstr>AUDIT-C Intervention guide</vt:lpstr>
      <vt:lpstr>AUDIT-PC: Consumption, Problems – predicts hospital withdrawal risk </vt:lpstr>
      <vt:lpstr>Remaining AUDIT Questions</vt:lpstr>
      <vt:lpstr>Other Screening Instruments</vt:lpstr>
      <vt:lpstr>Adolescent Screener: CRAFFT</vt:lpstr>
      <vt:lpstr>The ASSIST - Alcohol, Smoking and Substance Involvement Screening Test (WHO)</vt:lpstr>
      <vt:lpstr>Global Appraisal of Individual Needs Short Screener (GAIN-SS)  --  Substance Use Scale</vt:lpstr>
      <vt:lpstr>SIP-A  Short Index of Problems - Alcohol</vt:lpstr>
      <vt:lpstr>Addiction Severity Index – 6; Alcohol Scale </vt:lpstr>
      <vt:lpstr>CAGE – not recommended,                 insensitive to risky use</vt:lpstr>
      <vt:lpstr>SUB-1 Training    www.SBIRTmentor.com </vt:lpstr>
      <vt:lpstr>Has enough time passed for SBI?</vt:lpstr>
      <vt:lpstr>PowerPoint Presentation</vt:lpstr>
    </vt:vector>
  </TitlesOfParts>
  <Company>NORC at the Univeristy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Lanier</dc:creator>
  <cp:lastModifiedBy>NORC</cp:lastModifiedBy>
  <cp:revision>234</cp:revision>
  <cp:lastPrinted>2013-04-09T01:01:31Z</cp:lastPrinted>
  <dcterms:created xsi:type="dcterms:W3CDTF">2011-01-21T18:17:35Z</dcterms:created>
  <dcterms:modified xsi:type="dcterms:W3CDTF">2013-11-25T17:46:35Z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0x0101001B78E575E95FE341B5954C427979F220</vt:lpwstr>
  </property>
</Properties>
</file>